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53"/>
  </p:notesMasterIdLst>
  <p:sldIdLst>
    <p:sldId id="335" r:id="rId2"/>
    <p:sldId id="401" r:id="rId3"/>
    <p:sldId id="361" r:id="rId4"/>
    <p:sldId id="364" r:id="rId5"/>
    <p:sldId id="531" r:id="rId6"/>
    <p:sldId id="532" r:id="rId7"/>
    <p:sldId id="375" r:id="rId8"/>
    <p:sldId id="535" r:id="rId9"/>
    <p:sldId id="537" r:id="rId10"/>
    <p:sldId id="403" r:id="rId11"/>
    <p:sldId id="434" r:id="rId12"/>
    <p:sldId id="433" r:id="rId13"/>
    <p:sldId id="538" r:id="rId14"/>
    <p:sldId id="405" r:id="rId15"/>
    <p:sldId id="406" r:id="rId16"/>
    <p:sldId id="407" r:id="rId17"/>
    <p:sldId id="435" r:id="rId18"/>
    <p:sldId id="436" r:id="rId19"/>
    <p:sldId id="539" r:id="rId20"/>
    <p:sldId id="408" r:id="rId21"/>
    <p:sldId id="437" r:id="rId22"/>
    <p:sldId id="409" r:id="rId23"/>
    <p:sldId id="438" r:id="rId24"/>
    <p:sldId id="540" r:id="rId25"/>
    <p:sldId id="264" r:id="rId26"/>
    <p:sldId id="265" r:id="rId27"/>
    <p:sldId id="536" r:id="rId28"/>
    <p:sldId id="418" r:id="rId29"/>
    <p:sldId id="419" r:id="rId30"/>
    <p:sldId id="420" r:id="rId31"/>
    <p:sldId id="421" r:id="rId32"/>
    <p:sldId id="422" r:id="rId33"/>
    <p:sldId id="443" r:id="rId34"/>
    <p:sldId id="444" r:id="rId35"/>
    <p:sldId id="445" r:id="rId36"/>
    <p:sldId id="541" r:id="rId37"/>
    <p:sldId id="362" r:id="rId38"/>
    <p:sldId id="365" r:id="rId39"/>
    <p:sldId id="377" r:id="rId40"/>
    <p:sldId id="389" r:id="rId41"/>
    <p:sldId id="393" r:id="rId42"/>
    <p:sldId id="394" r:id="rId43"/>
    <p:sldId id="395" r:id="rId44"/>
    <p:sldId id="325" r:id="rId45"/>
    <p:sldId id="303" r:id="rId46"/>
    <p:sldId id="305" r:id="rId47"/>
    <p:sldId id="543" r:id="rId48"/>
    <p:sldId id="333" r:id="rId49"/>
    <p:sldId id="542" r:id="rId50"/>
    <p:sldId id="326" r:id="rId51"/>
    <p:sldId id="332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5D0"/>
    <a:srgbClr val="33CCFF"/>
    <a:srgbClr val="FF00FF"/>
    <a:srgbClr val="228833"/>
    <a:srgbClr val="006BBC"/>
    <a:srgbClr val="00CC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A440F-DC5B-43BB-89C6-FDBB50785020}" type="datetimeFigureOut">
              <a:rPr lang="en-GB" smtClean="0"/>
              <a:t>02/06/2024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B190E-0B8A-488F-BEB6-6976D0B4EF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3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A4099BA7-DB88-FE0A-371E-BDE83B8207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6DEE08E3-9CF1-C28C-B7A4-43F402104F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5C750947-BA07-BDF7-1E2E-AF1EE0E39F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0D112100-5750-B97B-192E-A0E0EDD787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BFB2ACA8-E804-0053-F526-FC42AB1552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768E60A8-B708-37FA-9606-C4CD2CA5E3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0DD90481-FD9A-49C2-45F7-21C18D3D0E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E9575783-F51C-571F-65BC-81D3B1B94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3A41E8F3-FA53-057A-9D74-E8B2D37729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BDE39F22-9D35-A845-F531-9791C3BC3F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>
            <a:extLst>
              <a:ext uri="{FF2B5EF4-FFF2-40B4-BE49-F238E27FC236}">
                <a16:creationId xmlns:a16="http://schemas.microsoft.com/office/drawing/2014/main" id="{3BE153A4-52BB-D13F-473E-5027E236AF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>
            <a:extLst>
              <a:ext uri="{FF2B5EF4-FFF2-40B4-BE49-F238E27FC236}">
                <a16:creationId xmlns:a16="http://schemas.microsoft.com/office/drawing/2014/main" id="{20FC7378-4F17-73C5-0A29-1EC069B6B6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1BA294DE-2E6D-B34B-4A41-72D49A918C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3C0F42CC-F90A-CF35-2A37-9ABEC257B4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DE8068BC-0027-D535-712C-933319C1B5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CD809456-9E23-0CA2-1B21-4E8951D7AD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2A63D93D-79D8-6D7C-FFE4-CD7D5E2883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88771755-1C3B-161D-81CC-1017C64791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B25B3CAC-36A4-9E54-3FCE-5E044B1F35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E580515-7248-0888-1CE8-FA9AC4D2FA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5E30A9B4-6684-7E28-7BD1-AB2D44C8C0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293A436C-FB53-E0C6-71DF-8B48C97534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7B057CC3-10C1-AA4E-B887-01CDFC57F3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53033FFE-3C85-942D-76A1-46848456AC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id="{ECD68964-1090-C8E3-E62C-E67C059B16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>
            <a:extLst>
              <a:ext uri="{FF2B5EF4-FFF2-40B4-BE49-F238E27FC236}">
                <a16:creationId xmlns:a16="http://schemas.microsoft.com/office/drawing/2014/main" id="{591103A9-CA74-E577-D44A-E5E1C04FA0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D5435DBD-FB46-433F-0577-ADE570477F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9C18A63E-E7BD-BE62-C89F-30BCA53897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A659D271-D6C3-D79A-AC87-CD14C12A7B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56ED2F2A-AF58-94C2-9F18-A741389B09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95908599-2E96-E793-D208-6B1E51736D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7F3FCB5E-20F7-0A5A-FC89-D37F19B3C2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85CCEF72-1D9C-A298-7A9B-79897055E4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A846CFE5-77CE-6748-56A8-7E08DC151D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BBE81D01-7936-B14A-49C6-54633E9BB9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078CD99A-66FD-D5D8-484D-945BDF0524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A343D056-80B3-1C32-180B-ED1D9F9770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22B2D49B-03C0-C392-FCCA-3D6C968ED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F09BE79D-CA6D-90BD-AEE4-76E86D3029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3075D052-2C46-75BC-B428-134F1C86E5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60B3E027-38A2-892D-9298-FD8610232D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01A79B61-CD7B-D2AF-1294-4A3161E0BC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Date Placeholder 29">
            <a:extLst>
              <a:ext uri="{FF2B5EF4-FFF2-40B4-BE49-F238E27FC236}">
                <a16:creationId xmlns:a16="http://schemas.microsoft.com/office/drawing/2014/main" id="{6EBBCC73-720C-9DB8-2D9C-C09CD0879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EE9A-C2E4-41C5-811D-7E4458509A8B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3" name="Footer Placeholder 18">
            <a:extLst>
              <a:ext uri="{FF2B5EF4-FFF2-40B4-BE49-F238E27FC236}">
                <a16:creationId xmlns:a16="http://schemas.microsoft.com/office/drawing/2014/main" id="{98A7AD07-5A7D-1E9B-35E5-EC2ED9ADA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6">
            <a:extLst>
              <a:ext uri="{FF2B5EF4-FFF2-40B4-BE49-F238E27FC236}">
                <a16:creationId xmlns:a16="http://schemas.microsoft.com/office/drawing/2014/main" id="{B046A385-2EF2-17EF-1503-B8589190A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4EAEF"/>
                </a:solidFill>
              </a:defRPr>
            </a:lvl1pPr>
          </a:lstStyle>
          <a:p>
            <a:fld id="{68046997-94C7-42EE-8218-8B2136DEF2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644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3C521C60-55B2-5EF1-AB7E-F96838181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1A95-33AA-45E2-93B5-22037491B1C1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594D953E-A51F-CF71-09D9-894F909E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CB2DC071-BFFC-2894-5A35-BAB11BCB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229D5-E6DD-49B0-8BB8-F4B9705CD5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41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A2EC524D-F09F-D520-5E41-3E287D3C5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7224D-563B-4D69-B858-264AE87B7CFD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EF8FA2DD-32EF-60A3-75A1-F84462B7C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172278EB-5550-1378-21AB-41C49F44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DB8ED-F720-4F9A-9F85-9A1F359EE3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3364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B8627-0826-6FDB-790E-559D1F3972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167405-97AB-58A1-031A-F97C524F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08324A-21D5-79E7-6662-B5C794EA2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3238E71-9650-4DB3-A300-E313668F33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1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0E1EE24C-57D5-46B1-684D-E2A0EA481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12D1D-09D8-48F6-A5A8-41BFD3A08479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790B1142-60F0-09F1-16B9-9A927DBB8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41619FC3-CE40-3097-14CF-884C2B560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EF47E-FB66-4E37-817F-24445E9C45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86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D152C-1E2C-5B24-537D-1EE19AD58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4B05A-B388-465A-BBB0-CB1FA95AF5EA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A6938-BA60-E290-C893-CFE573B41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BD87D-6690-3D5B-1607-57E753FA7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4EAEF"/>
                </a:solidFill>
              </a:defRPr>
            </a:lvl1pPr>
          </a:lstStyle>
          <a:p>
            <a:fld id="{CD1788EB-6A24-4A9C-8ADB-AC60D5958D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5089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58729059-3132-1D71-A848-A74AB7F8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F8B55-9404-4F08-B982-2B035EE92B25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81AAFA2E-1C06-6A54-8479-3DF94266F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2278C49E-298D-9C21-B5AD-9E215EA9C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C31A1-D3F4-447D-B1BE-BAC6CEA4D5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690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>
            <a:extLst>
              <a:ext uri="{FF2B5EF4-FFF2-40B4-BE49-F238E27FC236}">
                <a16:creationId xmlns:a16="http://schemas.microsoft.com/office/drawing/2014/main" id="{B846587A-9C91-D967-6126-A6FA38180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474AB-2365-462A-BA69-677710003354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8" name="Footer Placeholder 21">
            <a:extLst>
              <a:ext uri="{FF2B5EF4-FFF2-40B4-BE49-F238E27FC236}">
                <a16:creationId xmlns:a16="http://schemas.microsoft.com/office/drawing/2014/main" id="{7079578C-4B89-9B1B-783B-7A3BA184C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>
            <a:extLst>
              <a:ext uri="{FF2B5EF4-FFF2-40B4-BE49-F238E27FC236}">
                <a16:creationId xmlns:a16="http://schemas.microsoft.com/office/drawing/2014/main" id="{6F807D8E-2F4D-8B67-7FA8-E8FE5393E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9DE7A-AA94-4788-9814-65A8AF93E7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98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:a16="http://schemas.microsoft.com/office/drawing/2014/main" id="{7DE97CA6-9309-0E3C-188C-97CF7B8A4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99BBF-80B7-42A8-907B-11B89960A4E8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4" name="Footer Placeholder 21">
            <a:extLst>
              <a:ext uri="{FF2B5EF4-FFF2-40B4-BE49-F238E27FC236}">
                <a16:creationId xmlns:a16="http://schemas.microsoft.com/office/drawing/2014/main" id="{E9CF7E1B-5436-9D0C-7AE6-B6DF62DC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>
            <a:extLst>
              <a:ext uri="{FF2B5EF4-FFF2-40B4-BE49-F238E27FC236}">
                <a16:creationId xmlns:a16="http://schemas.microsoft.com/office/drawing/2014/main" id="{15BD66DD-7311-AA03-176D-2752AEEB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47DAA-2DD7-4F2A-95C3-0C05BC4B2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3184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>
            <a:extLst>
              <a:ext uri="{FF2B5EF4-FFF2-40B4-BE49-F238E27FC236}">
                <a16:creationId xmlns:a16="http://schemas.microsoft.com/office/drawing/2014/main" id="{6E00991A-49AD-C6B7-A2BC-7A5352074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CC3F6-937C-4500-8750-1631CFA227D9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3" name="Footer Placeholder 21">
            <a:extLst>
              <a:ext uri="{FF2B5EF4-FFF2-40B4-BE49-F238E27FC236}">
                <a16:creationId xmlns:a16="http://schemas.microsoft.com/office/drawing/2014/main" id="{EEBC8E16-1C6E-DF3D-08F7-BD450CBE1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02DC5DBA-AD30-5501-1125-C60D6772E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FDD6A-8C15-465D-BE13-1F99E81B40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04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C1D7FE69-16C7-93E5-E4E0-CA397BF3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8C8F8-F3E1-4609-8D4C-53DECCEAD393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2C92C483-A607-C4B9-5D8D-554AE1FED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BF26B423-27EA-BAB6-A518-535DE729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8C34E-BA92-4FBD-895E-7BDAF7439D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355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>
            <a:extLst>
              <a:ext uri="{FF2B5EF4-FFF2-40B4-BE49-F238E27FC236}">
                <a16:creationId xmlns:a16="http://schemas.microsoft.com/office/drawing/2014/main" id="{1E17CE4A-EF0E-0ED9-2780-6CAD6295E17F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FE7B79A-C523-0F63-711D-D77F807768E4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BBC15E76-921C-8923-7199-4FF221423FFF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A78EE6C8-89A2-AC30-8117-B3F7A0A31660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55D9E50E-B31F-766D-4155-73848CE91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C5930-0D51-44DB-A6FC-2F3872689A87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EEEF404E-8295-E9A2-5B5A-09EFF8CB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4F017051-1ED7-9E6C-84EC-EDEBCE102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06548D68-1FBC-4A99-B05A-8DEF5DD2B1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86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2641F858-8F4D-5FAC-FC44-60F279878D39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4AA778B7-26B0-C59C-F7AF-26A228D9126F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>
            <a:extLst>
              <a:ext uri="{FF2B5EF4-FFF2-40B4-BE49-F238E27FC236}">
                <a16:creationId xmlns:a16="http://schemas.microsoft.com/office/drawing/2014/main" id="{E9993C5F-C640-7379-45E5-623774599C8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>
            <a:extLst>
              <a:ext uri="{FF2B5EF4-FFF2-40B4-BE49-F238E27FC236}">
                <a16:creationId xmlns:a16="http://schemas.microsoft.com/office/drawing/2014/main" id="{3514859B-469D-093C-4934-40CEAE3DB4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EE091E3-FE8F-7B51-504B-0E2206EA91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B9C9226-3FF6-4BDA-B833-01840FD79B95}" type="datetimeFigureOut">
              <a:rPr lang="en-US"/>
              <a:pPr>
                <a:defRPr/>
              </a:pPr>
              <a:t>6/2/2024</a:t>
            </a:fld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A0EBD174-F60C-DA0B-B5A3-847FCE83F4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AB66E2D-F8B6-CA0F-28CC-81F2BB2E9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424242"/>
                </a:solidFill>
              </a:defRPr>
            </a:lvl1pPr>
          </a:lstStyle>
          <a:p>
            <a:fld id="{571AA0F8-DF83-4F2A-B210-70FCB5CE5971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1033" name="Group 1">
            <a:extLst>
              <a:ext uri="{FF2B5EF4-FFF2-40B4-BE49-F238E27FC236}">
                <a16:creationId xmlns:a16="http://schemas.microsoft.com/office/drawing/2014/main" id="{AE054276-43A0-1C04-D4D8-8615D9506916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FF531B9-D19A-FDD9-8C99-7B9C3F07D2E0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7B516F6-D4C9-939F-2AC7-7F1CE3377CC0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35" r:id="rId2"/>
    <p:sldLayoutId id="2147483944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5" r:id="rId9"/>
    <p:sldLayoutId id="2147483941" r:id="rId10"/>
    <p:sldLayoutId id="2147483942" r:id="rId11"/>
    <p:sldLayoutId id="21474839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esi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9308B-CE80-654A-AD7F-CD3A7B92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838200"/>
            <a:ext cx="7086600" cy="1931640"/>
          </a:xfrm>
          <a:solidFill>
            <a:schemeClr val="bg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BLOOD SUPPLY OF THE BRAIN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36363BA-5884-D0AB-625A-91670C66E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40268" b="37500"/>
          <a:stretch>
            <a:fillRect/>
          </a:stretch>
        </p:blipFill>
        <p:spPr bwMode="auto">
          <a:xfrm>
            <a:off x="685800" y="3200400"/>
            <a:ext cx="3810000" cy="340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96DB53-04B5-BA1C-45ED-6BC2DA4B7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4627136" y="3276600"/>
            <a:ext cx="3896152" cy="3290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4AB92-2D0F-8AE3-F014-C7843877F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14375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cerebral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arises from internal carotid artery below anterior perforated substance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* from inferior surface of the brain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enters in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fissura longitudinalis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and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courses along the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corpus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callosum-a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right and left a. cerebri anterior are connected by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communicans anterior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pre-communicant (A1) segment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perforant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branches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medial striate artery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recurrent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Heubner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’s artery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enters in cerebral hemisphere by passing through anterior perforated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      substance and vascularize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nc.caudatus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putamen, capsula interna)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post-communicant (A2) segment: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cortical branches</a:t>
            </a:r>
            <a:endParaRPr lang="sr-Cyrl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orbitofrotalis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a.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frontopolaris</a:t>
            </a: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terminal cortical branches</a:t>
            </a:r>
            <a:endParaRPr lang="sr-Cyrl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callosomarginalis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a.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pericallosa</a:t>
            </a: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2D0D81-3B18-8953-80D6-74D84CE41A8B}"/>
              </a:ext>
            </a:extLst>
          </p:cNvPr>
          <p:cNvSpPr txBox="1"/>
          <p:nvPr/>
        </p:nvSpPr>
        <p:spPr>
          <a:xfrm>
            <a:off x="3810000" y="4572000"/>
            <a:ext cx="5181600" cy="19389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Cortical branches vascularize </a:t>
            </a:r>
            <a:b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medial surface of cerebrum</a:t>
            </a:r>
            <a:r>
              <a:rPr lang="sr-Cyrl-C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 front of</a:t>
            </a:r>
            <a:b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precuneus</a:t>
            </a:r>
            <a:r>
              <a:rPr lang="sr-Cyrl-C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as well as part of superior, inferior and lateral</a:t>
            </a:r>
            <a:b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surfaces of frontal lobe</a:t>
            </a:r>
            <a:b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(does not </a:t>
            </a:r>
            <a:r>
              <a:rPr lang="en-GB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vascualrize</a:t>
            </a: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occipital lobe)</a:t>
            </a:r>
            <a:endParaRPr lang="en-GB" sz="2000" dirty="0">
              <a:solidFill>
                <a:srgbClr val="C0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54EFF0-86CE-E7A1-EF93-A13EC159F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83" y="43361"/>
            <a:ext cx="8763184" cy="466725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>
            <a:extLst>
              <a:ext uri="{FF2B5EF4-FFF2-40B4-BE49-F238E27FC236}">
                <a16:creationId xmlns:a16="http://schemas.microsoft.com/office/drawing/2014/main" id="{3C7A98C1-E1A1-25CB-97B4-46CB23FC6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282658" y="913130"/>
            <a:ext cx="5378284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791967C-F0D8-80C8-497E-975987BB3D0F}"/>
              </a:ext>
            </a:extLst>
          </p:cNvPr>
          <p:cNvCxnSpPr>
            <a:cxnSpLocks/>
          </p:cNvCxnSpPr>
          <p:nvPr/>
        </p:nvCxnSpPr>
        <p:spPr>
          <a:xfrm>
            <a:off x="914400" y="213360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553B4A2-6313-D90E-B111-A1E27AD59788}"/>
              </a:ext>
            </a:extLst>
          </p:cNvPr>
          <p:cNvSpPr/>
          <p:nvPr/>
        </p:nvSpPr>
        <p:spPr>
          <a:xfrm>
            <a:off x="3657600" y="2286000"/>
            <a:ext cx="1708316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7106" name="Picture 2" descr="Recurrent Artery of Heubner - an overview | ScienceDirect Topics">
            <a:extLst>
              <a:ext uri="{FF2B5EF4-FFF2-40B4-BE49-F238E27FC236}">
                <a16:creationId xmlns:a16="http://schemas.microsoft.com/office/drawing/2014/main" id="{DA331033-35EF-202A-F7C0-DF02B6B21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513" y="1895475"/>
            <a:ext cx="35814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919CEB4-2C0B-A415-EAA6-8749BBF4C5C1}"/>
              </a:ext>
            </a:extLst>
          </p:cNvPr>
          <p:cNvSpPr/>
          <p:nvPr/>
        </p:nvSpPr>
        <p:spPr>
          <a:xfrm>
            <a:off x="6324600" y="4724400"/>
            <a:ext cx="838200" cy="21018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DBF957FF-EB36-4D4D-41F8-9B6DA9D74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4023" t="24375" r="7422" b="12812"/>
          <a:stretch>
            <a:fillRect/>
          </a:stretch>
        </p:blipFill>
        <p:spPr bwMode="auto">
          <a:xfrm>
            <a:off x="500063" y="1000125"/>
            <a:ext cx="8358187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3049C0-2239-24D0-B617-ED0ABE3A998F}"/>
              </a:ext>
            </a:extLst>
          </p:cNvPr>
          <p:cNvSpPr/>
          <p:nvPr/>
        </p:nvSpPr>
        <p:spPr>
          <a:xfrm>
            <a:off x="1447800" y="4572000"/>
            <a:ext cx="22098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6B79AC-3310-971B-9F3D-C52C8A42988E}"/>
              </a:ext>
            </a:extLst>
          </p:cNvPr>
          <p:cNvSpPr/>
          <p:nvPr/>
        </p:nvSpPr>
        <p:spPr>
          <a:xfrm>
            <a:off x="685800" y="2819400"/>
            <a:ext cx="1447800" cy="381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A0E51D9-4286-91B8-DB37-6FE38E64F538}"/>
              </a:ext>
            </a:extLst>
          </p:cNvPr>
          <p:cNvCxnSpPr>
            <a:cxnSpLocks/>
          </p:cNvCxnSpPr>
          <p:nvPr/>
        </p:nvCxnSpPr>
        <p:spPr>
          <a:xfrm>
            <a:off x="838200" y="3962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AC5350-27A9-F6E0-AE42-DA81E50688FA}"/>
              </a:ext>
            </a:extLst>
          </p:cNvPr>
          <p:cNvCxnSpPr>
            <a:cxnSpLocks/>
          </p:cNvCxnSpPr>
          <p:nvPr/>
        </p:nvCxnSpPr>
        <p:spPr>
          <a:xfrm>
            <a:off x="762000" y="27432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0401EBB-2BC5-224D-BAA1-42A74ACEFAF7}"/>
              </a:ext>
            </a:extLst>
          </p:cNvPr>
          <p:cNvCxnSpPr>
            <a:cxnSpLocks/>
          </p:cNvCxnSpPr>
          <p:nvPr/>
        </p:nvCxnSpPr>
        <p:spPr>
          <a:xfrm>
            <a:off x="1066800" y="22860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2DAF95-3489-1E1B-1AA9-0449E60A2865}"/>
              </a:ext>
            </a:extLst>
          </p:cNvPr>
          <p:cNvCxnSpPr>
            <a:cxnSpLocks/>
          </p:cNvCxnSpPr>
          <p:nvPr/>
        </p:nvCxnSpPr>
        <p:spPr>
          <a:xfrm>
            <a:off x="3200400" y="14478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Pictures\Picture17.jpg">
            <a:extLst>
              <a:ext uri="{FF2B5EF4-FFF2-40B4-BE49-F238E27FC236}">
                <a16:creationId xmlns:a16="http://schemas.microsoft.com/office/drawing/2014/main" id="{B88FA97E-FBFF-9993-2F0A-DBE8B3E02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1" y="1981200"/>
            <a:ext cx="4123201" cy="3544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08F4C0EE-BC23-AC11-A5B6-9448A58D4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0010" y="1967494"/>
            <a:ext cx="3957046" cy="355859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97840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E7D04-04AF-FF1E-025A-76CAE760B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83" y="43361"/>
            <a:ext cx="8763184" cy="466725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1C1D9-71BD-F384-AEC4-84B970D65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8855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communicating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communicans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Latn-CS" sz="10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anastomotic blood vessel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with variable course, 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length and diameter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it connects right and left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cerebri anterior – 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important for collateral circulation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* unpaired  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small side branches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for vascularization of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n. opticus,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chiasma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opticum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(on ventral surface of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the brain)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nuclei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preoptici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of hypothalamus and anterior commissure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</a:t>
            </a: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	2)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larger side branches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mediana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corporis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callosi</a:t>
            </a:r>
            <a:endParaRPr lang="en-GB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(for corpus callosum)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subcallosal artery (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subcallosa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(for subcallosal gyrus )</a:t>
            </a: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F9604F-1B5D-2FF7-E933-33CF3ADB7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210" y="4081819"/>
            <a:ext cx="2877111" cy="272030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C96ED79-E99C-FFDA-D553-5406F005C843}"/>
              </a:ext>
            </a:extLst>
          </p:cNvPr>
          <p:cNvCxnSpPr>
            <a:cxnSpLocks/>
          </p:cNvCxnSpPr>
          <p:nvPr/>
        </p:nvCxnSpPr>
        <p:spPr>
          <a:xfrm flipV="1">
            <a:off x="4557675" y="5524290"/>
            <a:ext cx="2133600" cy="2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E1FD184-A804-B356-DF83-21198D7D4409}"/>
              </a:ext>
            </a:extLst>
          </p:cNvPr>
          <p:cNvCxnSpPr>
            <a:cxnSpLocks/>
          </p:cNvCxnSpPr>
          <p:nvPr/>
        </p:nvCxnSpPr>
        <p:spPr>
          <a:xfrm>
            <a:off x="3962400" y="5105400"/>
            <a:ext cx="28609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>
            <a:extLst>
              <a:ext uri="{FF2B5EF4-FFF2-40B4-BE49-F238E27FC236}">
                <a16:creationId xmlns:a16="http://schemas.microsoft.com/office/drawing/2014/main" id="{CD0E0826-04D4-8209-38A5-379141463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6019800" y="1029903"/>
            <a:ext cx="2743384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FEA5CC-D63E-4E43-0109-EBF028CB1B25}"/>
              </a:ext>
            </a:extLst>
          </p:cNvPr>
          <p:cNvCxnSpPr>
            <a:cxnSpLocks/>
          </p:cNvCxnSpPr>
          <p:nvPr/>
        </p:nvCxnSpPr>
        <p:spPr>
          <a:xfrm>
            <a:off x="6446520" y="973972"/>
            <a:ext cx="914492" cy="6833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F5217-247D-0EB7-09C5-4FFE15CD8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tabLst>
                <a:tab pos="1524000" algn="l"/>
              </a:tabLst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communicating artery (A.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communicans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very variable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* paired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it connects terminal part of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carotis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interna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with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posterior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- branches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supply ventral diencephalon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hypothalamus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subthalamus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and anterior part of thalamus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16388" name="Picture 5">
            <a:extLst>
              <a:ext uri="{FF2B5EF4-FFF2-40B4-BE49-F238E27FC236}">
                <a16:creationId xmlns:a16="http://schemas.microsoft.com/office/drawing/2014/main" id="{491D81B8-A83A-51C3-888E-E28F8D445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4406583" y="2670175"/>
            <a:ext cx="4732337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262C2A-34E0-6D61-CDAC-B09303D3033D}"/>
              </a:ext>
            </a:extLst>
          </p:cNvPr>
          <p:cNvSpPr/>
          <p:nvPr/>
        </p:nvSpPr>
        <p:spPr>
          <a:xfrm>
            <a:off x="4401503" y="4648199"/>
            <a:ext cx="1389697" cy="2174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2BEFDA-E630-058D-DB72-887791D8495B}"/>
              </a:ext>
            </a:extLst>
          </p:cNvPr>
          <p:cNvSpPr/>
          <p:nvPr/>
        </p:nvSpPr>
        <p:spPr>
          <a:xfrm>
            <a:off x="5562600" y="3211513"/>
            <a:ext cx="1313497" cy="1412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15B92-A1F9-D386-A22B-32022F5FC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83" y="43361"/>
            <a:ext cx="8763184" cy="466725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B1CB3-0650-50D1-960D-0D20756A0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Middle cerebral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media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larger than a. cerebri anterior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* arises from internal carotid artery below anterior perforated substance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*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it passes laterally and runs posteriorly in the depth of sulcus lateralis (fossa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lateralis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) and over insula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cortical branches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short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for cortex of insula; some of them pass deeper and terminate in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claustrum</a:t>
            </a:r>
            <a:endParaRPr lang="sr-Cyrl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 -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long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upward oriented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they arched over operculum and </a:t>
            </a:r>
            <a:b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branch on lateral surface of the hemisphere of cerebrum</a:t>
            </a:r>
            <a:b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orbitofrontalis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aa. prefrontales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a. centralis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aa. parietalis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a. temporoccipitalis</a:t>
            </a:r>
            <a:b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aa. temporales</a:t>
            </a:r>
            <a:endParaRPr lang="sr-Cyrl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sr-Latn-C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279ED3-A8B0-B430-F5F2-7E25FA3C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83" y="43361"/>
            <a:ext cx="8763184" cy="466725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id="{B0DA57A8-1F32-7CBA-6540-23CE9675C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6367" t="20625" r="7421" b="10000"/>
          <a:stretch>
            <a:fillRect/>
          </a:stretch>
        </p:blipFill>
        <p:spPr bwMode="auto">
          <a:xfrm>
            <a:off x="500063" y="714375"/>
            <a:ext cx="807243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AE5951-527A-B9A4-BD7F-CBAB8170A046}"/>
              </a:ext>
            </a:extLst>
          </p:cNvPr>
          <p:cNvSpPr/>
          <p:nvPr/>
        </p:nvSpPr>
        <p:spPr>
          <a:xfrm>
            <a:off x="685800" y="3657600"/>
            <a:ext cx="1389697" cy="3698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6D0CEE-09F2-9F97-8D8E-77BB8BE931CD}"/>
              </a:ext>
            </a:extLst>
          </p:cNvPr>
          <p:cNvCxnSpPr>
            <a:cxnSpLocks/>
          </p:cNvCxnSpPr>
          <p:nvPr/>
        </p:nvCxnSpPr>
        <p:spPr>
          <a:xfrm>
            <a:off x="703897" y="3581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7E7846-5653-0681-4D76-CE0DC7D0913F}"/>
              </a:ext>
            </a:extLst>
          </p:cNvPr>
          <p:cNvCxnSpPr>
            <a:cxnSpLocks/>
          </p:cNvCxnSpPr>
          <p:nvPr/>
        </p:nvCxnSpPr>
        <p:spPr>
          <a:xfrm>
            <a:off x="1066800" y="2514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5146267-8151-8DCB-8CA3-CF6B8ED810D7}"/>
              </a:ext>
            </a:extLst>
          </p:cNvPr>
          <p:cNvCxnSpPr>
            <a:cxnSpLocks/>
          </p:cNvCxnSpPr>
          <p:nvPr/>
        </p:nvCxnSpPr>
        <p:spPr>
          <a:xfrm>
            <a:off x="2844800" y="1371600"/>
            <a:ext cx="2057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19AC90-704F-673B-5A2C-A944EB667598}"/>
              </a:ext>
            </a:extLst>
          </p:cNvPr>
          <p:cNvCxnSpPr>
            <a:cxnSpLocks/>
          </p:cNvCxnSpPr>
          <p:nvPr/>
        </p:nvCxnSpPr>
        <p:spPr>
          <a:xfrm>
            <a:off x="2209800" y="1752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1D6F76-514B-13B5-2BEB-9CBCC0F5BB0A}"/>
              </a:ext>
            </a:extLst>
          </p:cNvPr>
          <p:cNvCxnSpPr>
            <a:cxnSpLocks/>
          </p:cNvCxnSpPr>
          <p:nvPr/>
        </p:nvCxnSpPr>
        <p:spPr>
          <a:xfrm>
            <a:off x="4902200" y="1371600"/>
            <a:ext cx="172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D7F899-90BD-8EDE-06C7-447071FC8A39}"/>
              </a:ext>
            </a:extLst>
          </p:cNvPr>
          <p:cNvCxnSpPr>
            <a:cxnSpLocks/>
          </p:cNvCxnSpPr>
          <p:nvPr/>
        </p:nvCxnSpPr>
        <p:spPr>
          <a:xfrm>
            <a:off x="6553200" y="5105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54D44BA-5CE9-3328-9462-E7ECD3732A94}"/>
              </a:ext>
            </a:extLst>
          </p:cNvPr>
          <p:cNvCxnSpPr>
            <a:cxnSpLocks/>
          </p:cNvCxnSpPr>
          <p:nvPr/>
        </p:nvCxnSpPr>
        <p:spPr>
          <a:xfrm>
            <a:off x="6781800" y="48768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5B8805-2B70-4ABE-74C4-9995974657E6}"/>
              </a:ext>
            </a:extLst>
          </p:cNvPr>
          <p:cNvCxnSpPr>
            <a:cxnSpLocks/>
          </p:cNvCxnSpPr>
          <p:nvPr/>
        </p:nvCxnSpPr>
        <p:spPr>
          <a:xfrm>
            <a:off x="6324600" y="53340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FF7397-DC71-1245-730C-37173A648CD6}"/>
              </a:ext>
            </a:extLst>
          </p:cNvPr>
          <p:cNvCxnSpPr>
            <a:cxnSpLocks/>
          </p:cNvCxnSpPr>
          <p:nvPr/>
        </p:nvCxnSpPr>
        <p:spPr>
          <a:xfrm>
            <a:off x="4953000" y="5867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id="{83B5A84B-A085-66A6-D139-844E50AD6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195" t="11250" r="8007" b="10000"/>
          <a:stretch>
            <a:fillRect/>
          </a:stretch>
        </p:blipFill>
        <p:spPr bwMode="auto">
          <a:xfrm>
            <a:off x="642938" y="357188"/>
            <a:ext cx="814387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D9B1AAF-FB5A-A500-0F40-9A52F4D8237C}"/>
              </a:ext>
            </a:extLst>
          </p:cNvPr>
          <p:cNvSpPr/>
          <p:nvPr/>
        </p:nvSpPr>
        <p:spPr>
          <a:xfrm>
            <a:off x="762000" y="4495800"/>
            <a:ext cx="1600200" cy="685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C91BD1-EEB7-497B-9E37-CB6CA1CA5A64}"/>
              </a:ext>
            </a:extLst>
          </p:cNvPr>
          <p:cNvCxnSpPr>
            <a:cxnSpLocks/>
          </p:cNvCxnSpPr>
          <p:nvPr/>
        </p:nvCxnSpPr>
        <p:spPr>
          <a:xfrm>
            <a:off x="1066800" y="19812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C76BE22-C53A-8B20-3982-15C89A22053E}"/>
              </a:ext>
            </a:extLst>
          </p:cNvPr>
          <p:cNvCxnSpPr>
            <a:cxnSpLocks/>
          </p:cNvCxnSpPr>
          <p:nvPr/>
        </p:nvCxnSpPr>
        <p:spPr>
          <a:xfrm>
            <a:off x="990600" y="1752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90DD9C-FFA9-5A6A-940B-F0230ADE3298}"/>
              </a:ext>
            </a:extLst>
          </p:cNvPr>
          <p:cNvCxnSpPr>
            <a:cxnSpLocks/>
          </p:cNvCxnSpPr>
          <p:nvPr/>
        </p:nvCxnSpPr>
        <p:spPr>
          <a:xfrm>
            <a:off x="762000" y="30480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3C3B0CE-05B0-CBF0-09B3-A67BACFE12B5}"/>
              </a:ext>
            </a:extLst>
          </p:cNvPr>
          <p:cNvCxnSpPr>
            <a:cxnSpLocks/>
          </p:cNvCxnSpPr>
          <p:nvPr/>
        </p:nvCxnSpPr>
        <p:spPr>
          <a:xfrm>
            <a:off x="762000" y="3581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1826C4-09FC-EA6F-AC70-A7C3CE04CBF3}"/>
              </a:ext>
            </a:extLst>
          </p:cNvPr>
          <p:cNvCxnSpPr>
            <a:cxnSpLocks/>
          </p:cNvCxnSpPr>
          <p:nvPr/>
        </p:nvCxnSpPr>
        <p:spPr>
          <a:xfrm>
            <a:off x="762000" y="4419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Pictures\Picture17.jpg">
            <a:extLst>
              <a:ext uri="{FF2B5EF4-FFF2-40B4-BE49-F238E27FC236}">
                <a16:creationId xmlns:a16="http://schemas.microsoft.com/office/drawing/2014/main" id="{B88FA97E-FBFF-9993-2F0A-DBE8B3E02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1" y="1981200"/>
            <a:ext cx="4123201" cy="3544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08F4C0EE-BC23-AC11-A5B6-9448A58D4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0010" y="1967494"/>
            <a:ext cx="3957046" cy="355859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82512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8BB8F5-ADED-6534-BEF2-E975037F78E6}"/>
              </a:ext>
            </a:extLst>
          </p:cNvPr>
          <p:cNvSpPr txBox="1"/>
          <p:nvPr/>
        </p:nvSpPr>
        <p:spPr>
          <a:xfrm>
            <a:off x="76200" y="457200"/>
            <a:ext cx="8991600" cy="2806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it accounts for only about 2.5% of body weight, the brain receives about</a:t>
            </a:r>
            <a:b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1/6</a:t>
            </a:r>
            <a:r>
              <a:rPr lang="en-GB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cardiac output and 1/5</a:t>
            </a:r>
            <a:r>
              <a:rPr lang="en-GB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oxygen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consumed by the body at rest.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blood supply to the brain is derived from the terminal branches internal carotid and vertebral arteries; Those terminal branches lie in the subarachnoid space.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Venous drainage from the brain occurs via cerebral and cerebellar veins that drain to the adjacent dural venous sinuses.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AB57D3A-CF4E-09A7-0D8C-C1E1F6F4C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40268" b="37500"/>
          <a:stretch>
            <a:fillRect/>
          </a:stretch>
        </p:blipFill>
        <p:spPr bwMode="auto">
          <a:xfrm>
            <a:off x="685800" y="3451805"/>
            <a:ext cx="3810000" cy="340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CDDE88-1B76-065C-8649-1FB494796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4627136" y="3451805"/>
            <a:ext cx="3896152" cy="3290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55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C15A7-D766-8B43-E4BA-5A2B2529E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perforated branches of a. cerebri media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8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lenticulostriate arteries (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Latn-C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lenticulostriat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or lateral striate artery</a:t>
            </a:r>
            <a:b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-supply the great part of subcortical grey matter and</a:t>
            </a:r>
            <a:b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great part of cerebral white matter </a:t>
            </a:r>
            <a: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putamen, 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globus </a:t>
            </a:r>
            <a:r>
              <a:rPr lang="sr-Latn-C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pallidus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sr-Latn-C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capsula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thalamus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- anastomoses with recurrent artery of </a:t>
            </a:r>
            <a:r>
              <a:rPr lang="en-GB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Heubner</a:t>
            </a:r>
            <a:b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also named </a:t>
            </a:r>
            <a:r>
              <a:rPr lang="sr-Latn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a. haemorrhagiae cerebri – </a:t>
            </a:r>
            <a:r>
              <a:rPr lang="sr-Latn-C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Charcot</a:t>
            </a:r>
            <a:b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!!! </a:t>
            </a:r>
            <a:r>
              <a:rPr lang="en-GB" sz="20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arterial hypertension, the walls of these arteries often can be damaged,</a:t>
            </a:r>
            <a:br>
              <a:rPr lang="en-GB" sz="20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leading to massive bleeding that damages the internal capsule (pathways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000" dirty="0">
                <a:solidFill>
                  <a:srgbClr val="C00000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GB" sz="20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that pass through it) and subcortical </a:t>
            </a:r>
            <a:r>
              <a:rPr lang="en-GB" sz="2000" b="0" i="0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gray</a:t>
            </a:r>
            <a:r>
              <a:rPr lang="en-GB" sz="20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matter. </a:t>
            </a:r>
            <a:endParaRPr lang="en-GB" sz="2000" dirty="0">
              <a:solidFill>
                <a:srgbClr val="C00000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 Also, </a:t>
            </a:r>
            <a:r>
              <a:rPr lang="en-GB" sz="20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blockage of the lenticulostriate arteries causes </a:t>
            </a:r>
            <a:r>
              <a:rPr lang="en-GB" sz="2000" b="0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lacunar infarcts</a:t>
            </a:r>
            <a:r>
              <a:rPr lang="en-GB" sz="20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en-GB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0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can lead to contralateral </a:t>
            </a:r>
            <a:r>
              <a:rPr lang="en-GB" sz="2000" b="0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Paresi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paresis</a:t>
            </a:r>
            <a:r>
              <a:rPr lang="en-GB" sz="20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(muscular weakness) and/or sensory loss of the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0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face and body.</a:t>
            </a:r>
            <a:endParaRPr lang="sr-Latn-CS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9D00FC-1496-98DF-E855-9B5262F47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083" y="43361"/>
            <a:ext cx="8763184" cy="466725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id="{9F367E6D-F3CC-6838-CF64-5BE9E444E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7539" t="34687" r="10938" b="16563"/>
          <a:stretch>
            <a:fillRect/>
          </a:stretch>
        </p:blipFill>
        <p:spPr bwMode="auto">
          <a:xfrm>
            <a:off x="71438" y="1071563"/>
            <a:ext cx="90011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1C90F0A-7016-C109-C053-9EF339C20DF8}"/>
              </a:ext>
            </a:extLst>
          </p:cNvPr>
          <p:cNvCxnSpPr>
            <a:cxnSpLocks/>
          </p:cNvCxnSpPr>
          <p:nvPr/>
        </p:nvCxnSpPr>
        <p:spPr>
          <a:xfrm>
            <a:off x="1066800" y="23622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673D61B4-C067-05BA-4840-35342761E5C7}"/>
              </a:ext>
            </a:extLst>
          </p:cNvPr>
          <p:cNvSpPr txBox="1">
            <a:spLocks/>
          </p:cNvSpPr>
          <p:nvPr/>
        </p:nvSpPr>
        <p:spPr>
          <a:xfrm>
            <a:off x="2576512" y="76200"/>
            <a:ext cx="3990975" cy="5381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200">
                <a:latin typeface="Times New Roman" pitchFamily="18" charset="0"/>
                <a:cs typeface="Times New Roman" pitchFamily="18" charset="0"/>
              </a:rPr>
              <a:t>Arteries of the brain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1746E-5E13-7838-EF6F-D5082EC23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choroidal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choroidea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Latn-CS" sz="1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passes laterally and posteriorly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along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optic tract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penetrates into inferior (temporal) horn of lateral ventricle 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комору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and continues toward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foramen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interve</a:t>
            </a:r>
            <a:r>
              <a:rPr lang="en-GB" sz="2200" dirty="0" err="1">
                <a:latin typeface="Times New Roman" pitchFamily="18" charset="0"/>
                <a:cs typeface="Times New Roman" pitchFamily="18" charset="0"/>
              </a:rPr>
              <a:t>ntriculare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1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branches for plexus </a:t>
            </a:r>
            <a:r>
              <a:rPr lang="en-GB" sz="2200" dirty="0" err="1">
                <a:latin typeface="Times New Roman" pitchFamily="18" charset="0"/>
                <a:cs typeface="Times New Roman" pitchFamily="18" charset="0"/>
              </a:rPr>
              <a:t>choroideus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of ventricle (produce cerebrospinal fluid)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1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	2)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branches for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. caudatus, corpus amygdaloideum, tractus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opticus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optic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 radiation</a:t>
            </a:r>
            <a:br>
              <a:rPr lang="sr-Cyrl-CS" sz="2800" dirty="0">
                <a:latin typeface="Times New Roman" pitchFamily="18" charset="0"/>
                <a:cs typeface="Times New Roman" pitchFamily="18" charset="0"/>
              </a:rPr>
            </a:br>
            <a:endParaRPr lang="sr-Latn-C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B1769B5-193D-A187-79FD-E653A1DC5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r="37833" b="37993"/>
          <a:stretch>
            <a:fillRect/>
          </a:stretch>
        </p:blipFill>
        <p:spPr bwMode="auto">
          <a:xfrm>
            <a:off x="3048000" y="3466531"/>
            <a:ext cx="3951287" cy="339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AE1F56-A9DB-3D30-27E1-8E160F86412F}"/>
              </a:ext>
            </a:extLst>
          </p:cNvPr>
          <p:cNvCxnSpPr>
            <a:cxnSpLocks/>
          </p:cNvCxnSpPr>
          <p:nvPr/>
        </p:nvCxnSpPr>
        <p:spPr>
          <a:xfrm>
            <a:off x="3048000" y="5257800"/>
            <a:ext cx="900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4D49AF3-B63A-E3F2-BE05-E100A7131A86}"/>
              </a:ext>
            </a:extLst>
          </p:cNvPr>
          <p:cNvSpPr txBox="1">
            <a:spLocks/>
          </p:cNvSpPr>
          <p:nvPr/>
        </p:nvSpPr>
        <p:spPr bwMode="auto">
          <a:xfrm>
            <a:off x="176083" y="43361"/>
            <a:ext cx="8763184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000">
                <a:latin typeface="Times New Roman" pitchFamily="18" charset="0"/>
                <a:cs typeface="Times New Roman" pitchFamily="18" charset="0"/>
              </a:rPr>
              <a:t>Arteries of the brain – branches of internal carotid artery</a:t>
            </a:r>
            <a:endParaRPr lang="sr-Latn-CS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1E407904-9A7F-8E76-021D-30F9A558A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781" t="14062" r="5078" b="4375"/>
          <a:stretch>
            <a:fillRect/>
          </a:stretch>
        </p:blipFill>
        <p:spPr bwMode="auto">
          <a:xfrm>
            <a:off x="561975" y="381000"/>
            <a:ext cx="8020050" cy="59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9DB6592-25DB-A84C-7F8B-041ADC601001}"/>
              </a:ext>
            </a:extLst>
          </p:cNvPr>
          <p:cNvCxnSpPr>
            <a:cxnSpLocks/>
          </p:cNvCxnSpPr>
          <p:nvPr/>
        </p:nvCxnSpPr>
        <p:spPr>
          <a:xfrm>
            <a:off x="1752600" y="3200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1EBA7-6571-A007-6729-ED5E8FC9A656}"/>
              </a:ext>
            </a:extLst>
          </p:cNvPr>
          <p:cNvSpPr txBox="1">
            <a:spLocks/>
          </p:cNvSpPr>
          <p:nvPr/>
        </p:nvSpPr>
        <p:spPr>
          <a:xfrm>
            <a:off x="457200" y="2438400"/>
            <a:ext cx="8229600" cy="9144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VERTEBRO BASILAR SYSTEM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95466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527C172F-F5F9-CF9D-4A2A-A1C2A1F15A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09545" y="81282"/>
            <a:ext cx="3657600" cy="609600"/>
          </a:xfrm>
        </p:spPr>
        <p:txBody>
          <a:bodyPr/>
          <a:lstStyle/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Vertebral Artery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4B039A3E-158B-C6F7-3776-C8FE3660F64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37714" y="1587532"/>
            <a:ext cx="8471536" cy="4638031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Arises from the </a:t>
            </a:r>
            <a:r>
              <a:rPr lang="en-US" altLang="en-US" sz="2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 baseline="300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en-US" sz="2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part of the subclavian artery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vertebral arteries are usually unequal in size, the left being larger than the right</a:t>
            </a:r>
            <a:endParaRPr lang="en-US" altLang="en-US" sz="2200" dirty="0">
              <a:solidFill>
                <a:schemeClr val="fol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Ascends through the foramen transversarium of the cervical vertebrae.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Enters the cranial cavity through the </a:t>
            </a:r>
            <a:r>
              <a:rPr lang="en-US" altLang="en-US" sz="2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foramen magnum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vertebral arteries unite at the </a:t>
            </a:r>
            <a:b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border of the pons to form the </a:t>
            </a:r>
            <a:b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basilar</a:t>
            </a:r>
            <a:r>
              <a:rPr lang="en-US" altLang="en-US" sz="22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artery.</a:t>
            </a:r>
          </a:p>
          <a:p>
            <a:pPr>
              <a:lnSpc>
                <a:spcPct val="80000"/>
              </a:lnSpc>
              <a:buClr>
                <a:schemeClr val="folHlink"/>
              </a:buClr>
              <a:tabLst>
                <a:tab pos="1431925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Along its course vertebral arteries gives</a:t>
            </a:r>
            <a:b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side branches</a:t>
            </a:r>
          </a:p>
          <a:p>
            <a:pPr lvl="1">
              <a:lnSpc>
                <a:spcPct val="80000"/>
              </a:lnSpc>
              <a:buClr>
                <a:schemeClr val="hlink"/>
              </a:buClr>
              <a:buFontTx/>
              <a:buChar char="•"/>
              <a:tabLst>
                <a:tab pos="1431925" algn="l"/>
              </a:tabLst>
            </a:pP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Medullary branches</a:t>
            </a:r>
          </a:p>
          <a:p>
            <a:pPr lvl="1">
              <a:lnSpc>
                <a:spcPct val="80000"/>
              </a:lnSpc>
              <a:buClr>
                <a:schemeClr val="hlink"/>
              </a:buClr>
              <a:buFontTx/>
              <a:buChar char="•"/>
              <a:tabLst>
                <a:tab pos="1431925" algn="l"/>
              </a:tabLst>
            </a:pP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Anterior spinal artery</a:t>
            </a:r>
          </a:p>
          <a:p>
            <a:pPr lvl="1">
              <a:lnSpc>
                <a:spcPct val="80000"/>
              </a:lnSpc>
              <a:buClr>
                <a:schemeClr val="hlink"/>
              </a:buClr>
              <a:buFontTx/>
              <a:buChar char="•"/>
              <a:tabLst>
                <a:tab pos="1431925" algn="l"/>
              </a:tabLst>
            </a:pP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Posterior spinal artery</a:t>
            </a:r>
          </a:p>
          <a:p>
            <a:pPr lvl="1">
              <a:lnSpc>
                <a:spcPct val="80000"/>
              </a:lnSpc>
              <a:buClr>
                <a:schemeClr val="hlink"/>
              </a:buClr>
              <a:buFontTx/>
              <a:buChar char="•"/>
              <a:tabLst>
                <a:tab pos="1431925" algn="l"/>
              </a:tabLst>
            </a:pP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Posterior inferior cerebellar artery</a:t>
            </a:r>
          </a:p>
          <a:p>
            <a:pPr>
              <a:lnSpc>
                <a:spcPct val="90000"/>
              </a:lnSpc>
              <a:buClr>
                <a:schemeClr val="folHlink"/>
              </a:buClr>
            </a:pPr>
            <a:endParaRPr lang="en-US" altLang="en-US" sz="2400" dirty="0">
              <a:solidFill>
                <a:schemeClr val="folHlink"/>
              </a:solidFill>
            </a:endParaRPr>
          </a:p>
        </p:txBody>
      </p:sp>
      <p:pic>
        <p:nvPicPr>
          <p:cNvPr id="36869" name="Picture 5">
            <a:extLst>
              <a:ext uri="{FF2B5EF4-FFF2-40B4-BE49-F238E27FC236}">
                <a16:creationId xmlns:a16="http://schemas.microsoft.com/office/drawing/2014/main" id="{442B3FF3-4ECB-0079-B3D1-0B1BABE6B3CF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2106" r="3625" b="2380"/>
          <a:stretch>
            <a:fillRect/>
          </a:stretch>
        </p:blipFill>
        <p:spPr>
          <a:xfrm>
            <a:off x="5003484" y="3229928"/>
            <a:ext cx="3960812" cy="364331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0" name="Line 6">
            <a:extLst>
              <a:ext uri="{FF2B5EF4-FFF2-40B4-BE49-F238E27FC236}">
                <a16:creationId xmlns:a16="http://schemas.microsoft.com/office/drawing/2014/main" id="{7C57EFC9-FDC7-BC31-BDC2-08942AD2D3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5867400"/>
            <a:ext cx="504825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6872" name="Line 8">
            <a:extLst>
              <a:ext uri="{FF2B5EF4-FFF2-40B4-BE49-F238E27FC236}">
                <a16:creationId xmlns:a16="http://schemas.microsoft.com/office/drawing/2014/main" id="{48388D17-125B-4D65-C447-8B3E7EACE5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6096000"/>
            <a:ext cx="6477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6873" name="Line 9">
            <a:extLst>
              <a:ext uri="{FF2B5EF4-FFF2-40B4-BE49-F238E27FC236}">
                <a16:creationId xmlns:a16="http://schemas.microsoft.com/office/drawing/2014/main" id="{F113371E-8717-3434-958B-C359BFBC0F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72133" y="6400800"/>
            <a:ext cx="719137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2EF6F-E77C-0B69-6717-831B7122AE27}"/>
              </a:ext>
            </a:extLst>
          </p:cNvPr>
          <p:cNvSpPr txBox="1"/>
          <p:nvPr/>
        </p:nvSpPr>
        <p:spPr>
          <a:xfrm>
            <a:off x="60165" y="751124"/>
            <a:ext cx="8702836" cy="707886"/>
          </a:xfrm>
          <a:prstGeom prst="rect">
            <a:avLst/>
          </a:prstGeom>
          <a:noFill/>
          <a:ln>
            <a:solidFill>
              <a:srgbClr val="33CCFF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vertebrobasilar arterial system and its branches are often referred to clinically as the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circulation of the brain</a:t>
            </a:r>
          </a:p>
        </p:txBody>
      </p:sp>
    </p:spTree>
    <p:extLst>
      <p:ext uri="{BB962C8B-B14F-4D97-AF65-F5344CB8AC3E}">
        <p14:creationId xmlns:p14="http://schemas.microsoft.com/office/powerpoint/2010/main" val="269366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>
            <a:extLst>
              <a:ext uri="{FF2B5EF4-FFF2-40B4-BE49-F238E27FC236}">
                <a16:creationId xmlns:a16="http://schemas.microsoft.com/office/drawing/2014/main" id="{7C04215D-429F-D62F-94E7-1B6E50ACB64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2106" r="3625" b="2380"/>
          <a:stretch>
            <a:fillRect/>
          </a:stretch>
        </p:blipFill>
        <p:spPr>
          <a:xfrm>
            <a:off x="4643438" y="1773238"/>
            <a:ext cx="4321175" cy="3932237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0" name="Rectangle 2">
            <a:extLst>
              <a:ext uri="{FF2B5EF4-FFF2-40B4-BE49-F238E27FC236}">
                <a16:creationId xmlns:a16="http://schemas.microsoft.com/office/drawing/2014/main" id="{84023079-B1E7-DDF6-F7E1-5FA8899B39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86856" y="20320"/>
            <a:ext cx="3570287" cy="609600"/>
          </a:xfrm>
        </p:spPr>
        <p:txBody>
          <a:bodyPr/>
          <a:lstStyle/>
          <a:p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Basilar Artery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E557183-4867-50F0-FC23-14DEDB06EFA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3177" y="911860"/>
            <a:ext cx="6333966" cy="5761038"/>
          </a:xfrm>
        </p:spPr>
        <p:txBody>
          <a:bodyPr/>
          <a:lstStyle/>
          <a:p>
            <a:pPr>
              <a:buClr>
                <a:schemeClr val="folHlink"/>
              </a:buClr>
            </a:pPr>
            <a:r>
              <a:rPr lang="en-US" altLang="en-US" sz="2200" dirty="0"/>
              <a:t>Formed by the union of the </a:t>
            </a:r>
            <a:r>
              <a:rPr lang="en-US" altLang="en-US" sz="2200" dirty="0">
                <a:solidFill>
                  <a:schemeClr val="folHlink"/>
                </a:solidFill>
              </a:rPr>
              <a:t>two vertebral arteries</a:t>
            </a:r>
            <a:r>
              <a:rPr lang="en-US" altLang="en-US" sz="2200" dirty="0"/>
              <a:t> at the </a:t>
            </a:r>
            <a:r>
              <a:rPr lang="en-US" altLang="en-US" sz="2200" dirty="0">
                <a:solidFill>
                  <a:schemeClr val="folHlink"/>
                </a:solidFill>
              </a:rPr>
              <a:t>junction between pons and medulla</a:t>
            </a:r>
          </a:p>
          <a:p>
            <a:pPr>
              <a:buClr>
                <a:schemeClr val="folHlink"/>
              </a:buClr>
            </a:pPr>
            <a:r>
              <a:rPr lang="en-US" altLang="en-US" sz="2200" dirty="0"/>
              <a:t>Runs the length of pons in the </a:t>
            </a:r>
            <a:r>
              <a:rPr lang="en-US" altLang="en-US" sz="2200" dirty="0">
                <a:solidFill>
                  <a:schemeClr val="folHlink"/>
                </a:solidFill>
              </a:rPr>
              <a:t>basilar groove</a:t>
            </a:r>
            <a:r>
              <a:rPr lang="en-US" altLang="en-US" sz="2200" dirty="0"/>
              <a:t> and gives side branches: </a:t>
            </a:r>
          </a:p>
          <a:p>
            <a:pPr lvl="1">
              <a:buClr>
                <a:schemeClr val="hlink"/>
              </a:buClr>
              <a:buFontTx/>
              <a:buChar char="•"/>
            </a:pPr>
            <a:r>
              <a:rPr lang="en-US" altLang="en-US" sz="2200" dirty="0"/>
              <a:t>Many small </a:t>
            </a:r>
            <a:r>
              <a:rPr lang="en-US" altLang="en-US" sz="2200" dirty="0">
                <a:solidFill>
                  <a:srgbClr val="FF0000"/>
                </a:solidFill>
              </a:rPr>
              <a:t>pontine arteries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(aa. </a:t>
            </a:r>
            <a:r>
              <a:rPr lang="en-US" altLang="en-US" sz="2200" dirty="0" err="1">
                <a:solidFill>
                  <a:srgbClr val="FF0000"/>
                </a:solidFill>
              </a:rPr>
              <a:t>Pontis</a:t>
            </a:r>
            <a:r>
              <a:rPr lang="en-US" altLang="en-US" sz="2200" dirty="0">
                <a:solidFill>
                  <a:srgbClr val="FF0000"/>
                </a:solidFill>
              </a:rPr>
              <a:t>)</a:t>
            </a:r>
          </a:p>
          <a:p>
            <a:pPr lvl="1">
              <a:buClr>
                <a:schemeClr val="hlink"/>
              </a:buClr>
              <a:buFontTx/>
              <a:buChar char="•"/>
            </a:pPr>
            <a:r>
              <a:rPr lang="en-US" altLang="en-US" sz="2200" dirty="0">
                <a:solidFill>
                  <a:srgbClr val="FF0000"/>
                </a:solidFill>
              </a:rPr>
              <a:t>Labyrinthine artery (for inner ear)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(a. </a:t>
            </a:r>
            <a:r>
              <a:rPr lang="en-US" altLang="en-US" sz="2200" dirty="0" err="1">
                <a:solidFill>
                  <a:srgbClr val="FF0000"/>
                </a:solidFill>
              </a:rPr>
              <a:t>labyrinthi</a:t>
            </a:r>
            <a:r>
              <a:rPr lang="en-US" altLang="en-US" sz="2200" dirty="0">
                <a:solidFill>
                  <a:srgbClr val="FF0000"/>
                </a:solidFill>
              </a:rPr>
              <a:t>)</a:t>
            </a:r>
          </a:p>
          <a:p>
            <a:pPr lvl="1">
              <a:buClr>
                <a:schemeClr val="hlink"/>
              </a:buClr>
              <a:buFontTx/>
              <a:buChar char="•"/>
            </a:pPr>
            <a:r>
              <a:rPr lang="en-US" altLang="en-US" sz="2200" dirty="0">
                <a:solidFill>
                  <a:srgbClr val="FF0000"/>
                </a:solidFill>
              </a:rPr>
              <a:t>Inferior anterior cerebellar artery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(a. inferior anterior cerebelli)</a:t>
            </a:r>
          </a:p>
          <a:p>
            <a:pPr lvl="1">
              <a:buClr>
                <a:schemeClr val="hlink"/>
              </a:buClr>
              <a:buFontTx/>
              <a:buChar char="•"/>
            </a:pPr>
            <a:r>
              <a:rPr lang="en-US" altLang="en-US" sz="2200" dirty="0">
                <a:solidFill>
                  <a:srgbClr val="FF0000"/>
                </a:solidFill>
              </a:rPr>
              <a:t>Superior cerebellar artery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(a. superior cerebelli)</a:t>
            </a:r>
          </a:p>
          <a:p>
            <a:pPr>
              <a:buClr>
                <a:schemeClr val="folHlink"/>
              </a:buClr>
            </a:pPr>
            <a:r>
              <a:rPr lang="en-US" altLang="en-US" sz="2200" dirty="0"/>
              <a:t>At the </a:t>
            </a:r>
            <a:r>
              <a:rPr lang="en-US" altLang="en-US" sz="2200" dirty="0">
                <a:solidFill>
                  <a:schemeClr val="folHlink"/>
                </a:solidFill>
              </a:rPr>
              <a:t>junction of pons and midbrain</a:t>
            </a:r>
            <a:r>
              <a:rPr lang="en-US" altLang="en-US" sz="2200" dirty="0"/>
              <a:t>, divides into paired terminal artery:</a:t>
            </a:r>
            <a:br>
              <a:rPr lang="en-US" altLang="en-US" sz="2200" dirty="0"/>
            </a:br>
            <a:r>
              <a:rPr lang="en-US" altLang="en-US" sz="2200" dirty="0"/>
              <a:t> </a:t>
            </a:r>
            <a:r>
              <a:rPr lang="en-US" altLang="en-US" sz="2200" b="1" dirty="0">
                <a:solidFill>
                  <a:srgbClr val="FFC000"/>
                </a:solidFill>
              </a:rPr>
              <a:t>*</a:t>
            </a:r>
            <a:r>
              <a:rPr lang="en-US" altLang="en-US" sz="2200" dirty="0"/>
              <a:t> </a:t>
            </a:r>
            <a:r>
              <a:rPr lang="en-US" altLang="en-US" sz="2200" dirty="0">
                <a:solidFill>
                  <a:srgbClr val="FF0000"/>
                </a:solidFill>
              </a:rPr>
              <a:t>Posterior cerebral arteries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     (a. cerebri posterior)</a:t>
            </a:r>
            <a:br>
              <a:rPr lang="en-US" altLang="en-US" sz="2200" dirty="0">
                <a:solidFill>
                  <a:srgbClr val="FF0000"/>
                </a:solidFill>
              </a:rPr>
            </a:br>
            <a:r>
              <a:rPr lang="en-US" altLang="en-US" sz="2200" dirty="0">
                <a:solidFill>
                  <a:srgbClr val="FF0000"/>
                </a:solidFill>
              </a:rPr>
              <a:t>      </a:t>
            </a:r>
          </a:p>
          <a:p>
            <a:pPr>
              <a:buClr>
                <a:schemeClr val="folHlink"/>
              </a:buClr>
            </a:pPr>
            <a:endParaRPr lang="en-US" altLang="en-US" sz="2400" dirty="0">
              <a:solidFill>
                <a:schemeClr val="folHlink"/>
              </a:solidFill>
            </a:endParaRPr>
          </a:p>
        </p:txBody>
      </p:sp>
      <p:sp>
        <p:nvSpPr>
          <p:cNvPr id="37894" name="Oval 6">
            <a:extLst>
              <a:ext uri="{FF2B5EF4-FFF2-40B4-BE49-F238E27FC236}">
                <a16:creationId xmlns:a16="http://schemas.microsoft.com/office/drawing/2014/main" id="{FB5E4FB6-3FFD-268A-9133-E838E4C94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3573463"/>
            <a:ext cx="647700" cy="287337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896" name="Line 8">
            <a:extLst>
              <a:ext uri="{FF2B5EF4-FFF2-40B4-BE49-F238E27FC236}">
                <a16:creationId xmlns:a16="http://schemas.microsoft.com/office/drawing/2014/main" id="{4F79C883-1CD8-E2C1-6CD4-0E8FA1CEF4BB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3888" y="3429000"/>
            <a:ext cx="574675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897" name="Line 9">
            <a:extLst>
              <a:ext uri="{FF2B5EF4-FFF2-40B4-BE49-F238E27FC236}">
                <a16:creationId xmlns:a16="http://schemas.microsoft.com/office/drawing/2014/main" id="{CB66F5FA-41C2-7EF3-96CD-AF655579C82E}"/>
              </a:ext>
            </a:extLst>
          </p:cNvPr>
          <p:cNvSpPr>
            <a:spLocks noChangeShapeType="1"/>
          </p:cNvSpPr>
          <p:nvPr/>
        </p:nvSpPr>
        <p:spPr bwMode="auto">
          <a:xfrm>
            <a:off x="5003800" y="3213100"/>
            <a:ext cx="792163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7899" name="Line 11">
            <a:extLst>
              <a:ext uri="{FF2B5EF4-FFF2-40B4-BE49-F238E27FC236}">
                <a16:creationId xmlns:a16="http://schemas.microsoft.com/office/drawing/2014/main" id="{E34086D0-0F1C-2245-95A0-433890855F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4888" y="3716338"/>
            <a:ext cx="863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040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>
            <a:extLst>
              <a:ext uri="{FF2B5EF4-FFF2-40B4-BE49-F238E27FC236}">
                <a16:creationId xmlns:a16="http://schemas.microsoft.com/office/drawing/2014/main" id="{408626AE-1DF8-F279-4EAD-7F705C9FD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539750" y="0"/>
            <a:ext cx="7983538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C2E50D4-3CB9-D9FA-2914-F3D261329C33}"/>
              </a:ext>
            </a:extLst>
          </p:cNvPr>
          <p:cNvCxnSpPr>
            <a:cxnSpLocks/>
          </p:cNvCxnSpPr>
          <p:nvPr/>
        </p:nvCxnSpPr>
        <p:spPr>
          <a:xfrm>
            <a:off x="6324600" y="5791200"/>
            <a:ext cx="1371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B6A6CA-9C04-77CF-FEB9-A1C9DF932576}"/>
              </a:ext>
            </a:extLst>
          </p:cNvPr>
          <p:cNvCxnSpPr>
            <a:cxnSpLocks/>
          </p:cNvCxnSpPr>
          <p:nvPr/>
        </p:nvCxnSpPr>
        <p:spPr>
          <a:xfrm>
            <a:off x="6324600" y="5105400"/>
            <a:ext cx="1371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6B18E8-99E6-0E92-0924-0F25715457B3}"/>
              </a:ext>
            </a:extLst>
          </p:cNvPr>
          <p:cNvCxnSpPr>
            <a:cxnSpLocks/>
          </p:cNvCxnSpPr>
          <p:nvPr/>
        </p:nvCxnSpPr>
        <p:spPr>
          <a:xfrm>
            <a:off x="6781800" y="396240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9417E3A-AC71-89F3-03FE-5D4F2CA8DD1B}"/>
              </a:ext>
            </a:extLst>
          </p:cNvPr>
          <p:cNvCxnSpPr/>
          <p:nvPr/>
        </p:nvCxnSpPr>
        <p:spPr>
          <a:xfrm>
            <a:off x="3048000" y="1600200"/>
            <a:ext cx="144780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D4D62C-2E83-79FB-6949-0D7333B22C0B}"/>
              </a:ext>
            </a:extLst>
          </p:cNvPr>
          <p:cNvCxnSpPr>
            <a:cxnSpLocks/>
          </p:cNvCxnSpPr>
          <p:nvPr/>
        </p:nvCxnSpPr>
        <p:spPr>
          <a:xfrm>
            <a:off x="6781800" y="343916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558C70-FC13-5061-E756-245A000CBCCD}"/>
              </a:ext>
            </a:extLst>
          </p:cNvPr>
          <p:cNvCxnSpPr>
            <a:cxnSpLocks/>
          </p:cNvCxnSpPr>
          <p:nvPr/>
        </p:nvCxnSpPr>
        <p:spPr>
          <a:xfrm>
            <a:off x="6781800" y="434340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5E9951-C046-5AB6-DCB9-5C3C44C21586}"/>
              </a:ext>
            </a:extLst>
          </p:cNvPr>
          <p:cNvCxnSpPr>
            <a:cxnSpLocks/>
          </p:cNvCxnSpPr>
          <p:nvPr/>
        </p:nvCxnSpPr>
        <p:spPr>
          <a:xfrm>
            <a:off x="280670" y="571500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251BF0-CC0C-94E8-53D7-63F3FFC29744}"/>
              </a:ext>
            </a:extLst>
          </p:cNvPr>
          <p:cNvCxnSpPr>
            <a:cxnSpLocks/>
          </p:cNvCxnSpPr>
          <p:nvPr/>
        </p:nvCxnSpPr>
        <p:spPr>
          <a:xfrm>
            <a:off x="1295400" y="6096000"/>
            <a:ext cx="1524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2EBD6A1-8F35-E851-29B6-DD0995527D4B}"/>
              </a:ext>
            </a:extLst>
          </p:cNvPr>
          <p:cNvCxnSpPr>
            <a:cxnSpLocks/>
          </p:cNvCxnSpPr>
          <p:nvPr/>
        </p:nvCxnSpPr>
        <p:spPr>
          <a:xfrm>
            <a:off x="1864360" y="6742113"/>
            <a:ext cx="15240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D12475-CC8A-A3FC-ABE1-43EE093A2E12}"/>
              </a:ext>
            </a:extLst>
          </p:cNvPr>
          <p:cNvCxnSpPr>
            <a:cxnSpLocks/>
          </p:cNvCxnSpPr>
          <p:nvPr/>
        </p:nvCxnSpPr>
        <p:spPr>
          <a:xfrm>
            <a:off x="6172200" y="6248400"/>
            <a:ext cx="15240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D58389-25B8-5DAF-ABE7-DC2EFE902248}"/>
              </a:ext>
            </a:extLst>
          </p:cNvPr>
          <p:cNvCxnSpPr>
            <a:cxnSpLocks/>
          </p:cNvCxnSpPr>
          <p:nvPr/>
        </p:nvCxnSpPr>
        <p:spPr>
          <a:xfrm>
            <a:off x="4267200" y="6781800"/>
            <a:ext cx="15240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740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41F1F-AC23-DF3C-7B0E-7E92E3A55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Inferior posterior cerebellar arteries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inferior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cerebelli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rises from vertebral artery, runs laterally and posteriorly along inferior surface of the cerebellum and gives branches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0"/>
              </a:spcBef>
              <a:buFont typeface="Arial" charset="0"/>
              <a:buChar char="•"/>
              <a:defRPr/>
            </a:pP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cortical branches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- for cortex of cerebellum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	2)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branches for 4</a:t>
            </a:r>
            <a:r>
              <a:rPr lang="en-GB" sz="2200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ventricle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(including choroidal branches)</a:t>
            </a:r>
            <a:br>
              <a:rPr lang="sr-Cyrl-CS" sz="2800" dirty="0">
                <a:latin typeface="Times New Roman" pitchFamily="18" charset="0"/>
                <a:cs typeface="Times New Roman" pitchFamily="18" charset="0"/>
              </a:rPr>
            </a:br>
            <a:endParaRPr lang="sr-Latn-C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CFF407-DA71-378F-5599-D3C790EE9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5381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 – branches of a. </a:t>
            </a:r>
            <a:r>
              <a:rPr lang="en-GB" sz="3200" dirty="0" err="1">
                <a:latin typeface="Times New Roman" pitchFamily="18" charset="0"/>
                <a:cs typeface="Times New Roman" pitchFamily="18" charset="0"/>
              </a:rPr>
              <a:t>vertebralis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6D7A383-C11F-6AC3-A037-5F4A41E91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195" t="11250" r="8007" b="10000"/>
          <a:stretch>
            <a:fillRect/>
          </a:stretch>
        </p:blipFill>
        <p:spPr bwMode="auto">
          <a:xfrm>
            <a:off x="4087926" y="2895600"/>
            <a:ext cx="4698887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1673AA-1F7F-688B-4B37-9E5DBB7E8268}"/>
              </a:ext>
            </a:extLst>
          </p:cNvPr>
          <p:cNvCxnSpPr>
            <a:cxnSpLocks/>
          </p:cNvCxnSpPr>
          <p:nvPr/>
        </p:nvCxnSpPr>
        <p:spPr>
          <a:xfrm>
            <a:off x="6934200" y="60198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D125D-3B7B-D763-94F3-235087DA6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sr-Latn-C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Arial" charset="0"/>
              <a:buChar char="•"/>
              <a:defRPr/>
            </a:pPr>
            <a:r>
              <a:rPr lang="en-GB" sz="22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Two vertebral arteries join and form basilar artery around the middle of the clivus, in the area of the </a:t>
            </a:r>
            <a:r>
              <a:rPr lang="en-GB" sz="22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postpontine</a:t>
            </a:r>
            <a:r>
              <a:rPr lang="en-GB" sz="22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fossa; it travels rostrally to the ventral side of the mesencephalon, where it gives its terminal branches</a:t>
            </a:r>
            <a:r>
              <a:rPr lang="en-GB" sz="1600" dirty="0">
                <a:solidFill>
                  <a:srgbClr val="0D0D0D"/>
                </a:solidFill>
                <a:highlight>
                  <a:srgbClr val="FFFFFF"/>
                </a:highlight>
                <a:latin typeface="ui-sans-serif"/>
                <a:cs typeface="Times New Roman" panose="02020603050405020304" pitchFamily="18" charset="0"/>
              </a:rPr>
              <a:t>:</a:t>
            </a:r>
            <a:br>
              <a:rPr lang="en-GB" sz="1600" dirty="0">
                <a:solidFill>
                  <a:srgbClr val="0D0D0D"/>
                </a:solidFill>
                <a:highlight>
                  <a:srgbClr val="FFFFFF"/>
                </a:highlight>
                <a:latin typeface="ui-sans-serif"/>
                <a:cs typeface="Times New Roman" panose="02020603050405020304" pitchFamily="18" charset="0"/>
              </a:rPr>
            </a:br>
            <a:r>
              <a:rPr lang="en-GB" sz="1600" dirty="0">
                <a:solidFill>
                  <a:srgbClr val="0D0D0D"/>
                </a:solidFill>
                <a:highlight>
                  <a:srgbClr val="FFFFFF"/>
                </a:highlight>
                <a:latin typeface="ui-sans-serif"/>
                <a:cs typeface="Times New Roman" panose="02020603050405020304" pitchFamily="18" charset="0"/>
              </a:rPr>
              <a:t>    -  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Posterior cerebral arteries (a</a:t>
            </a:r>
            <a:r>
              <a:rPr lang="sr-Cyrl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posteriores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Arial" charset="0"/>
              <a:buChar char="•"/>
              <a:defRPr/>
            </a:pP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Side branches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Inferior anterior cerebellar artery (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a. inferior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cerebelli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Labyrinthine artery (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labyrinthi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) – for inner ear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Pontine arteries (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pontis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 cerebellar artery (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</a:t>
            </a:r>
            <a:r>
              <a:rPr lang="sr-Latn-C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cerebelli</a:t>
            </a:r>
            <a:r>
              <a:rPr lang="en-GB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Cyrl-CS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sr-Latn-C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7ABEA-FC3B-7C1E-5E55-391E7336A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152400"/>
            <a:ext cx="5867400" cy="5381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 – a. </a:t>
            </a:r>
            <a:r>
              <a:rPr lang="en-GB" sz="3200" dirty="0" err="1">
                <a:latin typeface="Times New Roman" pitchFamily="18" charset="0"/>
                <a:cs typeface="Times New Roman" pitchFamily="18" charset="0"/>
              </a:rPr>
              <a:t>basilaris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48E43942-0887-8EF3-550B-F01DD8795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4175296" y="1976120"/>
            <a:ext cx="4968704" cy="419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TextBox 6">
            <a:extLst>
              <a:ext uri="{FF2B5EF4-FFF2-40B4-BE49-F238E27FC236}">
                <a16:creationId xmlns:a16="http://schemas.microsoft.com/office/drawing/2014/main" id="{C6AA7077-2B98-3126-8C98-36447C9DD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57200"/>
            <a:ext cx="8382000" cy="70802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CEREBRAL ARTERIAL SUPPLY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CE7824B-56C2-AAFA-9E29-C3383B8F22A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5096" y="1856898"/>
            <a:ext cx="4114800" cy="37338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 is composed of two arterial systems: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System of internal</a:t>
            </a:r>
            <a:b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carotid artery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Vertebro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Basilar</a:t>
            </a:r>
            <a:b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System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dirty="0"/>
          </a:p>
        </p:txBody>
      </p:sp>
      <p:sp>
        <p:nvSpPr>
          <p:cNvPr id="8196" name="TextBox 1">
            <a:extLst>
              <a:ext uri="{FF2B5EF4-FFF2-40B4-BE49-F238E27FC236}">
                <a16:creationId xmlns:a16="http://schemas.microsoft.com/office/drawing/2014/main" id="{880ED5C7-6636-CE66-7130-3CC6791EB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492817"/>
            <a:ext cx="15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197" name="TextBox 2">
            <a:extLst>
              <a:ext uri="{FF2B5EF4-FFF2-40B4-BE49-F238E27FC236}">
                <a16:creationId xmlns:a16="http://schemas.microsoft.com/office/drawing/2014/main" id="{CFF5BC6E-E406-43B6-0853-3D8E455D3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7930" y="4343400"/>
            <a:ext cx="290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6A260-D3E5-716A-D3D8-9417FB567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cerebellar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inferior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cerebelli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GB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 adjacent part of pons and medulla oblongata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 adjacent part of anterior and inferior surface of cerebellum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Branches for choroidal plexus of 4</a:t>
            </a:r>
            <a:r>
              <a:rPr lang="en-GB" sz="2200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ventricle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5C802B7-0AFC-6C0D-5FF5-54231B84B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"/>
            <a:ext cx="7924800" cy="5381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 – branches of a. </a:t>
            </a:r>
            <a:r>
              <a:rPr lang="en-GB" sz="3200" dirty="0" err="1">
                <a:latin typeface="Times New Roman" pitchFamily="18" charset="0"/>
                <a:cs typeface="Times New Roman" pitchFamily="18" charset="0"/>
              </a:rPr>
              <a:t>basilaris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1A9CC45-7E16-405C-03C1-756903E73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195" t="11250" r="8007" b="10000"/>
          <a:stretch>
            <a:fillRect/>
          </a:stretch>
        </p:blipFill>
        <p:spPr bwMode="auto">
          <a:xfrm>
            <a:off x="4114800" y="3319462"/>
            <a:ext cx="4698887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957084-8D35-1628-327B-C85E097EF085}"/>
              </a:ext>
            </a:extLst>
          </p:cNvPr>
          <p:cNvCxnSpPr>
            <a:cxnSpLocks/>
          </p:cNvCxnSpPr>
          <p:nvPr/>
        </p:nvCxnSpPr>
        <p:spPr>
          <a:xfrm>
            <a:off x="4495800" y="65880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B2C30-BE2D-5CBA-07B6-00666C3A3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 cerebellar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cerebelli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the most rostral branch of 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basilaris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; passes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laterally along anterior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  border of pons, passes through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pontocerebellar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cisterna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and terminates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  on superior surface of cerebellum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GB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- Branches: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 pons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superior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cerebellar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peduncle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pineal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gland (epiphysis)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branches for choroidal plexus 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of 3</a:t>
            </a:r>
            <a:r>
              <a:rPr lang="en-GB" sz="2200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ventricle</a:t>
            </a:r>
            <a:endParaRPr lang="sr-Latn-C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559D5C-DA69-6448-0E27-F4EA3528D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"/>
            <a:ext cx="7924800" cy="5381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 – branches of a. </a:t>
            </a:r>
            <a:r>
              <a:rPr lang="en-GB" sz="3200" dirty="0" err="1">
                <a:latin typeface="Times New Roman" pitchFamily="18" charset="0"/>
                <a:cs typeface="Times New Roman" pitchFamily="18" charset="0"/>
              </a:rPr>
              <a:t>basilaris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8050758-CF79-AFEE-1512-FEDFEA723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195" t="11250" r="8007" b="10000"/>
          <a:stretch>
            <a:fillRect/>
          </a:stretch>
        </p:blipFill>
        <p:spPr bwMode="auto">
          <a:xfrm>
            <a:off x="4428783" y="2895600"/>
            <a:ext cx="4715217" cy="347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A7888C-4D58-EBAC-0BCA-DC1A0A17446E}"/>
              </a:ext>
            </a:extLst>
          </p:cNvPr>
          <p:cNvCxnSpPr>
            <a:cxnSpLocks/>
          </p:cNvCxnSpPr>
          <p:nvPr/>
        </p:nvCxnSpPr>
        <p:spPr>
          <a:xfrm>
            <a:off x="7848600" y="53640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6B1A5-FAEA-E597-FBA1-6D0868AAE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cerebral artery (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sr-Latn-C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en-GB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Latn-CS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terminal branch of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basilaris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runs forward and laterally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passes over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substantia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perforata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 posterior,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decussate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crus cerebri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turns backward and passes over the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superior surface of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tentoriuma cerebelli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pre-communicant segment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- аа.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thalamoperforate –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enter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mesencephalon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through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substantia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                                      perforata posterior;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supply </a:t>
            </a:r>
            <a:r>
              <a:rPr lang="sr-Latn-CS" sz="2200" dirty="0" err="1">
                <a:latin typeface="Times New Roman" pitchFamily="18" charset="0"/>
                <a:cs typeface="Times New Roman" pitchFamily="18" charset="0"/>
              </a:rPr>
              <a:t>diencephalon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post-communicant segment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Latn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- a. choroidea posterior medialis –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 3</a:t>
            </a:r>
            <a:r>
              <a:rPr lang="en-GB" sz="2200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ventricle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	- a. choroidea posterior lateralis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for inferior (temporal) horn of lateral</a:t>
            </a:r>
            <a:br>
              <a:rPr lang="en-GB" sz="2200" dirty="0">
                <a:latin typeface="Times New Roman" pitchFamily="18" charset="0"/>
                <a:cs typeface="Times New Roman" pitchFamily="18" charset="0"/>
              </a:rPr>
            </a:b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                                                       ventricle</a:t>
            </a: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Latn-CS" sz="2200" dirty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GB" sz="2200" dirty="0">
                <a:latin typeface="Times New Roman" pitchFamily="18" charset="0"/>
                <a:cs typeface="Times New Roman" pitchFamily="18" charset="0"/>
              </a:rPr>
              <a:t>Cortical branches for occipital, parietal and temporal lobe of cerebrum</a:t>
            </a: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2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a. parietoocipitalis	      - a. calcarina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r-Latn-CS" sz="2200" dirty="0">
                <a:latin typeface="Times New Roman" pitchFamily="18" charset="0"/>
                <a:cs typeface="Times New Roman" pitchFamily="18" charset="0"/>
              </a:rPr>
              <a:t>    - a. temporalis posterior, media et anterior</a:t>
            </a:r>
            <a:endParaRPr lang="sr-Cyrl-C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8E6C13-FF48-F10B-6D16-8086DF7D0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080"/>
            <a:ext cx="7924800" cy="5381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 – branches of a. </a:t>
            </a:r>
            <a:r>
              <a:rPr lang="en-GB" sz="3200" dirty="0" err="1">
                <a:latin typeface="Times New Roman" pitchFamily="18" charset="0"/>
                <a:cs typeface="Times New Roman" pitchFamily="18" charset="0"/>
              </a:rPr>
              <a:t>basilaris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43DCB5E0-2CE2-D5F9-1B07-6EF0DEA26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5781" t="14062" r="5078" b="4375"/>
          <a:stretch>
            <a:fillRect/>
          </a:stretch>
        </p:blipFill>
        <p:spPr bwMode="auto">
          <a:xfrm>
            <a:off x="357187" y="397669"/>
            <a:ext cx="8429625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10AA67D-9951-155F-6888-70FA1F3295AB}"/>
              </a:ext>
            </a:extLst>
          </p:cNvPr>
          <p:cNvSpPr/>
          <p:nvPr/>
        </p:nvSpPr>
        <p:spPr>
          <a:xfrm>
            <a:off x="1447800" y="3505200"/>
            <a:ext cx="16002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CC8B1C-1852-92BF-8040-19578C11976B}"/>
              </a:ext>
            </a:extLst>
          </p:cNvPr>
          <p:cNvSpPr txBox="1"/>
          <p:nvPr/>
        </p:nvSpPr>
        <p:spPr>
          <a:xfrm>
            <a:off x="6248400" y="1905000"/>
            <a:ext cx="2079415" cy="338554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GB" sz="1600" dirty="0"/>
              <a:t>aa. </a:t>
            </a:r>
            <a:r>
              <a:rPr lang="en-GB" sz="1600" dirty="0" err="1"/>
              <a:t>thalamoperforate</a:t>
            </a:r>
            <a:endParaRPr lang="en-GB" sz="16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8AAE449-CF33-F01C-4EDE-FE4A270FCC09}"/>
              </a:ext>
            </a:extLst>
          </p:cNvPr>
          <p:cNvCxnSpPr/>
          <p:nvPr/>
        </p:nvCxnSpPr>
        <p:spPr>
          <a:xfrm flipH="1">
            <a:off x="5867400" y="2362200"/>
            <a:ext cx="1066800" cy="914400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9D7224A-50A2-CD7D-EF90-9621D51C7691}"/>
              </a:ext>
            </a:extLst>
          </p:cNvPr>
          <p:cNvSpPr txBox="1"/>
          <p:nvPr/>
        </p:nvSpPr>
        <p:spPr>
          <a:xfrm>
            <a:off x="1505590" y="4953000"/>
            <a:ext cx="1542410" cy="338554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GB" sz="1600" dirty="0"/>
              <a:t>aa. </a:t>
            </a:r>
            <a:r>
              <a:rPr lang="en-GB" sz="1600" dirty="0" err="1"/>
              <a:t>temporales</a:t>
            </a:r>
            <a:endParaRPr lang="en-GB" sz="16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B1EE41-D426-B25D-FA31-9EBB7DD70D1B}"/>
              </a:ext>
            </a:extLst>
          </p:cNvPr>
          <p:cNvCxnSpPr>
            <a:cxnSpLocks/>
          </p:cNvCxnSpPr>
          <p:nvPr/>
        </p:nvCxnSpPr>
        <p:spPr>
          <a:xfrm>
            <a:off x="3124200" y="5037638"/>
            <a:ext cx="1524000" cy="253916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F7BBA35-BE86-484D-85A8-E7C0889EA736}"/>
              </a:ext>
            </a:extLst>
          </p:cNvPr>
          <p:cNvCxnSpPr>
            <a:cxnSpLocks/>
          </p:cNvCxnSpPr>
          <p:nvPr/>
        </p:nvCxnSpPr>
        <p:spPr>
          <a:xfrm flipV="1">
            <a:off x="3124200" y="4572000"/>
            <a:ext cx="1295400" cy="381000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0CE7C9-80C0-1687-8C08-39FFD0A99202}"/>
              </a:ext>
            </a:extLst>
          </p:cNvPr>
          <p:cNvCxnSpPr>
            <a:cxnSpLocks/>
          </p:cNvCxnSpPr>
          <p:nvPr/>
        </p:nvCxnSpPr>
        <p:spPr>
          <a:xfrm flipV="1">
            <a:off x="3124200" y="3810000"/>
            <a:ext cx="1524000" cy="1143000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>
            <a:extLst>
              <a:ext uri="{FF2B5EF4-FFF2-40B4-BE49-F238E27FC236}">
                <a16:creationId xmlns:a16="http://schemas.microsoft.com/office/drawing/2014/main" id="{18C6C1FD-BAE3-2DB1-14B6-569D3268F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r="37833" b="37993"/>
          <a:stretch>
            <a:fillRect/>
          </a:stretch>
        </p:blipFill>
        <p:spPr bwMode="auto">
          <a:xfrm>
            <a:off x="468313" y="0"/>
            <a:ext cx="7899400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4BC6F1D-9360-FCD2-71EE-D5BA9A10AE59}"/>
              </a:ext>
            </a:extLst>
          </p:cNvPr>
          <p:cNvCxnSpPr>
            <a:cxnSpLocks/>
          </p:cNvCxnSpPr>
          <p:nvPr/>
        </p:nvCxnSpPr>
        <p:spPr>
          <a:xfrm>
            <a:off x="6781800" y="49530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C7BB2E2-2B3A-922D-1A0A-30C8E072C516}"/>
              </a:ext>
            </a:extLst>
          </p:cNvPr>
          <p:cNvCxnSpPr>
            <a:cxnSpLocks/>
          </p:cNvCxnSpPr>
          <p:nvPr/>
        </p:nvCxnSpPr>
        <p:spPr>
          <a:xfrm>
            <a:off x="914400" y="60960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95D68803-3F99-3147-C4F2-C9AEC81DF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33398" t="10312" r="17383" b="4375"/>
          <a:stretch>
            <a:fillRect/>
          </a:stretch>
        </p:blipFill>
        <p:spPr bwMode="auto">
          <a:xfrm>
            <a:off x="1714500" y="214313"/>
            <a:ext cx="600075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AEBED9-9AA2-8AC5-9568-F546671DD09F}"/>
              </a:ext>
            </a:extLst>
          </p:cNvPr>
          <p:cNvSpPr/>
          <p:nvPr/>
        </p:nvSpPr>
        <p:spPr>
          <a:xfrm>
            <a:off x="2895600" y="5638800"/>
            <a:ext cx="12954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8F0D4D-10A3-2D2C-D254-C6315DD10D27}"/>
              </a:ext>
            </a:extLst>
          </p:cNvPr>
          <p:cNvCxnSpPr>
            <a:cxnSpLocks/>
          </p:cNvCxnSpPr>
          <p:nvPr/>
        </p:nvCxnSpPr>
        <p:spPr>
          <a:xfrm>
            <a:off x="6096000" y="18288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7093EF-027E-12F1-9FD2-4B1406844B75}"/>
              </a:ext>
            </a:extLst>
          </p:cNvPr>
          <p:cNvCxnSpPr>
            <a:cxnSpLocks/>
          </p:cNvCxnSpPr>
          <p:nvPr/>
        </p:nvCxnSpPr>
        <p:spPr>
          <a:xfrm>
            <a:off x="6324600" y="47244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761B9EC-1146-5F1F-544B-A0B9F30B5B98}"/>
              </a:ext>
            </a:extLst>
          </p:cNvPr>
          <p:cNvCxnSpPr>
            <a:cxnSpLocks/>
          </p:cNvCxnSpPr>
          <p:nvPr/>
        </p:nvCxnSpPr>
        <p:spPr>
          <a:xfrm>
            <a:off x="6517640" y="4419600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BC8045C-5AC3-C495-4975-ED7B28440457}"/>
              </a:ext>
            </a:extLst>
          </p:cNvPr>
          <p:cNvCxnSpPr>
            <a:cxnSpLocks/>
          </p:cNvCxnSpPr>
          <p:nvPr/>
        </p:nvCxnSpPr>
        <p:spPr>
          <a:xfrm>
            <a:off x="2667000" y="6553200"/>
            <a:ext cx="1905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Pictures\Picture17.jpg">
            <a:extLst>
              <a:ext uri="{FF2B5EF4-FFF2-40B4-BE49-F238E27FC236}">
                <a16:creationId xmlns:a16="http://schemas.microsoft.com/office/drawing/2014/main" id="{B88FA97E-FBFF-9993-2F0A-DBE8B3E02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1" y="1981200"/>
            <a:ext cx="4123201" cy="3544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08F4C0EE-BC23-AC11-A5B6-9448A58D4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0010" y="1967494"/>
            <a:ext cx="3957046" cy="355859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62706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>
            <a:extLst>
              <a:ext uri="{FF2B5EF4-FFF2-40B4-BE49-F238E27FC236}">
                <a16:creationId xmlns:a16="http://schemas.microsoft.com/office/drawing/2014/main" id="{D5F17D5F-EB14-1016-1464-958DE2CD6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534400" cy="1173162"/>
          </a:xfrm>
          <a:solidFill>
            <a:schemeClr val="bg2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Anterior Cerebral Artery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C631D6BF-2D98-8F6D-E0EE-6079B67946B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4572000" cy="1752600"/>
          </a:xfr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71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rtlCol="0"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Supplies 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orbital and medial surfaces of the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frontal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parietal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lobes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 narrow part on the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superolateral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surface.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US" sz="2800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508BF98-FB73-AB3F-1E57-E72FFCF6A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fld id="{003ECA02-FB0D-4A86-9F7F-FD593CDCEB6A}" type="slidenum">
              <a:rPr lang="en-GB" altLang="en-US">
                <a:solidFill>
                  <a:srgbClr val="424242"/>
                </a:solidFill>
              </a:rPr>
              <a:pPr algn="l" eaLnBrk="1" hangingPunct="1"/>
              <a:t>37</a:t>
            </a:fld>
            <a:endParaRPr lang="en-GB" altLang="en-US">
              <a:solidFill>
                <a:srgbClr val="424242"/>
              </a:solidFill>
            </a:endParaRPr>
          </a:p>
        </p:txBody>
      </p:sp>
      <p:pic>
        <p:nvPicPr>
          <p:cNvPr id="13319" name="Picture 2" descr="http://www.csuchico.edu/~pmccaffrey/syllabi/CMSD%20320/images/U11BloodMedView.jpg">
            <a:extLst>
              <a:ext uri="{FF2B5EF4-FFF2-40B4-BE49-F238E27FC236}">
                <a16:creationId xmlns:a16="http://schemas.microsoft.com/office/drawing/2014/main" id="{B3E577AF-B99D-3B95-A61C-148894577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5"/>
          <a:stretch>
            <a:fillRect/>
          </a:stretch>
        </p:blipFill>
        <p:spPr bwMode="auto">
          <a:xfrm>
            <a:off x="3581400" y="3260725"/>
            <a:ext cx="4986338" cy="3368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upload.wikimedia.org/wikipedia/commons/e/ed/Cerebral_vascular_territories_midline.jpg">
            <a:extLst>
              <a:ext uri="{FF2B5EF4-FFF2-40B4-BE49-F238E27FC236}">
                <a16:creationId xmlns:a16="http://schemas.microsoft.com/office/drawing/2014/main" id="{E9A5C8D2-BC8F-118D-BD74-7DA042B65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81400"/>
            <a:ext cx="3305175" cy="29718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26">
            <a:extLst>
              <a:ext uri="{FF2B5EF4-FFF2-40B4-BE49-F238E27FC236}">
                <a16:creationId xmlns:a16="http://schemas.microsoft.com/office/drawing/2014/main" id="{B690EE13-B45B-D5AD-0643-F17A5BCEC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Middle Cerebral Artery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1027">
            <a:extLst>
              <a:ext uri="{FF2B5EF4-FFF2-40B4-BE49-F238E27FC236}">
                <a16:creationId xmlns:a16="http://schemas.microsoft.com/office/drawing/2014/main" id="{3DC60E01-32C8-104F-292D-AC3C963FCAA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0" y="1219200"/>
            <a:ext cx="3657600" cy="5638800"/>
          </a:xfr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Supplies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entire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Superolateral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surface: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Motor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Language areas: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Broca's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Area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Wernicke’s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Area)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Auditory areas: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Primary auditory area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Auditory association (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Heschl’s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Gyrus</a:t>
            </a:r>
            <a:endParaRPr lang="en-US" dirty="0"/>
          </a:p>
        </p:txBody>
      </p:sp>
      <p:pic>
        <p:nvPicPr>
          <p:cNvPr id="14342" name="Picture 2" descr="http://legalmedicalexhibits.com/product_thumb.php?img=images/WM-60112.jpg&amp;w=600&amp;h=450">
            <a:extLst>
              <a:ext uri="{FF2B5EF4-FFF2-40B4-BE49-F238E27FC236}">
                <a16:creationId xmlns:a16="http://schemas.microsoft.com/office/drawing/2014/main" id="{29D2863A-EE08-178A-069E-2E1898F1E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" t="12070" r="5017" b="2808"/>
          <a:stretch>
            <a:fillRect/>
          </a:stretch>
        </p:blipFill>
        <p:spPr bwMode="auto">
          <a:xfrm>
            <a:off x="3733800" y="1447800"/>
            <a:ext cx="5410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>
            <a:extLst>
              <a:ext uri="{FF2B5EF4-FFF2-40B4-BE49-F238E27FC236}">
                <a16:creationId xmlns:a16="http://schemas.microsoft.com/office/drawing/2014/main" id="{3D35238D-3F1D-B540-4292-8F40091FEF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066800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Posterior Cerebral Artery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A6265BD6-6D25-DEDA-F5BD-10E5D76C242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228600" y="990600"/>
            <a:ext cx="4724400" cy="2590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rtlCol="0"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Supplies: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Anterior and inferior parts of temporal lobe,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Uncus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Inferior temporal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gyrus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Inferior and Medial parts of Occipital lobe (visual areas)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3020DB7-DF02-5D65-E099-918D3ABFF3A5}"/>
              </a:ext>
            </a:extLst>
          </p:cNvPr>
          <p:cNvCxnSpPr/>
          <p:nvPr/>
        </p:nvCxnSpPr>
        <p:spPr>
          <a:xfrm flipV="1">
            <a:off x="7010400" y="4114800"/>
            <a:ext cx="152400" cy="1143000"/>
          </a:xfrm>
          <a:prstGeom prst="straightConnector1">
            <a:avLst/>
          </a:prstGeom>
          <a:ln>
            <a:solidFill>
              <a:srgbClr val="2288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7" name="Picture 2" descr="http://trialexhibitsinc.com/legal-exhibits/product_thumb.php?img=images/illustrations_20091020_1270297461.jpg&amp;w=600&amp;h=463">
            <a:extLst>
              <a:ext uri="{FF2B5EF4-FFF2-40B4-BE49-F238E27FC236}">
                <a16:creationId xmlns:a16="http://schemas.microsoft.com/office/drawing/2014/main" id="{733D5A40-2D70-8C34-EC58-F1EC6E3EE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" t="14725" r="1851" b="13168"/>
          <a:stretch>
            <a:fillRect/>
          </a:stretch>
        </p:blipFill>
        <p:spPr bwMode="auto">
          <a:xfrm>
            <a:off x="4343400" y="3733800"/>
            <a:ext cx="4114800" cy="282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42C5557-CC95-F751-B5FA-4FF72DDC11BE}"/>
              </a:ext>
            </a:extLst>
          </p:cNvPr>
          <p:cNvCxnSpPr/>
          <p:nvPr/>
        </p:nvCxnSpPr>
        <p:spPr>
          <a:xfrm flipH="1" flipV="1">
            <a:off x="5486400" y="5029200"/>
            <a:ext cx="1524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ECAB59F-6857-2B53-CE12-5A7F4F3A7DD2}"/>
              </a:ext>
            </a:extLst>
          </p:cNvPr>
          <p:cNvCxnSpPr/>
          <p:nvPr/>
        </p:nvCxnSpPr>
        <p:spPr>
          <a:xfrm flipH="1" flipV="1">
            <a:off x="7848600" y="6096000"/>
            <a:ext cx="5334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70" name="Picture 1" descr="C:\Users\Administrator\Pictures\Picture17.jpg">
            <a:extLst>
              <a:ext uri="{FF2B5EF4-FFF2-40B4-BE49-F238E27FC236}">
                <a16:creationId xmlns:a16="http://schemas.microsoft.com/office/drawing/2014/main" id="{ACB85A09-5BA8-F84C-AE44-5481A6975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2928938" cy="251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5FEB4214-FCF7-179F-301C-5D57EE760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4373648" y="1752600"/>
            <a:ext cx="4788243" cy="404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C6AF92-2DE1-2E4D-85C8-900C11C78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82282"/>
            <a:ext cx="7162800" cy="504825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INTERNAL CAROTID SYSTEM</a:t>
            </a:r>
          </a:p>
        </p:txBody>
      </p:sp>
      <p:sp>
        <p:nvSpPr>
          <p:cNvPr id="9219" name="Text Placeholder 2">
            <a:extLst>
              <a:ext uri="{FF2B5EF4-FFF2-40B4-BE49-F238E27FC236}">
                <a16:creationId xmlns:a16="http://schemas.microsoft.com/office/drawing/2014/main" id="{48EB6EA4-F543-7919-E429-D1FD2346860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080" y="1600200"/>
            <a:ext cx="4191000" cy="5105400"/>
          </a:xfrm>
          <a:solidFill>
            <a:schemeClr val="bg2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composed of:</a:t>
            </a:r>
          </a:p>
          <a:p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Internal carotid artery (right and left): – a. </a:t>
            </a:r>
            <a:r>
              <a:rPr lang="en-US" altLang="en-US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carotis</a:t>
            </a: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 </a:t>
            </a:r>
            <a:r>
              <a:rPr lang="en-US" altLang="en-US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dextra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- a. </a:t>
            </a:r>
            <a:r>
              <a:rPr lang="en-US" altLang="en-US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carotis</a:t>
            </a: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 sinistra 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its terminal branches: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Anterior cerebral artery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(a. cerebri anterior)</a:t>
            </a:r>
          </a:p>
          <a:p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Middle cerebral artery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(a. cerebri media)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Posterior communicant artery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(a. communicans posterior)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Anterior choroidal artery</a:t>
            </a:r>
            <a:b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(a. choroidea anterior)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68E7AA-AA8B-5D84-5C10-91C46BC9AB4C}"/>
              </a:ext>
            </a:extLst>
          </p:cNvPr>
          <p:cNvSpPr/>
          <p:nvPr/>
        </p:nvSpPr>
        <p:spPr>
          <a:xfrm>
            <a:off x="4953000" y="2590800"/>
            <a:ext cx="9144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A3C165-A0E2-574E-B3CE-4B1F10F09644}"/>
              </a:ext>
            </a:extLst>
          </p:cNvPr>
          <p:cNvSpPr/>
          <p:nvPr/>
        </p:nvSpPr>
        <p:spPr>
          <a:xfrm>
            <a:off x="4597400" y="3210560"/>
            <a:ext cx="9144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A1B459-71B8-6DCB-3C13-AC62B65AD0AA}"/>
              </a:ext>
            </a:extLst>
          </p:cNvPr>
          <p:cNvSpPr/>
          <p:nvPr/>
        </p:nvSpPr>
        <p:spPr>
          <a:xfrm>
            <a:off x="7924800" y="3210560"/>
            <a:ext cx="121412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D49AFB-DFC2-8D13-2A40-D5C42BB234E6}"/>
              </a:ext>
            </a:extLst>
          </p:cNvPr>
          <p:cNvSpPr txBox="1"/>
          <p:nvPr/>
        </p:nvSpPr>
        <p:spPr>
          <a:xfrm>
            <a:off x="525548" y="753794"/>
            <a:ext cx="7696200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Clinically, the internal carotid arteries and their branches are often referred to as the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 circulation of the brain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227F10C7-E371-CC07-A0A2-772D8A67EF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Arterial Disorders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6EA569C6-270C-7DE0-5EF8-4EF48D1D87D3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57200" y="1920875"/>
            <a:ext cx="3886200" cy="4433888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4320" lvl="1" indent="-274320" eaLnBrk="1" fontAlgn="auto" hangingPunct="1">
              <a:spcAft>
                <a:spcPts val="0"/>
              </a:spcAft>
              <a:buClr>
                <a:schemeClr val="folHlink"/>
              </a:buClr>
              <a:buSzPct val="95000"/>
              <a:buFont typeface="Wingdings 2"/>
              <a:buChar char=""/>
              <a:defRPr/>
            </a:pPr>
            <a:r>
              <a:rPr lang="en-US" sz="2800" b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A. Stroke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(Sudden occlusion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of the blood supply):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It can be: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1. Hemorrhagic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Ischemaic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Aneurysm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800" b="1" u="sng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u="sng" dirty="0" err="1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Angioma</a:t>
            </a:r>
            <a:endParaRPr lang="en-US" sz="2800" b="1" u="sng" dirty="0">
              <a:solidFill>
                <a:srgbClr val="0045D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0" name="Picture 2" descr="C:\Users\Administrator\Documents\Student Gray\8. Head and neck\F66122-008-f040a.jpg">
            <a:extLst>
              <a:ext uri="{FF2B5EF4-FFF2-40B4-BE49-F238E27FC236}">
                <a16:creationId xmlns:a16="http://schemas.microsoft.com/office/drawing/2014/main" id="{CF492BA3-7E08-E75C-B257-4E9A010119D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5" r="12672" b="3928"/>
          <a:stretch>
            <a:fillRect/>
          </a:stretch>
        </p:blipFill>
        <p:spPr>
          <a:xfrm>
            <a:off x="4495800" y="4514850"/>
            <a:ext cx="2087563" cy="2343150"/>
          </a:xfrm>
          <a:noFill/>
        </p:spPr>
      </p:pic>
      <p:pic>
        <p:nvPicPr>
          <p:cNvPr id="21511" name="Picture 2" descr="http://www.beliefnet.com/healthandhealing/images/si55551195.jpg">
            <a:extLst>
              <a:ext uri="{FF2B5EF4-FFF2-40B4-BE49-F238E27FC236}">
                <a16:creationId xmlns:a16="http://schemas.microsoft.com/office/drawing/2014/main" id="{C7658E96-8B29-59B8-70D1-E9ABE0BEB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47850"/>
            <a:ext cx="3886200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2" descr="C:\Users\Administrator\Documents\Student Gray\8. Head and neck\F66122-008-f040b.jpg">
            <a:extLst>
              <a:ext uri="{FF2B5EF4-FFF2-40B4-BE49-F238E27FC236}">
                <a16:creationId xmlns:a16="http://schemas.microsoft.com/office/drawing/2014/main" id="{0ADB1174-8159-DF3F-C8A4-38E979A53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0" t="-6235" r="19946" b="6235"/>
          <a:stretch>
            <a:fillRect/>
          </a:stretch>
        </p:blipFill>
        <p:spPr bwMode="auto">
          <a:xfrm>
            <a:off x="7162800" y="4246563"/>
            <a:ext cx="1404938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Box 6">
            <a:extLst>
              <a:ext uri="{FF2B5EF4-FFF2-40B4-BE49-F238E27FC236}">
                <a16:creationId xmlns:a16="http://schemas.microsoft.com/office/drawing/2014/main" id="{BA4024CB-1CA2-A050-8575-B031C1775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876800"/>
            <a:ext cx="68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/>
              <a:t>B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8AD12C8-D0EA-B865-382A-3D1B93C7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0360"/>
            <a:ext cx="8229600" cy="762000"/>
          </a:xfr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 of anterior cerebral artery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B5888D-A052-4AA7-686D-02DA1C5239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2083752"/>
            <a:ext cx="4038600" cy="4088448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Motor &amp; sensory disturbances </a:t>
            </a:r>
            <a:b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in the contralateral distal leg</a:t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2. Difficulty in the Prefrontal</a:t>
            </a:r>
            <a:b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    lobe functions:</a:t>
            </a:r>
            <a:endParaRPr lang="en-US" sz="2000" dirty="0">
              <a:solidFill>
                <a:srgbClr val="0045D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Cognitive thinking, Judgment,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Motor initiation and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Self monitoring</a:t>
            </a:r>
          </a:p>
        </p:txBody>
      </p:sp>
      <p:pic>
        <p:nvPicPr>
          <p:cNvPr id="6" name="Picture 4" descr="ap04_004">
            <a:extLst>
              <a:ext uri="{FF2B5EF4-FFF2-40B4-BE49-F238E27FC236}">
                <a16:creationId xmlns:a16="http://schemas.microsoft.com/office/drawing/2014/main" id="{D27F14A7-D839-E49D-66D8-2BD7BE5C0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4222" r="1744" b="12848"/>
          <a:stretch>
            <a:fillRect/>
          </a:stretch>
        </p:blipFill>
        <p:spPr bwMode="auto">
          <a:xfrm>
            <a:off x="152400" y="2133600"/>
            <a:ext cx="4800600" cy="3733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145E5F2-B90A-3B91-E545-167BD3815088}"/>
              </a:ext>
            </a:extLst>
          </p:cNvPr>
          <p:cNvSpPr/>
          <p:nvPr/>
        </p:nvSpPr>
        <p:spPr>
          <a:xfrm>
            <a:off x="4343400" y="4648200"/>
            <a:ext cx="609600" cy="76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CAE18214-2A7E-08E8-9697-9988E18E5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295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Damage of middle cerebral artery </a:t>
            </a:r>
            <a:endParaRPr lang="en-US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ap04_003">
            <a:extLst>
              <a:ext uri="{FF2B5EF4-FFF2-40B4-BE49-F238E27FC236}">
                <a16:creationId xmlns:a16="http://schemas.microsoft.com/office/drawing/2014/main" id="{AF672190-12FE-EF64-37E7-9D10986522A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160" t="1247" r="4323" b="18361"/>
          <a:stretch>
            <a:fillRect/>
          </a:stretch>
        </p:blipFill>
        <p:spPr>
          <a:xfrm>
            <a:off x="0" y="2191656"/>
            <a:ext cx="4572000" cy="2685143"/>
          </a:xfrm>
          <a:ln w="12700">
            <a:solidFill>
              <a:schemeClr val="tx2">
                <a:lumMod val="75000"/>
              </a:schemeClr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565A6F-BD2C-EFD1-95F4-FF18BDF3B6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905001"/>
            <a:ext cx="4267200" cy="44958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Contralateral</a:t>
            </a: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 weakness of: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Face, Arm &amp; Hand (more than leg)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2.Contralateral sensory loss of:</a:t>
            </a:r>
            <a:b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Face, Arm &amp; Hand (more</a:t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  than leg)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Visual field cut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(damage to</a:t>
            </a:r>
            <a:b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optic radiation)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Aphasia (language disturbances)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Broca's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 production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Wernicke's: comprehension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EC33AE-C3D9-2790-0D6E-728B0EF1F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152400"/>
            <a:ext cx="8229600" cy="838200"/>
          </a:xfr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Damage of posterior cerebral artery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0CD05-D690-C5A0-9717-C0F19D7F22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5420" y="1676400"/>
            <a:ext cx="4114800" cy="4784725"/>
          </a:xfrm>
          <a:solidFill>
            <a:schemeClr val="tx2">
              <a:lumMod val="20000"/>
              <a:lumOff val="80000"/>
            </a:schemeClr>
          </a:solidFill>
          <a:ln w="57150">
            <a:solidFill>
              <a:schemeClr val="tx2"/>
            </a:solidFill>
          </a:ln>
        </p:spPr>
        <p:txBody>
          <a:bodyPr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1. Visual disturbances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Contralateral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homonymous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hemianopsia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In Bilateral lesions: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Cortical Blindness </a:t>
            </a:r>
          </a:p>
          <a:p>
            <a:pPr lvl="2" indent="-246888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patients unaware they cannot see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(Anton's syndrome)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2. Memory impairment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If  the temporal lobe is affected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ap04_003">
            <a:extLst>
              <a:ext uri="{FF2B5EF4-FFF2-40B4-BE49-F238E27FC236}">
                <a16:creationId xmlns:a16="http://schemas.microsoft.com/office/drawing/2014/main" id="{5118C6FB-6A88-3791-8F22-ACC5F2C7C4A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160" t="1247" r="4323" b="18361"/>
          <a:stretch>
            <a:fillRect/>
          </a:stretch>
        </p:blipFill>
        <p:spPr>
          <a:xfrm>
            <a:off x="4531360" y="1905000"/>
            <a:ext cx="4356100" cy="1981200"/>
          </a:xfrm>
          <a:ln w="19050">
            <a:solidFill>
              <a:schemeClr val="tx2">
                <a:lumMod val="75000"/>
              </a:schemeClr>
            </a:solidFill>
          </a:ln>
        </p:spPr>
      </p:pic>
      <p:pic>
        <p:nvPicPr>
          <p:cNvPr id="7" name="Picture 4" descr="ap04_004">
            <a:extLst>
              <a:ext uri="{FF2B5EF4-FFF2-40B4-BE49-F238E27FC236}">
                <a16:creationId xmlns:a16="http://schemas.microsoft.com/office/drawing/2014/main" id="{13EEB361-AD01-E51D-EAF7-1D51D5B45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4222" r="1744" b="12848"/>
          <a:stretch>
            <a:fillRect/>
          </a:stretch>
        </p:blipFill>
        <p:spPr bwMode="auto">
          <a:xfrm>
            <a:off x="4495800" y="4068762"/>
            <a:ext cx="4648200" cy="24463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EF2E3-C8B1-6A76-D8FB-93F03692D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5560"/>
            <a:ext cx="8229600" cy="11430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Cerebral Venous Drainage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0F85C4-821E-5133-1B55-C118191DF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4038600" cy="470852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Cortical Veins: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(A) Superficial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found in the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Subarchnoid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space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Drain the cortical surfaces</a:t>
            </a:r>
            <a:endParaRPr lang="en-US" sz="2600" dirty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(B) Deep veins: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Drain the deeper structures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These veins are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thin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walled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devoid of valves.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They ultimately drain into the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Dural Venous Sinuses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6628" name="Picture 2" descr="http://clotconnectblogtwo.apps.newmediacampaigns.com/wp-content/uploads/2011/08/image-1-cut2.jpg">
            <a:extLst>
              <a:ext uri="{FF2B5EF4-FFF2-40B4-BE49-F238E27FC236}">
                <a16:creationId xmlns:a16="http://schemas.microsoft.com/office/drawing/2014/main" id="{F64892F5-984E-BB90-9102-63D099619CD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" r="15094" b="10274"/>
          <a:stretch>
            <a:fillRect/>
          </a:stretch>
        </p:blipFill>
        <p:spPr>
          <a:xfrm>
            <a:off x="533400" y="1905000"/>
            <a:ext cx="4495800" cy="46482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046A707-67F9-F82C-C2F0-E93C2A5A7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Superficial Cortical Veins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F3B6BC53-2259-CC31-495E-D6FA82EE1EC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3200400" cy="4343400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95000"/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Superior cerebral veins 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6 to 12)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Drain lateral surface of brain above the lateral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Terminate mainly into the 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Superior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Sagittal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sinus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partly into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Superficial middle cerebral vein.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en-US" sz="2800" dirty="0"/>
          </a:p>
        </p:txBody>
      </p:sp>
      <p:pic>
        <p:nvPicPr>
          <p:cNvPr id="27652" name="Picture 2" descr="C:\Documents and Settings\Free User\My Documents\My Pictures\zz.jpg">
            <a:extLst>
              <a:ext uri="{FF2B5EF4-FFF2-40B4-BE49-F238E27FC236}">
                <a16:creationId xmlns:a16="http://schemas.microsoft.com/office/drawing/2014/main" id="{EB818E7A-2E1A-A68C-CC37-74156473A06A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5200" y="1219200"/>
            <a:ext cx="5348288" cy="4267200"/>
          </a:xfr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7653" name="Line 13">
            <a:extLst>
              <a:ext uri="{FF2B5EF4-FFF2-40B4-BE49-F238E27FC236}">
                <a16:creationId xmlns:a16="http://schemas.microsoft.com/office/drawing/2014/main" id="{0BE25D9A-C81A-6AE1-BE14-72047BF7F7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53000" y="2590800"/>
            <a:ext cx="685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97189AF-8FE2-AF26-4D6C-348BC1C4E662}"/>
              </a:ext>
            </a:extLst>
          </p:cNvPr>
          <p:cNvCxnSpPr/>
          <p:nvPr/>
        </p:nvCxnSpPr>
        <p:spPr>
          <a:xfrm rot="5400000">
            <a:off x="6934200" y="1981200"/>
            <a:ext cx="7620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43B2646-8D5E-F9B6-0509-09782A4BAF47}"/>
              </a:ext>
            </a:extLst>
          </p:cNvPr>
          <p:cNvCxnSpPr/>
          <p:nvPr/>
        </p:nvCxnSpPr>
        <p:spPr>
          <a:xfrm rot="5400000" flipH="1" flipV="1">
            <a:off x="6211094" y="1866106"/>
            <a:ext cx="533400" cy="1588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940E540-B887-C948-3CEC-E1AAB2EFB186}"/>
              </a:ext>
            </a:extLst>
          </p:cNvPr>
          <p:cNvCxnSpPr/>
          <p:nvPr/>
        </p:nvCxnSpPr>
        <p:spPr>
          <a:xfrm rot="5400000" flipH="1" flipV="1">
            <a:off x="5143500" y="4533900"/>
            <a:ext cx="762000" cy="76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EF94561-CB1E-EFCA-6BA5-661280BCAC86}"/>
              </a:ext>
            </a:extLst>
          </p:cNvPr>
          <p:cNvSpPr/>
          <p:nvPr/>
        </p:nvSpPr>
        <p:spPr>
          <a:xfrm>
            <a:off x="6172200" y="1295400"/>
            <a:ext cx="15240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1B5B1F-1006-2D97-E61F-0CD70F353D03}"/>
              </a:ext>
            </a:extLst>
          </p:cNvPr>
          <p:cNvSpPr txBox="1"/>
          <p:nvPr/>
        </p:nvSpPr>
        <p:spPr>
          <a:xfrm>
            <a:off x="0" y="5410200"/>
            <a:ext cx="67056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u="sng" dirty="0">
                <a:solidFill>
                  <a:srgbClr val="0045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Inferior cerebral veins: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Run below  the lateral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Drain the lateral surface of the temporal lobe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Terminate partly into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superficial middle cerebral vein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&amp; partly into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Transverse sinus.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867F42-33F0-70DB-9864-7624BE3227DA}"/>
              </a:ext>
            </a:extLst>
          </p:cNvPr>
          <p:cNvSpPr/>
          <p:nvPr/>
        </p:nvSpPr>
        <p:spPr>
          <a:xfrm>
            <a:off x="3657600" y="4953000"/>
            <a:ext cx="2057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4C5197-1224-87BD-84AA-32D037EF3EE1}"/>
              </a:ext>
            </a:extLst>
          </p:cNvPr>
          <p:cNvSpPr/>
          <p:nvPr/>
        </p:nvSpPr>
        <p:spPr>
          <a:xfrm>
            <a:off x="6019800" y="5105400"/>
            <a:ext cx="16764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Rectangle 5">
            <a:extLst>
              <a:ext uri="{FF2B5EF4-FFF2-40B4-BE49-F238E27FC236}">
                <a16:creationId xmlns:a16="http://schemas.microsoft.com/office/drawing/2014/main" id="{0269DF0A-DB30-3136-5F32-C2BCD06CA3B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3429000" cy="496252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 2"/>
              <a:buChar char=""/>
              <a:defRPr/>
            </a:pP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3.Superficial middle cerebral vein: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Runs along  the lateral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Terminates into the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Cavernous sinus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Font typeface="Wingdings" pitchFamily="2" charset="2"/>
              <a:buChar char="§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It is connected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posteriorly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through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Superior &amp; Inferior </a:t>
            </a:r>
            <a:r>
              <a:rPr lang="en-US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anastomotic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veins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Superior </a:t>
            </a:r>
            <a:r>
              <a:rPr lang="en-US" b="1" dirty="0" err="1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Sagittal</a:t>
            </a:r>
            <a:r>
              <a:rPr lang="en-US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 &amp; Transverse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sinuses.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ClipArt Placeholder 5" descr="b4">
            <a:extLst>
              <a:ext uri="{FF2B5EF4-FFF2-40B4-BE49-F238E27FC236}">
                <a16:creationId xmlns:a16="http://schemas.microsoft.com/office/drawing/2014/main" id="{88F19815-69E2-5D64-00BC-282D6A9A2081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" r="48000" b="5075"/>
          <a:stretch>
            <a:fillRect/>
          </a:stretch>
        </p:blipFill>
        <p:spPr>
          <a:xfrm>
            <a:off x="4191000" y="1371600"/>
            <a:ext cx="4953000" cy="3429000"/>
          </a:xfr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E2FD3EF-5206-624E-5A61-C6FCB5E1A0D5}"/>
              </a:ext>
            </a:extLst>
          </p:cNvPr>
          <p:cNvSpPr/>
          <p:nvPr/>
        </p:nvSpPr>
        <p:spPr>
          <a:xfrm>
            <a:off x="7696200" y="1447800"/>
            <a:ext cx="1219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34AE0D98-75BF-F34D-8EE0-646EE7BADD97}"/>
              </a:ext>
            </a:extLst>
          </p:cNvPr>
          <p:cNvSpPr/>
          <p:nvPr/>
        </p:nvSpPr>
        <p:spPr>
          <a:xfrm>
            <a:off x="5867400" y="3429000"/>
            <a:ext cx="152400" cy="228600"/>
          </a:xfrm>
          <a:prstGeom prst="up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8046A707-67F9-F82C-C2F0-E93C2A5A7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Superficial Cortical Veins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F3B6BC53-2259-CC31-495E-D6FA82EE1EC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7391400" cy="17526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95000"/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Superior cerebellar veins </a:t>
            </a:r>
            <a:b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drain into straight sinus</a:t>
            </a:r>
            <a:r>
              <a:rPr lang="sr-Cyrl-R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(sinus rectus))</a:t>
            </a:r>
            <a:b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b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Inferior cerebellar veins </a:t>
            </a:r>
            <a:b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drain into transverse sinus</a:t>
            </a:r>
            <a:r>
              <a:rPr lang="sr-Cyrl-R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GB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(or into occipital sinus)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6334B9-18DD-A93E-EEEF-6B7C0B626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819400"/>
            <a:ext cx="3527844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288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B69F9-A599-07E2-A00D-F9510E031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685800"/>
          </a:xfr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Deep Cerebral Veins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7617FF-8219-8C84-0969-AD6676CD82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" y="1036320"/>
            <a:ext cx="4495800" cy="57912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2000" b="1" dirty="0" err="1">
                <a:solidFill>
                  <a:srgbClr val="0045D0"/>
                </a:solidFill>
              </a:rPr>
              <a:t>Thalamostriate</a:t>
            </a:r>
            <a:r>
              <a:rPr lang="en-US" sz="2000" b="1" dirty="0">
                <a:solidFill>
                  <a:srgbClr val="0045D0"/>
                </a:solidFill>
              </a:rPr>
              <a:t> veins, and Choroidal veins </a:t>
            </a:r>
            <a:r>
              <a:rPr lang="en-US" sz="2000" dirty="0"/>
              <a:t>- Drain the internal structures (basal ganglia, internal capsule, thalamus, choroid plexus and hippocampus)</a:t>
            </a:r>
          </a:p>
          <a:p>
            <a:pPr>
              <a:defRPr/>
            </a:pPr>
            <a:r>
              <a:rPr lang="en-US" sz="2000" dirty="0"/>
              <a:t>They merge to form two </a:t>
            </a:r>
            <a:r>
              <a:rPr lang="en-US" sz="2000" b="1" dirty="0">
                <a:solidFill>
                  <a:srgbClr val="0045D0"/>
                </a:solidFill>
              </a:rPr>
              <a:t>Internal Cerebral Veins</a:t>
            </a:r>
            <a:r>
              <a:rPr lang="en-US" sz="2000" b="1" dirty="0"/>
              <a:t>.</a:t>
            </a:r>
          </a:p>
          <a:p>
            <a:pPr>
              <a:defRPr/>
            </a:pPr>
            <a:r>
              <a:rPr lang="en-US" sz="2000" b="1" dirty="0">
                <a:solidFill>
                  <a:srgbClr val="0045D0"/>
                </a:solidFill>
              </a:rPr>
              <a:t>Basal veins </a:t>
            </a:r>
            <a:r>
              <a:rPr lang="en-US" sz="2000" dirty="0"/>
              <a:t>(formed by union of v. cerebri anterior, v. cerebri media profunda and vv. striate) drains into internal cerebral or great cerebral vein</a:t>
            </a:r>
          </a:p>
          <a:p>
            <a:pPr>
              <a:defRPr/>
            </a:pPr>
            <a:r>
              <a:rPr lang="en-US" sz="2000" dirty="0"/>
              <a:t>The two veins unite in the midline to form the </a:t>
            </a:r>
            <a:r>
              <a:rPr lang="en-US" sz="2000" b="1" dirty="0">
                <a:solidFill>
                  <a:srgbClr val="0045D0"/>
                </a:solidFill>
              </a:rPr>
              <a:t>Great Cerebral vein.</a:t>
            </a:r>
          </a:p>
          <a:p>
            <a:pPr>
              <a:defRPr/>
            </a:pPr>
            <a:r>
              <a:rPr lang="en-US" sz="2000" dirty="0"/>
              <a:t>This short vessel unite with inferior sagittal sinus and form </a:t>
            </a:r>
            <a:r>
              <a:rPr lang="en-US" sz="2000" b="1" dirty="0">
                <a:solidFill>
                  <a:srgbClr val="C00000"/>
                </a:solidFill>
              </a:rPr>
              <a:t>Straight Sinus (sinus rectus)</a:t>
            </a:r>
          </a:p>
        </p:txBody>
      </p:sp>
      <p:pic>
        <p:nvPicPr>
          <p:cNvPr id="29700" name="Picture 2" descr="http://clotconnectblogtwo.apps.newmediacampaigns.com/wp-content/uploads/2011/08/image-1-cut2.jpg">
            <a:extLst>
              <a:ext uri="{FF2B5EF4-FFF2-40B4-BE49-F238E27FC236}">
                <a16:creationId xmlns:a16="http://schemas.microsoft.com/office/drawing/2014/main" id="{FB6BFF7E-E358-5E44-B06F-0F65A6BC2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t="4633" r="13943" b="13515"/>
          <a:stretch>
            <a:fillRect/>
          </a:stretch>
        </p:blipFill>
        <p:spPr bwMode="auto">
          <a:xfrm>
            <a:off x="4800600" y="1905000"/>
            <a:ext cx="4114800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89CAD88-7DAA-6672-F022-C84A04D17561}"/>
              </a:ext>
            </a:extLst>
          </p:cNvPr>
          <p:cNvSpPr/>
          <p:nvPr/>
        </p:nvSpPr>
        <p:spPr>
          <a:xfrm>
            <a:off x="7162800" y="1981200"/>
            <a:ext cx="14478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D525522-EAD1-D8E1-0BA3-5B14C6410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0" t="18988" r="24805" b="26790"/>
          <a:stretch>
            <a:fillRect/>
          </a:stretch>
        </p:blipFill>
        <p:spPr bwMode="auto">
          <a:xfrm>
            <a:off x="539750" y="620713"/>
            <a:ext cx="7521575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E82C6C4-6492-9AF1-00D8-83F3A110B97F}"/>
              </a:ext>
            </a:extLst>
          </p:cNvPr>
          <p:cNvCxnSpPr/>
          <p:nvPr/>
        </p:nvCxnSpPr>
        <p:spPr>
          <a:xfrm>
            <a:off x="4800600" y="4343400"/>
            <a:ext cx="17526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E602E6-E47E-FCEE-D23E-561A9FBBB4AF}"/>
              </a:ext>
            </a:extLst>
          </p:cNvPr>
          <p:cNvCxnSpPr/>
          <p:nvPr/>
        </p:nvCxnSpPr>
        <p:spPr>
          <a:xfrm>
            <a:off x="4800600" y="4191000"/>
            <a:ext cx="17526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C8E125B-8852-A58C-B67F-C38925F12D88}"/>
              </a:ext>
            </a:extLst>
          </p:cNvPr>
          <p:cNvCxnSpPr/>
          <p:nvPr/>
        </p:nvCxnSpPr>
        <p:spPr>
          <a:xfrm>
            <a:off x="4752000" y="3996000"/>
            <a:ext cx="17526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CBFDF0-D1A4-BAF7-EEF9-10A30E7E8789}"/>
              </a:ext>
            </a:extLst>
          </p:cNvPr>
          <p:cNvCxnSpPr/>
          <p:nvPr/>
        </p:nvCxnSpPr>
        <p:spPr>
          <a:xfrm>
            <a:off x="4752000" y="4648200"/>
            <a:ext cx="1752600" cy="0"/>
          </a:xfrm>
          <a:prstGeom prst="line">
            <a:avLst/>
          </a:prstGeom>
          <a:ln w="38100">
            <a:solidFill>
              <a:srgbClr val="004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471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>
            <a:extLst>
              <a:ext uri="{FF2B5EF4-FFF2-40B4-BE49-F238E27FC236}">
                <a16:creationId xmlns:a16="http://schemas.microsoft.com/office/drawing/2014/main" id="{408626AE-1DF8-F279-4EAD-7F705C9FD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7" r="37500" b="38435"/>
          <a:stretch>
            <a:fillRect/>
          </a:stretch>
        </p:blipFill>
        <p:spPr bwMode="auto">
          <a:xfrm>
            <a:off x="539750" y="0"/>
            <a:ext cx="7983538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C2E50D4-3CB9-D9FA-2914-F3D261329C33}"/>
              </a:ext>
            </a:extLst>
          </p:cNvPr>
          <p:cNvCxnSpPr>
            <a:cxnSpLocks/>
          </p:cNvCxnSpPr>
          <p:nvPr/>
        </p:nvCxnSpPr>
        <p:spPr>
          <a:xfrm>
            <a:off x="990600" y="2895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B6A6CA-9C04-77CF-FEB9-A1C9DF932576}"/>
              </a:ext>
            </a:extLst>
          </p:cNvPr>
          <p:cNvCxnSpPr>
            <a:cxnSpLocks/>
          </p:cNvCxnSpPr>
          <p:nvPr/>
        </p:nvCxnSpPr>
        <p:spPr>
          <a:xfrm>
            <a:off x="6629400" y="2895600"/>
            <a:ext cx="19748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6B18E8-99E6-0E92-0924-0F25715457B3}"/>
              </a:ext>
            </a:extLst>
          </p:cNvPr>
          <p:cNvCxnSpPr>
            <a:cxnSpLocks/>
          </p:cNvCxnSpPr>
          <p:nvPr/>
        </p:nvCxnSpPr>
        <p:spPr>
          <a:xfrm>
            <a:off x="1524000" y="1676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9417E3A-AC71-89F3-03FE-5D4F2CA8DD1B}"/>
              </a:ext>
            </a:extLst>
          </p:cNvPr>
          <p:cNvCxnSpPr/>
          <p:nvPr/>
        </p:nvCxnSpPr>
        <p:spPr>
          <a:xfrm>
            <a:off x="3048000" y="1600200"/>
            <a:ext cx="144780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D4803-0D03-71AF-B260-C51C2CB8870B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Dural Venous Sinuses</a:t>
            </a:r>
            <a:endParaRPr lang="en-US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419AA2-E378-8128-EF49-9FF1625EDE30}"/>
              </a:ext>
            </a:extLst>
          </p:cNvPr>
          <p:cNvSpPr/>
          <p:nvPr/>
        </p:nvSpPr>
        <p:spPr>
          <a:xfrm flipV="1">
            <a:off x="1905000" y="2514600"/>
            <a:ext cx="12192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EF7C97-AFF9-60F5-96BF-B501933EFC41}"/>
              </a:ext>
            </a:extLst>
          </p:cNvPr>
          <p:cNvSpPr/>
          <p:nvPr/>
        </p:nvSpPr>
        <p:spPr>
          <a:xfrm flipV="1">
            <a:off x="1981200" y="3581400"/>
            <a:ext cx="8382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7EC9B9-5E50-D3F9-2961-10B57D44BCD6}"/>
              </a:ext>
            </a:extLst>
          </p:cNvPr>
          <p:cNvSpPr/>
          <p:nvPr/>
        </p:nvSpPr>
        <p:spPr>
          <a:xfrm flipV="1">
            <a:off x="2057400" y="3810000"/>
            <a:ext cx="6858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232836-E72C-6A8B-BC48-CD750C6299C2}"/>
              </a:ext>
            </a:extLst>
          </p:cNvPr>
          <p:cNvSpPr/>
          <p:nvPr/>
        </p:nvSpPr>
        <p:spPr>
          <a:xfrm>
            <a:off x="6172200" y="4191000"/>
            <a:ext cx="762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B1278C-F917-E2BA-639D-D790C7C8451F}"/>
              </a:ext>
            </a:extLst>
          </p:cNvPr>
          <p:cNvSpPr/>
          <p:nvPr/>
        </p:nvSpPr>
        <p:spPr>
          <a:xfrm>
            <a:off x="1981200" y="4648200"/>
            <a:ext cx="6858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DE8C32-6B45-EEBE-0E86-CAF496F9A838}"/>
              </a:ext>
            </a:extLst>
          </p:cNvPr>
          <p:cNvSpPr/>
          <p:nvPr/>
        </p:nvSpPr>
        <p:spPr>
          <a:xfrm>
            <a:off x="7315200" y="2895600"/>
            <a:ext cx="1295400" cy="193899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Superior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sagittal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Inferior </a:t>
            </a: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sagittal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Straight.</a:t>
            </a:r>
          </a:p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Occipital</a:t>
            </a:r>
            <a:r>
              <a:rPr lang="en-GB" sz="2000" b="1" dirty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30733" name="TextBox 10">
            <a:extLst>
              <a:ext uri="{FF2B5EF4-FFF2-40B4-BE49-F238E27FC236}">
                <a16:creationId xmlns:a16="http://schemas.microsoft.com/office/drawing/2014/main" id="{977D7242-C21D-6C92-161A-43DEDAAFA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2438400"/>
            <a:ext cx="137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0045D0"/>
                </a:solidFill>
              </a:rPr>
              <a:t>Single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6DB461-3F32-EB67-4CF7-B648B2A6CAB9}"/>
              </a:ext>
            </a:extLst>
          </p:cNvPr>
          <p:cNvSpPr/>
          <p:nvPr/>
        </p:nvSpPr>
        <p:spPr>
          <a:xfrm>
            <a:off x="1981200" y="3048000"/>
            <a:ext cx="762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6EEDDF-3384-34EF-2A3F-CCC7A8C70EF3}"/>
              </a:ext>
            </a:extLst>
          </p:cNvPr>
          <p:cNvSpPr/>
          <p:nvPr/>
        </p:nvSpPr>
        <p:spPr>
          <a:xfrm>
            <a:off x="1981200" y="4953000"/>
            <a:ext cx="5334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20C18C6-A006-A0E2-DA3D-65D291392A23}"/>
              </a:ext>
            </a:extLst>
          </p:cNvPr>
          <p:cNvSpPr/>
          <p:nvPr/>
        </p:nvSpPr>
        <p:spPr>
          <a:xfrm>
            <a:off x="0" y="2971800"/>
            <a:ext cx="1752600" cy="132397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Transverse.</a:t>
            </a:r>
          </a:p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Sigmoid.</a:t>
            </a:r>
          </a:p>
          <a:p>
            <a:pPr>
              <a:defRPr/>
            </a:pP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Cavernous.</a:t>
            </a:r>
          </a:p>
          <a:p>
            <a:pPr>
              <a:defRPr/>
            </a:pPr>
            <a:r>
              <a:rPr lang="en-GB" sz="2000" b="1" dirty="0" err="1">
                <a:latin typeface="Times New Roman" pitchFamily="18" charset="0"/>
                <a:cs typeface="Times New Roman" pitchFamily="18" charset="0"/>
              </a:rPr>
              <a:t>Petrosal</a:t>
            </a:r>
            <a:r>
              <a:rPr lang="en-GB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9" name="TextBox 14">
            <a:extLst>
              <a:ext uri="{FF2B5EF4-FFF2-40B4-BE49-F238E27FC236}">
                <a16:creationId xmlns:a16="http://schemas.microsoft.com/office/drawing/2014/main" id="{D5DB56D6-69FE-B419-5881-3A27F6CB7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4384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>
                <a:solidFill>
                  <a:srgbClr val="FF0000"/>
                </a:solidFill>
              </a:rPr>
              <a:t>Paired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BCB109-366F-7C5A-552F-A6EEBB7B9232}"/>
              </a:ext>
            </a:extLst>
          </p:cNvPr>
          <p:cNvSpPr txBox="1"/>
          <p:nvPr/>
        </p:nvSpPr>
        <p:spPr>
          <a:xfrm>
            <a:off x="1752600" y="6172200"/>
            <a:ext cx="5257800" cy="646113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Arial" charset="0"/>
                <a:cs typeface="Arial" charset="0"/>
              </a:rPr>
              <a:t>Blood flows from </a:t>
            </a:r>
            <a:r>
              <a:rPr lang="en-US" b="1" dirty="0">
                <a:latin typeface="Arial" charset="0"/>
                <a:cs typeface="Arial" charset="0"/>
              </a:rPr>
              <a:t>transverse &amp;sigmoid sinuses into Internal jugular vein</a:t>
            </a:r>
          </a:p>
        </p:txBody>
      </p:sp>
      <p:pic>
        <p:nvPicPr>
          <p:cNvPr id="30743" name="Picture 2" descr="C:\Users\Administrator\Documents\Student Gray\8. Head and neck\F66122-008-f043.jpg">
            <a:extLst>
              <a:ext uri="{FF2B5EF4-FFF2-40B4-BE49-F238E27FC236}">
                <a16:creationId xmlns:a16="http://schemas.microsoft.com/office/drawing/2014/main" id="{EFB7F249-08D6-85AF-A6B4-198E6F762B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"/>
          <a:stretch>
            <a:fillRect/>
          </a:stretch>
        </p:blipFill>
        <p:spPr>
          <a:xfrm>
            <a:off x="1752600" y="2133600"/>
            <a:ext cx="5410200" cy="35052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EDF36-A4F0-5000-CDC0-350B5EB04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Venous Disorders</a:t>
            </a:r>
            <a:endParaRPr lang="en-US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97927-18A8-9096-0ADF-4430F2D2A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920875"/>
            <a:ext cx="4648200" cy="470852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2400" b="1" dirty="0" err="1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Infarcation</a:t>
            </a:r>
            <a:r>
              <a:rPr lang="en-US" sz="2400" b="1" dirty="0">
                <a:solidFill>
                  <a:srgbClr val="0045D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Sinus thrombosis: </a:t>
            </a:r>
          </a:p>
          <a:p>
            <a:pPr>
              <a:defRPr/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(SSS thrombosis)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can complicates ear infection .</a:t>
            </a:r>
          </a:p>
          <a:p>
            <a:pPr>
              <a:defRPr/>
            </a:pPr>
            <a:r>
              <a:rPr lang="en-US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Cavernous Sinus thrombosis </a:t>
            </a:r>
            <a:br>
              <a:rPr lang="en-US" sz="24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(as a complication of infection in the dangerous area of the face)</a:t>
            </a:r>
          </a:p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Obstruction of venous drainage of the brain leads to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Cerebral edema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raised ICP</a:t>
            </a:r>
          </a:p>
        </p:txBody>
      </p:sp>
      <p:pic>
        <p:nvPicPr>
          <p:cNvPr id="31750" name="Content Placeholder 4" descr="662C116C">
            <a:extLst>
              <a:ext uri="{FF2B5EF4-FFF2-40B4-BE49-F238E27FC236}">
                <a16:creationId xmlns:a16="http://schemas.microsoft.com/office/drawing/2014/main" id="{CF94312C-C74C-0EC1-A88B-58044147C6C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6" t="52917" r="48122" b="24741"/>
          <a:stretch>
            <a:fillRect/>
          </a:stretch>
        </p:blipFill>
        <p:spPr>
          <a:xfrm>
            <a:off x="4800600" y="2286000"/>
            <a:ext cx="4114800" cy="4114800"/>
          </a:xfrm>
          <a:noFill/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B4AB453-F359-58A2-764C-37B82E571043}"/>
              </a:ext>
            </a:extLst>
          </p:cNvPr>
          <p:cNvCxnSpPr/>
          <p:nvPr/>
        </p:nvCxnSpPr>
        <p:spPr>
          <a:xfrm flipH="1" flipV="1">
            <a:off x="3352800" y="3810000"/>
            <a:ext cx="3581400" cy="762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>
            <a:extLst>
              <a:ext uri="{FF2B5EF4-FFF2-40B4-BE49-F238E27FC236}">
                <a16:creationId xmlns:a16="http://schemas.microsoft.com/office/drawing/2014/main" id="{BFE24829-258D-906B-F448-F5CF2842A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r="37833" b="37993"/>
          <a:stretch>
            <a:fillRect/>
          </a:stretch>
        </p:blipFill>
        <p:spPr bwMode="auto">
          <a:xfrm>
            <a:off x="468313" y="0"/>
            <a:ext cx="7899400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D100FF5-57C7-AE9F-733E-C7F485878E1C}"/>
              </a:ext>
            </a:extLst>
          </p:cNvPr>
          <p:cNvCxnSpPr>
            <a:cxnSpLocks/>
          </p:cNvCxnSpPr>
          <p:nvPr/>
        </p:nvCxnSpPr>
        <p:spPr>
          <a:xfrm>
            <a:off x="838200" y="25908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C56DCBA-6E5F-1AC9-184A-AEB6C563DC29}"/>
              </a:ext>
            </a:extLst>
          </p:cNvPr>
          <p:cNvCxnSpPr>
            <a:cxnSpLocks/>
          </p:cNvCxnSpPr>
          <p:nvPr/>
        </p:nvCxnSpPr>
        <p:spPr>
          <a:xfrm>
            <a:off x="776287" y="36576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C17B6EB-1E9A-ADB7-D143-3EC5E76F4DF8}"/>
              </a:ext>
            </a:extLst>
          </p:cNvPr>
          <p:cNvCxnSpPr>
            <a:cxnSpLocks/>
          </p:cNvCxnSpPr>
          <p:nvPr/>
        </p:nvCxnSpPr>
        <p:spPr>
          <a:xfrm>
            <a:off x="6553200" y="3200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1942209-5706-FE01-4AA4-CBD79A0F7653}"/>
              </a:ext>
            </a:extLst>
          </p:cNvPr>
          <p:cNvCxnSpPr>
            <a:cxnSpLocks/>
          </p:cNvCxnSpPr>
          <p:nvPr/>
        </p:nvCxnSpPr>
        <p:spPr>
          <a:xfrm>
            <a:off x="6019800" y="1676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B0E8C2D6-96C1-EC20-E50B-B5329FF04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" r="66849" b="55782"/>
          <a:stretch>
            <a:fillRect/>
          </a:stretch>
        </p:blipFill>
        <p:spPr bwMode="auto">
          <a:xfrm>
            <a:off x="4525374" y="2433320"/>
            <a:ext cx="4588146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1B0753-2537-5F0A-6B06-2785937D0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  <a:solidFill>
            <a:schemeClr val="bg2"/>
          </a:solidFill>
        </p:spPr>
        <p:txBody>
          <a:bodyPr/>
          <a:lstStyle/>
          <a:p>
            <a:pPr>
              <a:defRPr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VERTEBRO BASILAR SYSTEM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E8FB-4FEB-ED7A-9E20-174186B04A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2743201"/>
            <a:ext cx="4038600" cy="2590800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two </a:t>
            </a:r>
            <a:r>
              <a:rPr lang="en-U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Vertebral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arteries (right and left) unite to form </a:t>
            </a:r>
            <a:r>
              <a:rPr lang="en-US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Basilar</a:t>
            </a:r>
            <a:r>
              <a:rPr lang="en-US" sz="2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artery.</a:t>
            </a:r>
          </a:p>
          <a:p>
            <a:pPr>
              <a:defRPr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Basilar artery divides at the upper border of the pons into two terminal branches: 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Cerebral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arteries.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712B0C-1323-5AA9-0DFC-E826618BADF9}"/>
              </a:ext>
            </a:extLst>
          </p:cNvPr>
          <p:cNvSpPr/>
          <p:nvPr/>
        </p:nvSpPr>
        <p:spPr>
          <a:xfrm>
            <a:off x="7782560" y="5562600"/>
            <a:ext cx="924924" cy="152400"/>
          </a:xfrm>
          <a:prstGeom prst="rect">
            <a:avLst/>
          </a:prstGeom>
          <a:noFill/>
          <a:ln>
            <a:solidFill>
              <a:srgbClr val="0045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61E8A7D-555A-FFB1-1582-E56C2BE1EA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b="69541"/>
          <a:stretch/>
        </p:blipFill>
        <p:spPr bwMode="auto">
          <a:xfrm>
            <a:off x="161925" y="1082040"/>
            <a:ext cx="8362950" cy="149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E17E141-1A1D-BD31-523B-4EA9A589C41B}"/>
              </a:ext>
            </a:extLst>
          </p:cNvPr>
          <p:cNvSpPr/>
          <p:nvPr/>
        </p:nvSpPr>
        <p:spPr>
          <a:xfrm>
            <a:off x="7878716" y="5181600"/>
            <a:ext cx="924924" cy="152400"/>
          </a:xfrm>
          <a:prstGeom prst="rect">
            <a:avLst/>
          </a:prstGeom>
          <a:noFill/>
          <a:ln>
            <a:solidFill>
              <a:srgbClr val="0045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BE7366-988D-D7CC-FB7D-6DE35C03BC31}"/>
              </a:ext>
            </a:extLst>
          </p:cNvPr>
          <p:cNvSpPr txBox="1"/>
          <p:nvPr/>
        </p:nvSpPr>
        <p:spPr>
          <a:xfrm>
            <a:off x="126204" y="5683955"/>
            <a:ext cx="5283996" cy="1015663"/>
          </a:xfrm>
          <a:prstGeom prst="rect">
            <a:avLst/>
          </a:prstGeom>
          <a:noFill/>
          <a:ln>
            <a:solidFill>
              <a:srgbClr val="33CCFF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vertebrobasilar arterial system and its </a:t>
            </a:r>
            <a:b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branches are often referred to clinically as the</a:t>
            </a:r>
            <a:b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circulation of the brain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5">
            <a:extLst>
              <a:ext uri="{FF2B5EF4-FFF2-40B4-BE49-F238E27FC236}">
                <a16:creationId xmlns:a16="http://schemas.microsoft.com/office/drawing/2014/main" id="{35762ACE-A566-EA96-6FDE-813923E71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4823341" y="3124200"/>
            <a:ext cx="4266684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itle 1">
            <a:extLst>
              <a:ext uri="{FF2B5EF4-FFF2-40B4-BE49-F238E27FC236}">
                <a16:creationId xmlns:a16="http://schemas.microsoft.com/office/drawing/2014/main" id="{90ED1DA8-FC8F-8D6F-8E05-25E93996559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3862" y="15240"/>
            <a:ext cx="8229600" cy="982663"/>
          </a:xfrm>
        </p:spPr>
        <p:txBody>
          <a:bodyPr/>
          <a:lstStyle/>
          <a:p>
            <a:pPr algn="ctr">
              <a:defRPr/>
            </a:pPr>
            <a:r>
              <a:rPr lang="en-GB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Arterial circle of Willis </a:t>
            </a:r>
            <a:br>
              <a:rPr lang="en-GB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en-US" sz="3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Circulus</a:t>
            </a:r>
            <a:r>
              <a:rPr lang="sr-Latn-CS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3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arteriosus</a:t>
            </a:r>
            <a:r>
              <a:rPr lang="sr-Latn-CS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3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cerebri</a:t>
            </a:r>
            <a:r>
              <a:rPr lang="en-GB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Willis</a:t>
            </a:r>
            <a:endParaRPr lang="sr-Latn-CS" altLang="en-US" sz="32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64FF6E55-BCD5-A6BD-D9E0-A6B81F98D64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25400" y="1143000"/>
            <a:ext cx="9102725" cy="40386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2062163" algn="l"/>
              </a:tabLst>
              <a:defRPr/>
            </a:pP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inferior surface of the brain </a:t>
            </a:r>
            <a:r>
              <a:rPr lang="en-GB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communicant artery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(branch of internal carotid artery)</a:t>
            </a:r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anastomoses with </a:t>
            </a:r>
            <a:r>
              <a:rPr lang="en-GB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 cerebral artery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(branch of basilar artery)</a:t>
            </a:r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forming </a:t>
            </a:r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cerebral arterial circle of Willis.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is anastomoses between internal carotid and vertebral system.</a:t>
            </a:r>
          </a:p>
          <a:p>
            <a:pPr marL="0" indent="0" eaLnBrk="1" hangingPunct="1">
              <a:spcBef>
                <a:spcPct val="0"/>
              </a:spcBef>
              <a:buNone/>
              <a:tabLst>
                <a:tab pos="2062163" algn="l"/>
              </a:tabLst>
              <a:defRPr/>
            </a:pPr>
            <a:endParaRPr lang="en-GB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2062163" algn="l"/>
              </a:tabLst>
              <a:defRPr/>
            </a:pP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Arteries that form this circle are: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  <a:tabLst>
                <a:tab pos="2062163" algn="l"/>
              </a:tabLst>
              <a:defRPr/>
            </a:pP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aa.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cerebri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posteriores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(branches of a.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basilaris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  <a:tabLst>
                <a:tab pos="2062163" algn="l"/>
              </a:tabLst>
              <a:defRPr/>
            </a:pP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aa. communicans posteriores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  <a:tabLst>
                <a:tab pos="2062163" algn="l"/>
              </a:tabLst>
              <a:defRPr/>
            </a:pP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terminal parts of 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carotis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dextra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sinstra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  <a:tabLst>
                <a:tab pos="2062163" algn="l"/>
              </a:tabLst>
              <a:defRPr/>
            </a:pP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cerebri</a:t>
            </a: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anteriores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  <a:tabLst>
                <a:tab pos="2062163" algn="l"/>
              </a:tabLst>
              <a:defRPr/>
            </a:pPr>
            <a:r>
              <a:rPr lang="sr-Latn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a. communicans anterior </a:t>
            </a:r>
            <a:br>
              <a:rPr lang="sr-Cyrl-CS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altLang="en-US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38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A5421-AF49-D37D-6B97-E34378ABC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69056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latin typeface="Times New Roman" pitchFamily="18" charset="0"/>
                <a:cs typeface="Times New Roman" pitchFamily="18" charset="0"/>
              </a:rPr>
              <a:t>Arteries of the brain</a:t>
            </a:r>
            <a:endParaRPr lang="sr-Latn-C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CF9A2-7ECD-3415-54BB-BC98663D3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57250"/>
            <a:ext cx="8686800" cy="571500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The great arteries of the brain gives 3 kinds of branches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sr-Cyrl-CS" sz="2400" dirty="0">
                <a:latin typeface="Times New Roman" pitchFamily="18" charset="0"/>
                <a:cs typeface="Times New Roman" pitchFamily="18" charset="0"/>
              </a:rPr>
            </a:br>
            <a:br>
              <a:rPr lang="sr-Cyrl-CS" sz="24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GB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Cortical branches 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  – for vascularization of cortex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br>
              <a:rPr lang="sr-Cyrl-CS" sz="24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GB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Perforant</a:t>
            </a:r>
            <a:r>
              <a:rPr lang="en-GB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branches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 - deep arteries that enters into </a:t>
            </a:r>
            <a:r>
              <a:rPr lang="en-GB" sz="2400" dirty="0" err="1">
                <a:latin typeface="Times New Roman" pitchFamily="18" charset="0"/>
                <a:cs typeface="Times New Roman" pitchFamily="18" charset="0"/>
              </a:rPr>
              <a:t>hemisphers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of cerebrum and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   cerebellum and vascularize white matter and subcortical </a:t>
            </a:r>
            <a:r>
              <a:rPr lang="en-GB" sz="2400" dirty="0" err="1">
                <a:latin typeface="Times New Roman" pitchFamily="18" charset="0"/>
                <a:cs typeface="Times New Roman" pitchFamily="18" charset="0"/>
              </a:rPr>
              <a:t>gray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   matter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- deep arteries that vascularize diencephalon and brainstem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br>
              <a:rPr lang="sr-Cyrl-CS" sz="2400" dirty="0"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GB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Choroid branches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- arteries which are located on the walls of ventricular system</a:t>
            </a:r>
            <a:br>
              <a:rPr lang="en-GB" sz="2400" dirty="0"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     and are important for producing of cerebrospinal fluid</a:t>
            </a:r>
            <a:endParaRPr lang="sr-Latn-C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1630</TotalTime>
  <Words>2613</Words>
  <Application>Microsoft Office PowerPoint</Application>
  <PresentationFormat>On-screen Show (4:3)</PresentationFormat>
  <Paragraphs>238</Paragraphs>
  <Slides>51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Aptos</vt:lpstr>
      <vt:lpstr>Arial</vt:lpstr>
      <vt:lpstr>Calibri</vt:lpstr>
      <vt:lpstr>Constantia</vt:lpstr>
      <vt:lpstr>Times New Roman</vt:lpstr>
      <vt:lpstr>ui-sans-serif</vt:lpstr>
      <vt:lpstr>Wingdings</vt:lpstr>
      <vt:lpstr>Wingdings 2</vt:lpstr>
      <vt:lpstr>Flow</vt:lpstr>
      <vt:lpstr>BLOOD SUPPLY OF THE BRAIN</vt:lpstr>
      <vt:lpstr>PowerPoint Presentation</vt:lpstr>
      <vt:lpstr>PowerPoint Presentation</vt:lpstr>
      <vt:lpstr>INTERNAL CAROTID SYSTEM</vt:lpstr>
      <vt:lpstr>PowerPoint Presentation</vt:lpstr>
      <vt:lpstr>PowerPoint Presentation</vt:lpstr>
      <vt:lpstr>VERTEBRO BASILAR SYSTEM</vt:lpstr>
      <vt:lpstr>Arterial circle of Willis  Circulus arteriosus cerebri - Willis</vt:lpstr>
      <vt:lpstr>Arteries of the brain</vt:lpstr>
      <vt:lpstr>Arteries of the brain – branches of internal carotid artery</vt:lpstr>
      <vt:lpstr>PowerPoint Presentation</vt:lpstr>
      <vt:lpstr>PowerPoint Presentation</vt:lpstr>
      <vt:lpstr>PowerPoint Presentation</vt:lpstr>
      <vt:lpstr>Arteries of the brain – branches of internal carotid artery</vt:lpstr>
      <vt:lpstr>Arteries of the brain – branches of internal carotid artery</vt:lpstr>
      <vt:lpstr>Arteries of the brain – branches of internal carotid artery</vt:lpstr>
      <vt:lpstr>PowerPoint Presentation</vt:lpstr>
      <vt:lpstr>PowerPoint Presentation</vt:lpstr>
      <vt:lpstr>PowerPoint Presentation</vt:lpstr>
      <vt:lpstr>Arteries of the brain – branches of internal carotid artery</vt:lpstr>
      <vt:lpstr>PowerPoint Presentation</vt:lpstr>
      <vt:lpstr>PowerPoint Presentation</vt:lpstr>
      <vt:lpstr>PowerPoint Presentation</vt:lpstr>
      <vt:lpstr>PowerPoint Presentation</vt:lpstr>
      <vt:lpstr>Vertebral Artery</vt:lpstr>
      <vt:lpstr>Basilar Artery</vt:lpstr>
      <vt:lpstr>PowerPoint Presentation</vt:lpstr>
      <vt:lpstr>Arteries of the brain – branches of a. vertebralis</vt:lpstr>
      <vt:lpstr>Arteries of the brain – a. basilaris</vt:lpstr>
      <vt:lpstr>Arteries of the brain – branches of a. basilaris</vt:lpstr>
      <vt:lpstr>Arteries of the brain – branches of a. basilaris</vt:lpstr>
      <vt:lpstr>Arteries of the brain – branches of a. basilaris</vt:lpstr>
      <vt:lpstr>PowerPoint Presentation</vt:lpstr>
      <vt:lpstr>PowerPoint Presentation</vt:lpstr>
      <vt:lpstr>PowerPoint Presentation</vt:lpstr>
      <vt:lpstr>PowerPoint Presentation</vt:lpstr>
      <vt:lpstr>Anterior Cerebral Artery</vt:lpstr>
      <vt:lpstr>  Middle Cerebral Artery</vt:lpstr>
      <vt:lpstr>Posterior Cerebral Artery</vt:lpstr>
      <vt:lpstr>Arterial Disorders</vt:lpstr>
      <vt:lpstr>Damage of anterior cerebral artery</vt:lpstr>
      <vt:lpstr>Damage of middle cerebral artery </vt:lpstr>
      <vt:lpstr>Damage of posterior cerebral artery</vt:lpstr>
      <vt:lpstr>Cerebral Venous Drainage</vt:lpstr>
      <vt:lpstr>Superficial Cortical Veins</vt:lpstr>
      <vt:lpstr>PowerPoint Presentation</vt:lpstr>
      <vt:lpstr>Superficial Cortical Veins</vt:lpstr>
      <vt:lpstr>Deep Cerebral Veins</vt:lpstr>
      <vt:lpstr>PowerPoint Presentation</vt:lpstr>
      <vt:lpstr>Dural Venous Sinuses</vt:lpstr>
      <vt:lpstr>Venous Disorders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blood supply of cerebrum</dc:title>
  <dc:subject>CNS Block</dc:subject>
  <dc:creator>Dr. Zeenat Zaidi</dc:creator>
  <cp:lastModifiedBy>ivanaanatom ivanaanatom</cp:lastModifiedBy>
  <cp:revision>176</cp:revision>
  <dcterms:created xsi:type="dcterms:W3CDTF">2009-05-03T03:44:24Z</dcterms:created>
  <dcterms:modified xsi:type="dcterms:W3CDTF">2024-06-01T22:29:54Z</dcterms:modified>
</cp:coreProperties>
</file>