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 id="2147483732" r:id="rId2"/>
    <p:sldMasterId id="2147483733" r:id="rId3"/>
    <p:sldMasterId id="2147483734" r:id="rId4"/>
    <p:sldMasterId id="2147483735" r:id="rId5"/>
  </p:sldMasterIdLst>
  <p:notesMasterIdLst>
    <p:notesMasterId r:id="rId104"/>
  </p:notesMasterIdLst>
  <p:sldIdLst>
    <p:sldId id="331" r:id="rId6"/>
    <p:sldId id="556" r:id="rId7"/>
    <p:sldId id="557" r:id="rId8"/>
    <p:sldId id="558" r:id="rId9"/>
    <p:sldId id="559" r:id="rId10"/>
    <p:sldId id="560" r:id="rId11"/>
    <p:sldId id="561" r:id="rId12"/>
    <p:sldId id="563" r:id="rId13"/>
    <p:sldId id="562" r:id="rId14"/>
    <p:sldId id="564" r:id="rId15"/>
    <p:sldId id="565" r:id="rId16"/>
    <p:sldId id="475" r:id="rId17"/>
    <p:sldId id="869" r:id="rId18"/>
    <p:sldId id="302" r:id="rId19"/>
    <p:sldId id="304" r:id="rId20"/>
    <p:sldId id="260" r:id="rId21"/>
    <p:sldId id="266" r:id="rId22"/>
    <p:sldId id="568" r:id="rId23"/>
    <p:sldId id="259" r:id="rId24"/>
    <p:sldId id="575" r:id="rId25"/>
    <p:sldId id="264" r:id="rId26"/>
    <p:sldId id="265" r:id="rId27"/>
    <p:sldId id="863" r:id="rId28"/>
    <p:sldId id="868" r:id="rId29"/>
    <p:sldId id="268" r:id="rId30"/>
    <p:sldId id="572" r:id="rId31"/>
    <p:sldId id="573" r:id="rId32"/>
    <p:sldId id="574" r:id="rId33"/>
    <p:sldId id="272" r:id="rId34"/>
    <p:sldId id="867" r:id="rId35"/>
    <p:sldId id="319" r:id="rId36"/>
    <p:sldId id="318" r:id="rId37"/>
    <p:sldId id="577" r:id="rId38"/>
    <p:sldId id="578" r:id="rId39"/>
    <p:sldId id="579" r:id="rId40"/>
    <p:sldId id="580" r:id="rId41"/>
    <p:sldId id="581" r:id="rId42"/>
    <p:sldId id="864" r:id="rId43"/>
    <p:sldId id="866" r:id="rId44"/>
    <p:sldId id="320" r:id="rId45"/>
    <p:sldId id="477" r:id="rId46"/>
    <p:sldId id="865" r:id="rId47"/>
    <p:sldId id="369" r:id="rId48"/>
    <p:sldId id="370" r:id="rId49"/>
    <p:sldId id="593" r:id="rId50"/>
    <p:sldId id="322" r:id="rId51"/>
    <p:sldId id="323" r:id="rId52"/>
    <p:sldId id="371" r:id="rId53"/>
    <p:sldId id="372" r:id="rId54"/>
    <p:sldId id="373" r:id="rId55"/>
    <p:sldId id="375" r:id="rId56"/>
    <p:sldId id="376" r:id="rId57"/>
    <p:sldId id="594" r:id="rId58"/>
    <p:sldId id="378" r:id="rId59"/>
    <p:sldId id="478" r:id="rId60"/>
    <p:sldId id="380" r:id="rId61"/>
    <p:sldId id="381" r:id="rId62"/>
    <p:sldId id="382" r:id="rId63"/>
    <p:sldId id="383" r:id="rId64"/>
    <p:sldId id="384" r:id="rId65"/>
    <p:sldId id="385" r:id="rId66"/>
    <p:sldId id="595" r:id="rId67"/>
    <p:sldId id="596" r:id="rId68"/>
    <p:sldId id="388" r:id="rId69"/>
    <p:sldId id="389" r:id="rId70"/>
    <p:sldId id="390" r:id="rId71"/>
    <p:sldId id="859" r:id="rId72"/>
    <p:sldId id="391" r:id="rId73"/>
    <p:sldId id="393" r:id="rId74"/>
    <p:sldId id="392" r:id="rId75"/>
    <p:sldId id="394" r:id="rId76"/>
    <p:sldId id="395" r:id="rId77"/>
    <p:sldId id="396" r:id="rId78"/>
    <p:sldId id="858" r:id="rId79"/>
    <p:sldId id="860" r:id="rId80"/>
    <p:sldId id="397" r:id="rId81"/>
    <p:sldId id="398" r:id="rId82"/>
    <p:sldId id="399" r:id="rId83"/>
    <p:sldId id="400" r:id="rId84"/>
    <p:sldId id="401" r:id="rId85"/>
    <p:sldId id="402" r:id="rId86"/>
    <p:sldId id="861" r:id="rId87"/>
    <p:sldId id="404" r:id="rId88"/>
    <p:sldId id="405" r:id="rId89"/>
    <p:sldId id="406" r:id="rId90"/>
    <p:sldId id="408" r:id="rId91"/>
    <p:sldId id="407" r:id="rId92"/>
    <p:sldId id="862" r:id="rId93"/>
    <p:sldId id="409" r:id="rId94"/>
    <p:sldId id="410" r:id="rId95"/>
    <p:sldId id="411" r:id="rId96"/>
    <p:sldId id="412" r:id="rId97"/>
    <p:sldId id="413" r:id="rId98"/>
    <p:sldId id="414" r:id="rId99"/>
    <p:sldId id="415" r:id="rId100"/>
    <p:sldId id="416" r:id="rId101"/>
    <p:sldId id="417" r:id="rId102"/>
    <p:sldId id="418" r:id="rId103"/>
  </p:sldIdLst>
  <p:sldSz cx="9144000" cy="6858000" type="screen4x3"/>
  <p:notesSz cx="6858000" cy="9144000"/>
  <p:defaultTextStyle>
    <a:defPPr>
      <a:defRPr lang="sr-Latn-C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5" d="100"/>
          <a:sy n="75" d="100"/>
        </p:scale>
        <p:origin x="1594" y="43"/>
      </p:cViewPr>
      <p:guideLst>
        <p:guide orient="horz" pos="2160"/>
        <p:guide pos="289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07" Type="http://schemas.openxmlformats.org/officeDocument/2006/relationships/theme" Target="theme/theme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Header Placeholder 1">
            <a:extLst>
              <a:ext uri="{FF2B5EF4-FFF2-40B4-BE49-F238E27FC236}">
                <a16:creationId xmlns:a16="http://schemas.microsoft.com/office/drawing/2014/main" id="{0ECDB657-7B33-1742-A57B-D1F8E20EDB9D}"/>
              </a:ext>
            </a:extLst>
          </p:cNvPr>
          <p:cNvSpPr>
            <a:spLocks noGrp="1"/>
          </p:cNvSpPr>
          <p:nvPr>
            <p:ph type="hdr" sz="quarter"/>
          </p:nvPr>
        </p:nvSpPr>
        <p:spPr>
          <a:xfrm>
            <a:off x="0" y="0"/>
            <a:ext cx="2971800" cy="457200"/>
          </a:xfrm>
          <a:prstGeom prst="rect">
            <a:avLst/>
          </a:prstGeom>
          <a:noFill/>
          <a:ln w="9525">
            <a:noFill/>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sr-Latn-CS" altLang="en-US"/>
          </a:p>
        </p:txBody>
      </p:sp>
      <p:sp>
        <p:nvSpPr>
          <p:cNvPr id="6147" name="Date Placeholder 2">
            <a:extLst>
              <a:ext uri="{FF2B5EF4-FFF2-40B4-BE49-F238E27FC236}">
                <a16:creationId xmlns:a16="http://schemas.microsoft.com/office/drawing/2014/main" id="{0E4DAF57-9484-2FA0-2B47-84086AF9CE99}"/>
              </a:ext>
            </a:extLst>
          </p:cNvPr>
          <p:cNvSpPr>
            <a:spLocks noGrp="1"/>
          </p:cNvSpPr>
          <p:nvPr>
            <p:ph type="dt" idx="1"/>
          </p:nvPr>
        </p:nvSpPr>
        <p:spPr>
          <a:xfrm>
            <a:off x="3884613" y="0"/>
            <a:ext cx="2971800" cy="457200"/>
          </a:xfrm>
          <a:prstGeom prst="rect">
            <a:avLst/>
          </a:prstGeom>
          <a:noFill/>
          <a:ln w="9525">
            <a:noFill/>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vl1pPr>
          </a:lstStyle>
          <a:p>
            <a:pPr>
              <a:defRPr/>
            </a:pPr>
            <a:endParaRPr lang="sr-Latn-CS" altLang="en-US"/>
          </a:p>
        </p:txBody>
      </p:sp>
      <p:sp>
        <p:nvSpPr>
          <p:cNvPr id="6148" name="Slide Image Placeholder 3">
            <a:extLst>
              <a:ext uri="{FF2B5EF4-FFF2-40B4-BE49-F238E27FC236}">
                <a16:creationId xmlns:a16="http://schemas.microsoft.com/office/drawing/2014/main" id="{01B8305B-A04D-F155-FCFF-049473B54D7F}"/>
              </a:ext>
            </a:extLst>
          </p:cNvPr>
          <p:cNvSpPr>
            <a:spLocks noGrp="1" noRot="1" noChangeAspect="1" noChangeArrowheads="1"/>
          </p:cNvSpPr>
          <p:nvPr>
            <p:ph type="sldImg" idx="4294967295"/>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Notes Placeholder 4">
            <a:extLst>
              <a:ext uri="{FF2B5EF4-FFF2-40B4-BE49-F238E27FC236}">
                <a16:creationId xmlns:a16="http://schemas.microsoft.com/office/drawing/2014/main" id="{0733B8F4-E7C6-8139-BE24-3350E8C87C86}"/>
              </a:ext>
            </a:extLst>
          </p:cNvPr>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zh-CN" altLang="en-US" noProof="0"/>
          </a:p>
        </p:txBody>
      </p:sp>
      <p:sp>
        <p:nvSpPr>
          <p:cNvPr id="6150" name="Footer Placeholder 5">
            <a:extLst>
              <a:ext uri="{FF2B5EF4-FFF2-40B4-BE49-F238E27FC236}">
                <a16:creationId xmlns:a16="http://schemas.microsoft.com/office/drawing/2014/main" id="{2D0C0708-8EDD-09B1-D402-858A155E46BB}"/>
              </a:ext>
            </a:extLst>
          </p:cNvPr>
          <p:cNvSpPr>
            <a:spLocks noGrp="1"/>
          </p:cNvSpPr>
          <p:nvPr>
            <p:ph type="ftr" sz="quarter" idx="4"/>
          </p:nvPr>
        </p:nvSpPr>
        <p:spPr>
          <a:xfrm>
            <a:off x="0" y="8685213"/>
            <a:ext cx="2971800" cy="457200"/>
          </a:xfrm>
          <a:prstGeom prst="rect">
            <a:avLst/>
          </a:prstGeom>
          <a:noFill/>
          <a:ln w="9525">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sr-Latn-CS" altLang="en-US"/>
          </a:p>
        </p:txBody>
      </p:sp>
      <p:sp>
        <p:nvSpPr>
          <p:cNvPr id="6151" name="Slide Number Placeholder 6">
            <a:extLst>
              <a:ext uri="{FF2B5EF4-FFF2-40B4-BE49-F238E27FC236}">
                <a16:creationId xmlns:a16="http://schemas.microsoft.com/office/drawing/2014/main" id="{61D0DE18-B149-6748-AD94-8530C4E4BA15}"/>
              </a:ext>
            </a:extLst>
          </p:cNvPr>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vl1pPr>
          </a:lstStyle>
          <a:p>
            <a:fld id="{1A3A504B-F69E-4144-A6FF-03C4594F1984}" type="slidenum">
              <a:rPr lang="sr-Latn-CS" altLang="en-US"/>
              <a:pPr/>
              <a:t>‹#›</a:t>
            </a:fld>
            <a:endParaRPr lang="sr-Latn-C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defRPr>
    </a:lvl1pPr>
    <a:lvl2pPr marL="457200" lvl="1" algn="l" rtl="0" eaLnBrk="0" fontAlgn="base" hangingPunct="0">
      <a:spcBef>
        <a:spcPct val="30000"/>
      </a:spcBef>
      <a:spcAft>
        <a:spcPct val="0"/>
      </a:spcAft>
      <a:defRPr sz="1200" kern="1200">
        <a:solidFill>
          <a:schemeClr val="tx1"/>
        </a:solidFill>
        <a:latin typeface="Calibri" panose="020F0502020204030204" pitchFamily="34" charset="0"/>
      </a:defRPr>
    </a:lvl2pPr>
    <a:lvl3pPr marL="914400" lvl="2" algn="l" rtl="0" eaLnBrk="0" fontAlgn="base" hangingPunct="0">
      <a:spcBef>
        <a:spcPct val="30000"/>
      </a:spcBef>
      <a:spcAft>
        <a:spcPct val="0"/>
      </a:spcAft>
      <a:defRPr sz="1200" kern="1200">
        <a:solidFill>
          <a:schemeClr val="tx1"/>
        </a:solidFill>
        <a:latin typeface="Calibri" panose="020F0502020204030204" pitchFamily="34" charset="0"/>
      </a:defRPr>
    </a:lvl3pPr>
    <a:lvl4pPr marL="1371600" lvl="3" algn="l" rtl="0" eaLnBrk="0" fontAlgn="base" hangingPunct="0">
      <a:spcBef>
        <a:spcPct val="30000"/>
      </a:spcBef>
      <a:spcAft>
        <a:spcPct val="0"/>
      </a:spcAft>
      <a:defRPr sz="1200" kern="1200">
        <a:solidFill>
          <a:schemeClr val="tx1"/>
        </a:solidFill>
        <a:latin typeface="Calibri" panose="020F0502020204030204" pitchFamily="34" charset="0"/>
      </a:defRPr>
    </a:lvl4pPr>
    <a:lvl5pPr marL="1828800" lvl="4" algn="l" rtl="0" eaLnBrk="0" fontAlgn="base" hangingPunct="0">
      <a:spcBef>
        <a:spcPct val="30000"/>
      </a:spcBef>
      <a:spcAft>
        <a:spcPct val="0"/>
      </a:spcAft>
      <a:defRPr sz="1200" kern="1200">
        <a:solidFill>
          <a:schemeClr val="tx1"/>
        </a:solidFill>
        <a:latin typeface="Calibri" panose="020F0502020204030204" pitchFamily="34" charset="0"/>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a:extLst>
              <a:ext uri="{FF2B5EF4-FFF2-40B4-BE49-F238E27FC236}">
                <a16:creationId xmlns:a16="http://schemas.microsoft.com/office/drawing/2014/main" id="{B6C40F3A-84C6-66DF-5E1B-6C84DDB31F78}"/>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999DEE1-2DE1-4CC3-8819-990DF0925443}" type="slidenum">
              <a:rPr lang="en-US" altLang="en-US">
                <a:latin typeface="Calibri" panose="020F0502020204030204" pitchFamily="34" charset="0"/>
              </a:rPr>
              <a:pPr eaLnBrk="1" hangingPunct="1"/>
              <a:t>45</a:t>
            </a:fld>
            <a:endParaRPr lang="en-US" altLang="en-US">
              <a:latin typeface="Calibri" panose="020F0502020204030204" pitchFamily="34" charset="0"/>
            </a:endParaRPr>
          </a:p>
        </p:txBody>
      </p:sp>
      <p:sp>
        <p:nvSpPr>
          <p:cNvPr id="35843" name="Rectangle 2">
            <a:extLst>
              <a:ext uri="{FF2B5EF4-FFF2-40B4-BE49-F238E27FC236}">
                <a16:creationId xmlns:a16="http://schemas.microsoft.com/office/drawing/2014/main" id="{65F2AD6A-00C7-5D9B-1735-DEBC96E9208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4" name="Rectangle 3">
            <a:extLst>
              <a:ext uri="{FF2B5EF4-FFF2-40B4-BE49-F238E27FC236}">
                <a16:creationId xmlns:a16="http://schemas.microsoft.com/office/drawing/2014/main" id="{42388F63-8AD5-0876-5194-47D31C03E55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244C7C8E-ED3B-6BF5-34FA-BA67EE21463C}"/>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8759037-6A3A-4B28-909B-EA6D4C41EE5D}" type="slidenum">
              <a:rPr lang="en-US" altLang="en-US">
                <a:latin typeface="Calibri" panose="020F0502020204030204" pitchFamily="34" charset="0"/>
              </a:rPr>
              <a:pPr eaLnBrk="1" hangingPunct="1"/>
              <a:t>46</a:t>
            </a:fld>
            <a:endParaRPr lang="en-US" altLang="en-US">
              <a:latin typeface="Calibri" panose="020F0502020204030204" pitchFamily="34" charset="0"/>
            </a:endParaRPr>
          </a:p>
        </p:txBody>
      </p:sp>
      <p:sp>
        <p:nvSpPr>
          <p:cNvPr id="36867" name="Rectangle 2">
            <a:extLst>
              <a:ext uri="{FF2B5EF4-FFF2-40B4-BE49-F238E27FC236}">
                <a16:creationId xmlns:a16="http://schemas.microsoft.com/office/drawing/2014/main" id="{822ABB29-5789-4B4F-F32D-4B58BF9D26A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8" name="Rectangle 3">
            <a:extLst>
              <a:ext uri="{FF2B5EF4-FFF2-40B4-BE49-F238E27FC236}">
                <a16:creationId xmlns:a16="http://schemas.microsoft.com/office/drawing/2014/main" id="{EDA4EFA3-2775-E473-FBA0-BBEA07BFF83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828A7B3D-EF9A-FD20-6FDE-ADCCF7868D96}"/>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703B049-6E83-4AA1-AA95-B377571F7234}" type="slidenum">
              <a:rPr lang="en-US" altLang="en-US">
                <a:latin typeface="Calibri" panose="020F0502020204030204" pitchFamily="34" charset="0"/>
              </a:rPr>
              <a:pPr eaLnBrk="1" hangingPunct="1"/>
              <a:t>47</a:t>
            </a:fld>
            <a:endParaRPr lang="en-US" altLang="en-US">
              <a:latin typeface="Calibri" panose="020F0502020204030204" pitchFamily="34" charset="0"/>
            </a:endParaRPr>
          </a:p>
        </p:txBody>
      </p:sp>
      <p:sp>
        <p:nvSpPr>
          <p:cNvPr id="37891" name="Rectangle 2">
            <a:extLst>
              <a:ext uri="{FF2B5EF4-FFF2-40B4-BE49-F238E27FC236}">
                <a16:creationId xmlns:a16="http://schemas.microsoft.com/office/drawing/2014/main" id="{0465C640-DA0A-4CB5-4EBE-ED82C4B0D54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2" name="Rectangle 3">
            <a:extLst>
              <a:ext uri="{FF2B5EF4-FFF2-40B4-BE49-F238E27FC236}">
                <a16:creationId xmlns:a16="http://schemas.microsoft.com/office/drawing/2014/main" id="{12B9991B-31D0-7BCD-8FE2-EB668CC676C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70D84E2-F324-CF59-BAAE-1F8319CCC0B0}"/>
              </a:ext>
            </a:extLst>
          </p:cNvPr>
          <p:cNvSpPr>
            <a:spLocks noGrp="1" noRot="1" noChangeAspect="1" noChangeArrowheads="1" noTextEdit="1"/>
          </p:cNvSpPr>
          <p:nvPr>
            <p:ph type="sldImg" idx="4294967295"/>
          </p:nvPr>
        </p:nvSpPr>
        <p:spPr>
          <a:ln>
            <a:solidFill>
              <a:srgbClr val="000000"/>
            </a:solidFill>
            <a:miter lim="800000"/>
            <a:headEnd/>
            <a:tailEnd/>
          </a:ln>
        </p:spPr>
      </p:sp>
      <p:sp>
        <p:nvSpPr>
          <p:cNvPr id="48131" name="Notes Placeholder 2">
            <a:extLst>
              <a:ext uri="{FF2B5EF4-FFF2-40B4-BE49-F238E27FC236}">
                <a16:creationId xmlns:a16="http://schemas.microsoft.com/office/drawing/2014/main" id="{33F7ECFB-34EC-7613-5661-F6433464647E}"/>
              </a:ext>
            </a:extLst>
          </p:cNvPr>
          <p:cNvSpPr>
            <a:spLocks noGrp="1" noChangeArrowheads="1"/>
          </p:cNvSpPr>
          <p:nvPr>
            <p:ph type="body" idx="4294967295"/>
          </p:nvPr>
        </p:nvSpPr>
        <p:spPr/>
        <p:txBody>
          <a:bodyPr anchor="t"/>
          <a:lstStyle/>
          <a:p>
            <a:pPr eaLnBrk="1" hangingPunct="1">
              <a:spcBef>
                <a:spcPct val="0"/>
              </a:spcBef>
            </a:pPr>
            <a:endParaRPr lang="sr-Latn-CS" altLang="en-US"/>
          </a:p>
        </p:txBody>
      </p:sp>
      <p:sp>
        <p:nvSpPr>
          <p:cNvPr id="48132" name="Slide Number Placeholder 3">
            <a:extLst>
              <a:ext uri="{FF2B5EF4-FFF2-40B4-BE49-F238E27FC236}">
                <a16:creationId xmlns:a16="http://schemas.microsoft.com/office/drawing/2014/main" id="{F9D9E2BF-EB94-DB89-B784-1966CF7C8F1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hangingPunct="0"/>
            <a:fld id="{70B3F5CC-5B78-49C0-BDC8-01813A953B8D}" type="slidenum">
              <a:rPr lang="sr-Latn-CS" altLang="en-US"/>
              <a:pPr eaLnBrk="0" hangingPunct="0"/>
              <a:t>50</a:t>
            </a:fld>
            <a:endParaRPr lang="sr-Latn-C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D7140428-677D-492F-600F-57A7D8D54A11}"/>
              </a:ext>
            </a:extLst>
          </p:cNvPr>
          <p:cNvSpPr>
            <a:spLocks noGrp="1" noRot="1" noChangeAspect="1" noChangeArrowheads="1" noTextEdit="1"/>
          </p:cNvSpPr>
          <p:nvPr>
            <p:ph type="sldImg" idx="4294967295"/>
          </p:nvPr>
        </p:nvSpPr>
        <p:spPr>
          <a:ln>
            <a:solidFill>
              <a:srgbClr val="000000"/>
            </a:solidFill>
            <a:miter lim="800000"/>
            <a:headEnd/>
            <a:tailEnd/>
          </a:ln>
        </p:spPr>
      </p:sp>
      <p:sp>
        <p:nvSpPr>
          <p:cNvPr id="51203" name="Notes Placeholder 2">
            <a:extLst>
              <a:ext uri="{FF2B5EF4-FFF2-40B4-BE49-F238E27FC236}">
                <a16:creationId xmlns:a16="http://schemas.microsoft.com/office/drawing/2014/main" id="{8FD01C75-6A3F-3658-7118-2D7FD4D55FB8}"/>
              </a:ext>
            </a:extLst>
          </p:cNvPr>
          <p:cNvSpPr>
            <a:spLocks noGrp="1" noChangeArrowheads="1"/>
          </p:cNvSpPr>
          <p:nvPr>
            <p:ph type="body" idx="4294967295"/>
          </p:nvPr>
        </p:nvSpPr>
        <p:spPr/>
        <p:txBody>
          <a:bodyPr anchor="t"/>
          <a:lstStyle/>
          <a:p>
            <a:pPr eaLnBrk="1" hangingPunct="1">
              <a:spcBef>
                <a:spcPct val="0"/>
              </a:spcBef>
            </a:pPr>
            <a:endParaRPr lang="sr-Latn-CS" altLang="en-US"/>
          </a:p>
        </p:txBody>
      </p:sp>
      <p:sp>
        <p:nvSpPr>
          <p:cNvPr id="51204" name="Slide Number Placeholder 3">
            <a:extLst>
              <a:ext uri="{FF2B5EF4-FFF2-40B4-BE49-F238E27FC236}">
                <a16:creationId xmlns:a16="http://schemas.microsoft.com/office/drawing/2014/main" id="{687D7D9F-855F-B7DC-7B27-3EC47AAAA3E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hangingPunct="0"/>
            <a:fld id="{4649C53D-6FFB-4AE1-867F-57F7BA03C744}" type="slidenum">
              <a:rPr lang="sr-Latn-CS" altLang="en-US"/>
              <a:pPr eaLnBrk="0" hangingPunct="0"/>
              <a:t>52</a:t>
            </a:fld>
            <a:endParaRPr lang="sr-Latn-C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8C2A4AA3-6FF0-B85D-E7B1-9404907DB3C1}"/>
              </a:ext>
            </a:extLst>
          </p:cNvPr>
          <p:cNvSpPr>
            <a:spLocks noGrp="1" noRot="1" noChangeAspect="1" noChangeArrowheads="1" noTextEdit="1"/>
          </p:cNvSpPr>
          <p:nvPr>
            <p:ph type="sldImg" idx="4294967295"/>
          </p:nvPr>
        </p:nvSpPr>
        <p:spPr>
          <a:ln>
            <a:solidFill>
              <a:srgbClr val="000000"/>
            </a:solidFill>
            <a:miter lim="800000"/>
            <a:headEnd/>
            <a:tailEnd/>
          </a:ln>
        </p:spPr>
      </p:sp>
      <p:sp>
        <p:nvSpPr>
          <p:cNvPr id="56323" name="Notes Placeholder 2">
            <a:extLst>
              <a:ext uri="{FF2B5EF4-FFF2-40B4-BE49-F238E27FC236}">
                <a16:creationId xmlns:a16="http://schemas.microsoft.com/office/drawing/2014/main" id="{42DD5FB9-CC3E-553F-FA5F-5CFBD146D83F}"/>
              </a:ext>
            </a:extLst>
          </p:cNvPr>
          <p:cNvSpPr>
            <a:spLocks noGrp="1" noChangeArrowheads="1"/>
          </p:cNvSpPr>
          <p:nvPr>
            <p:ph type="body" idx="4294967295"/>
          </p:nvPr>
        </p:nvSpPr>
        <p:spPr/>
        <p:txBody>
          <a:bodyPr anchor="t"/>
          <a:lstStyle/>
          <a:p>
            <a:pPr eaLnBrk="1" hangingPunct="1">
              <a:spcBef>
                <a:spcPct val="0"/>
              </a:spcBef>
            </a:pPr>
            <a:endParaRPr lang="sr-Latn-CS" altLang="en-US"/>
          </a:p>
        </p:txBody>
      </p:sp>
      <p:sp>
        <p:nvSpPr>
          <p:cNvPr id="56324" name="Slide Number Placeholder 3">
            <a:extLst>
              <a:ext uri="{FF2B5EF4-FFF2-40B4-BE49-F238E27FC236}">
                <a16:creationId xmlns:a16="http://schemas.microsoft.com/office/drawing/2014/main" id="{B21F20C2-BBC9-8E39-D44C-E9D57B0D30B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hangingPunct="0"/>
            <a:fld id="{3CADD980-C63D-44CF-B54F-07066FD7B57C}" type="slidenum">
              <a:rPr lang="sr-Latn-CS" altLang="en-US"/>
              <a:pPr eaLnBrk="0" hangingPunct="0"/>
              <a:t>56</a:t>
            </a:fld>
            <a:endParaRPr lang="sr-Latn-C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884414B3-7DDD-4D11-AF2E-4EF9EC29B8FB}" type="slidenum">
              <a:rPr lang="sr-Latn-CS" altLang="en-US" smtClean="0"/>
              <a:pPr>
                <a:defRPr/>
              </a:pPr>
              <a:t>63</a:t>
            </a:fld>
            <a:endParaRPr lang="sr-Latn-CS" altLang="en-US"/>
          </a:p>
        </p:txBody>
      </p:sp>
    </p:spTree>
    <p:extLst>
      <p:ext uri="{BB962C8B-B14F-4D97-AF65-F5344CB8AC3E}">
        <p14:creationId xmlns:p14="http://schemas.microsoft.com/office/powerpoint/2010/main" val="1675017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A3A504B-F69E-4144-A6FF-03C4594F1984}" type="slidenum">
              <a:rPr lang="sr-Latn-CS" altLang="en-US" smtClean="0"/>
              <a:pPr/>
              <a:t>70</a:t>
            </a:fld>
            <a:endParaRPr lang="sr-Latn-CS" altLang="en-US"/>
          </a:p>
        </p:txBody>
      </p:sp>
    </p:spTree>
    <p:extLst>
      <p:ext uri="{BB962C8B-B14F-4D97-AF65-F5344CB8AC3E}">
        <p14:creationId xmlns:p14="http://schemas.microsoft.com/office/powerpoint/2010/main" val="788752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9E903382-EBA6-55F9-E565-20D6D84DA94C}"/>
              </a:ext>
            </a:extLst>
          </p:cNvPr>
          <p:cNvSpPr>
            <a:spLocks noGrp="1" noRot="1" noChangeAspect="1" noChangeArrowheads="1" noTextEdit="1"/>
          </p:cNvSpPr>
          <p:nvPr>
            <p:ph type="sldImg" idx="4294967295"/>
          </p:nvPr>
        </p:nvSpPr>
        <p:spPr>
          <a:ln>
            <a:solidFill>
              <a:srgbClr val="000000"/>
            </a:solidFill>
            <a:miter lim="800000"/>
            <a:headEnd/>
            <a:tailEnd/>
          </a:ln>
        </p:spPr>
      </p:sp>
      <p:sp>
        <p:nvSpPr>
          <p:cNvPr id="74755" name="Notes Placeholder 2">
            <a:extLst>
              <a:ext uri="{FF2B5EF4-FFF2-40B4-BE49-F238E27FC236}">
                <a16:creationId xmlns:a16="http://schemas.microsoft.com/office/drawing/2014/main" id="{EB74A86C-E678-5198-9329-2A58F2D84D96}"/>
              </a:ext>
            </a:extLst>
          </p:cNvPr>
          <p:cNvSpPr>
            <a:spLocks noGrp="1" noChangeArrowheads="1"/>
          </p:cNvSpPr>
          <p:nvPr>
            <p:ph type="body" idx="4294967295"/>
          </p:nvPr>
        </p:nvSpPr>
        <p:spPr/>
        <p:txBody>
          <a:bodyPr anchor="t"/>
          <a:lstStyle/>
          <a:p>
            <a:pPr eaLnBrk="1" hangingPunct="1">
              <a:spcBef>
                <a:spcPct val="0"/>
              </a:spcBef>
            </a:pPr>
            <a:endParaRPr lang="sr-Latn-CS" altLang="en-US"/>
          </a:p>
        </p:txBody>
      </p:sp>
      <p:sp>
        <p:nvSpPr>
          <p:cNvPr id="74756" name="Slide Number Placeholder 3">
            <a:extLst>
              <a:ext uri="{FF2B5EF4-FFF2-40B4-BE49-F238E27FC236}">
                <a16:creationId xmlns:a16="http://schemas.microsoft.com/office/drawing/2014/main" id="{1BB8D916-561F-D75D-C7D5-5D8132CFF6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hangingPunct="0"/>
            <a:fld id="{E28FDF55-E55E-4284-9CD7-95395133E238}" type="slidenum">
              <a:rPr lang="sr-Latn-CS" altLang="en-US">
                <a:latin typeface="Calibri" panose="020F0502020204030204" pitchFamily="34" charset="0"/>
              </a:rPr>
              <a:pPr eaLnBrk="0" hangingPunct="0"/>
              <a:t>76</a:t>
            </a:fld>
            <a:endParaRPr lang="sr-Latn-C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4500"/>
            </a:lvl1pPr>
          </a:lstStyle>
          <a:p>
            <a:r>
              <a:rPr lang="en-US" noProof="1"/>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noProof="1"/>
              <a:t>Click to edit Master subtitle style</a:t>
            </a:r>
          </a:p>
        </p:txBody>
      </p:sp>
      <p:sp>
        <p:nvSpPr>
          <p:cNvPr id="4" name="Date Placeholder 24">
            <a:extLst>
              <a:ext uri="{FF2B5EF4-FFF2-40B4-BE49-F238E27FC236}">
                <a16:creationId xmlns:a16="http://schemas.microsoft.com/office/drawing/2014/main" id="{C23B50CB-12F9-DA5B-4BE5-3BB94D79B901}"/>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17">
            <a:extLst>
              <a:ext uri="{FF2B5EF4-FFF2-40B4-BE49-F238E27FC236}">
                <a16:creationId xmlns:a16="http://schemas.microsoft.com/office/drawing/2014/main" id="{28BD612D-E8FE-4573-360C-0626F2434F47}"/>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4">
            <a:extLst>
              <a:ext uri="{FF2B5EF4-FFF2-40B4-BE49-F238E27FC236}">
                <a16:creationId xmlns:a16="http://schemas.microsoft.com/office/drawing/2014/main" id="{283DE1D6-9B83-C542-F834-63D3A00291EE}"/>
              </a:ext>
            </a:extLst>
          </p:cNvPr>
          <p:cNvSpPr>
            <a:spLocks noGrp="1"/>
          </p:cNvSpPr>
          <p:nvPr>
            <p:ph type="sldNum" sz="quarter" idx="12"/>
          </p:nvPr>
        </p:nvSpPr>
        <p:spPr>
          <a:ln/>
        </p:spPr>
        <p:txBody>
          <a:bodyPr/>
          <a:lstStyle>
            <a:lvl1pPr>
              <a:defRPr/>
            </a:lvl1pPr>
          </a:lstStyle>
          <a:p>
            <a:fld id="{99A11AEA-2EFF-446B-96C5-06AB64858873}" type="slidenum">
              <a:rPr lang="sr-Latn-CS" altLang="en-US"/>
              <a:pPr/>
              <a:t>‹#›</a:t>
            </a:fld>
            <a:endParaRPr lang="sr-Latn-CS" altLang="en-US"/>
          </a:p>
        </p:txBody>
      </p:sp>
    </p:spTree>
    <p:extLst>
      <p:ext uri="{BB962C8B-B14F-4D97-AF65-F5344CB8AC3E}">
        <p14:creationId xmlns:p14="http://schemas.microsoft.com/office/powerpoint/2010/main" val="3844736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24">
            <a:extLst>
              <a:ext uri="{FF2B5EF4-FFF2-40B4-BE49-F238E27FC236}">
                <a16:creationId xmlns:a16="http://schemas.microsoft.com/office/drawing/2014/main" id="{47DD3CE8-B809-B676-967F-4E575611B6D9}"/>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17">
            <a:extLst>
              <a:ext uri="{FF2B5EF4-FFF2-40B4-BE49-F238E27FC236}">
                <a16:creationId xmlns:a16="http://schemas.microsoft.com/office/drawing/2014/main" id="{8F0AFD22-0078-FACE-2317-05894BEDDDF7}"/>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4">
            <a:extLst>
              <a:ext uri="{FF2B5EF4-FFF2-40B4-BE49-F238E27FC236}">
                <a16:creationId xmlns:a16="http://schemas.microsoft.com/office/drawing/2014/main" id="{3C9E2A1F-C801-7643-E70C-F7224AC79A29}"/>
              </a:ext>
            </a:extLst>
          </p:cNvPr>
          <p:cNvSpPr>
            <a:spLocks noGrp="1"/>
          </p:cNvSpPr>
          <p:nvPr>
            <p:ph type="sldNum" sz="quarter" idx="12"/>
          </p:nvPr>
        </p:nvSpPr>
        <p:spPr>
          <a:ln/>
        </p:spPr>
        <p:txBody>
          <a:bodyPr/>
          <a:lstStyle>
            <a:lvl1pPr>
              <a:defRPr/>
            </a:lvl1pPr>
          </a:lstStyle>
          <a:p>
            <a:fld id="{9E7BFE30-EDD6-43D5-8E96-AA83D0271BE0}" type="slidenum">
              <a:rPr lang="sr-Latn-CS" altLang="en-US"/>
              <a:pPr/>
              <a:t>‹#›</a:t>
            </a:fld>
            <a:endParaRPr lang="sr-Latn-CS" altLang="en-US"/>
          </a:p>
        </p:txBody>
      </p:sp>
    </p:spTree>
    <p:extLst>
      <p:ext uri="{BB962C8B-B14F-4D97-AF65-F5344CB8AC3E}">
        <p14:creationId xmlns:p14="http://schemas.microsoft.com/office/powerpoint/2010/main" val="3641125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910" y="530225"/>
            <a:ext cx="2045890" cy="5507038"/>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503238" y="530225"/>
            <a:ext cx="6019069" cy="5507038"/>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24">
            <a:extLst>
              <a:ext uri="{FF2B5EF4-FFF2-40B4-BE49-F238E27FC236}">
                <a16:creationId xmlns:a16="http://schemas.microsoft.com/office/drawing/2014/main" id="{30DF1B81-BF97-7F5C-9F97-89F280C2360D}"/>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17">
            <a:extLst>
              <a:ext uri="{FF2B5EF4-FFF2-40B4-BE49-F238E27FC236}">
                <a16:creationId xmlns:a16="http://schemas.microsoft.com/office/drawing/2014/main" id="{2972E904-E5AB-D1AE-25D6-AAB7D37D8E7C}"/>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4">
            <a:extLst>
              <a:ext uri="{FF2B5EF4-FFF2-40B4-BE49-F238E27FC236}">
                <a16:creationId xmlns:a16="http://schemas.microsoft.com/office/drawing/2014/main" id="{31EBF053-8061-BAE3-7F5E-6591320CAD96}"/>
              </a:ext>
            </a:extLst>
          </p:cNvPr>
          <p:cNvSpPr>
            <a:spLocks noGrp="1"/>
          </p:cNvSpPr>
          <p:nvPr>
            <p:ph type="sldNum" sz="quarter" idx="12"/>
          </p:nvPr>
        </p:nvSpPr>
        <p:spPr>
          <a:ln/>
        </p:spPr>
        <p:txBody>
          <a:bodyPr/>
          <a:lstStyle>
            <a:lvl1pPr>
              <a:defRPr/>
            </a:lvl1pPr>
          </a:lstStyle>
          <a:p>
            <a:fld id="{6739C4FF-D8C5-4BBD-9C6B-547B791BFF06}" type="slidenum">
              <a:rPr lang="sr-Latn-CS" altLang="en-US"/>
              <a:pPr/>
              <a:t>‹#›</a:t>
            </a:fld>
            <a:endParaRPr lang="sr-Latn-CS" altLang="en-US"/>
          </a:p>
        </p:txBody>
      </p:sp>
    </p:spTree>
    <p:extLst>
      <p:ext uri="{BB962C8B-B14F-4D97-AF65-F5344CB8AC3E}">
        <p14:creationId xmlns:p14="http://schemas.microsoft.com/office/powerpoint/2010/main" val="41337241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4500"/>
            </a:lvl1pPr>
          </a:lstStyle>
          <a:p>
            <a:r>
              <a:rPr lang="en-US" noProof="1"/>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noProof="1"/>
              <a:t>Click to edit Master subtitle style</a:t>
            </a:r>
          </a:p>
        </p:txBody>
      </p:sp>
      <p:sp>
        <p:nvSpPr>
          <p:cNvPr id="4" name="Date Placeholder 18">
            <a:extLst>
              <a:ext uri="{FF2B5EF4-FFF2-40B4-BE49-F238E27FC236}">
                <a16:creationId xmlns:a16="http://schemas.microsoft.com/office/drawing/2014/main" id="{F693C62E-8026-6DC2-2A82-F6D6FE9519B9}"/>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7">
            <a:extLst>
              <a:ext uri="{FF2B5EF4-FFF2-40B4-BE49-F238E27FC236}">
                <a16:creationId xmlns:a16="http://schemas.microsoft.com/office/drawing/2014/main" id="{6024DF08-D13D-06B3-6196-766B4F16047D}"/>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10">
            <a:extLst>
              <a:ext uri="{FF2B5EF4-FFF2-40B4-BE49-F238E27FC236}">
                <a16:creationId xmlns:a16="http://schemas.microsoft.com/office/drawing/2014/main" id="{D11DE819-3612-3286-EE6A-641B2C9CE3EC}"/>
              </a:ext>
            </a:extLst>
          </p:cNvPr>
          <p:cNvSpPr>
            <a:spLocks noGrp="1"/>
          </p:cNvSpPr>
          <p:nvPr>
            <p:ph type="sldNum" sz="quarter" idx="12"/>
          </p:nvPr>
        </p:nvSpPr>
        <p:spPr>
          <a:ln/>
        </p:spPr>
        <p:txBody>
          <a:bodyPr/>
          <a:lstStyle>
            <a:lvl1pPr>
              <a:defRPr/>
            </a:lvl1pPr>
          </a:lstStyle>
          <a:p>
            <a:fld id="{C0F62E01-5B9D-44A2-AB35-C3025DED6FCB}" type="slidenum">
              <a:rPr lang="sr-Latn-CS" altLang="en-US"/>
              <a:pPr/>
              <a:t>‹#›</a:t>
            </a:fld>
            <a:endParaRPr lang="sr-Latn-CS" altLang="en-US"/>
          </a:p>
        </p:txBody>
      </p:sp>
    </p:spTree>
    <p:extLst>
      <p:ext uri="{BB962C8B-B14F-4D97-AF65-F5344CB8AC3E}">
        <p14:creationId xmlns:p14="http://schemas.microsoft.com/office/powerpoint/2010/main" val="39919491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8">
            <a:extLst>
              <a:ext uri="{FF2B5EF4-FFF2-40B4-BE49-F238E27FC236}">
                <a16:creationId xmlns:a16="http://schemas.microsoft.com/office/drawing/2014/main" id="{932A9811-1C2C-0463-ED56-A422A53F9904}"/>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7">
            <a:extLst>
              <a:ext uri="{FF2B5EF4-FFF2-40B4-BE49-F238E27FC236}">
                <a16:creationId xmlns:a16="http://schemas.microsoft.com/office/drawing/2014/main" id="{73CD25AE-9908-ECCB-48BB-649AAB1EAC05}"/>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10">
            <a:extLst>
              <a:ext uri="{FF2B5EF4-FFF2-40B4-BE49-F238E27FC236}">
                <a16:creationId xmlns:a16="http://schemas.microsoft.com/office/drawing/2014/main" id="{9A467B43-2E75-B87E-1859-8EA6560C98B9}"/>
              </a:ext>
            </a:extLst>
          </p:cNvPr>
          <p:cNvSpPr>
            <a:spLocks noGrp="1"/>
          </p:cNvSpPr>
          <p:nvPr>
            <p:ph type="sldNum" sz="quarter" idx="12"/>
          </p:nvPr>
        </p:nvSpPr>
        <p:spPr>
          <a:ln/>
        </p:spPr>
        <p:txBody>
          <a:bodyPr/>
          <a:lstStyle>
            <a:lvl1pPr>
              <a:defRPr/>
            </a:lvl1pPr>
          </a:lstStyle>
          <a:p>
            <a:fld id="{C5C5D5E4-28F5-4808-8952-FB3BBDDE20A7}" type="slidenum">
              <a:rPr lang="sr-Latn-CS" altLang="en-US"/>
              <a:pPr/>
              <a:t>‹#›</a:t>
            </a:fld>
            <a:endParaRPr lang="sr-Latn-CS" altLang="en-US"/>
          </a:p>
        </p:txBody>
      </p:sp>
    </p:spTree>
    <p:extLst>
      <p:ext uri="{BB962C8B-B14F-4D97-AF65-F5344CB8AC3E}">
        <p14:creationId xmlns:p14="http://schemas.microsoft.com/office/powerpoint/2010/main" val="1548908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4500"/>
            </a:lvl1pPr>
          </a:lstStyle>
          <a:p>
            <a:r>
              <a:rPr lang="en-US" noProof="1"/>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noProof="1"/>
              <a:t>Click to edit Master text styles</a:t>
            </a:r>
          </a:p>
        </p:txBody>
      </p:sp>
      <p:sp>
        <p:nvSpPr>
          <p:cNvPr id="4" name="Date Placeholder 18">
            <a:extLst>
              <a:ext uri="{FF2B5EF4-FFF2-40B4-BE49-F238E27FC236}">
                <a16:creationId xmlns:a16="http://schemas.microsoft.com/office/drawing/2014/main" id="{D35FE533-D2D9-875A-0D08-BCE49864EDC1}"/>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7">
            <a:extLst>
              <a:ext uri="{FF2B5EF4-FFF2-40B4-BE49-F238E27FC236}">
                <a16:creationId xmlns:a16="http://schemas.microsoft.com/office/drawing/2014/main" id="{A81EC5EF-C999-1E69-EA07-FB2B0FF95549}"/>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10">
            <a:extLst>
              <a:ext uri="{FF2B5EF4-FFF2-40B4-BE49-F238E27FC236}">
                <a16:creationId xmlns:a16="http://schemas.microsoft.com/office/drawing/2014/main" id="{8E20CBD3-4155-45FF-3F72-64E8F76C617B}"/>
              </a:ext>
            </a:extLst>
          </p:cNvPr>
          <p:cNvSpPr>
            <a:spLocks noGrp="1"/>
          </p:cNvSpPr>
          <p:nvPr>
            <p:ph type="sldNum" sz="quarter" idx="12"/>
          </p:nvPr>
        </p:nvSpPr>
        <p:spPr>
          <a:ln/>
        </p:spPr>
        <p:txBody>
          <a:bodyPr/>
          <a:lstStyle>
            <a:lvl1pPr>
              <a:defRPr/>
            </a:lvl1pPr>
          </a:lstStyle>
          <a:p>
            <a:fld id="{F14693B3-C7D7-4000-8FBA-5434BB57304F}" type="slidenum">
              <a:rPr lang="sr-Latn-CS" altLang="en-US"/>
              <a:pPr/>
              <a:t>‹#›</a:t>
            </a:fld>
            <a:endParaRPr lang="sr-Latn-CS" altLang="en-US"/>
          </a:p>
        </p:txBody>
      </p:sp>
    </p:spTree>
    <p:extLst>
      <p:ext uri="{BB962C8B-B14F-4D97-AF65-F5344CB8AC3E}">
        <p14:creationId xmlns:p14="http://schemas.microsoft.com/office/powerpoint/2010/main" val="18800677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503238" y="530225"/>
            <a:ext cx="4009945" cy="4187825"/>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76855" y="530225"/>
            <a:ext cx="4009945" cy="4187825"/>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Date Placeholder 18">
            <a:extLst>
              <a:ext uri="{FF2B5EF4-FFF2-40B4-BE49-F238E27FC236}">
                <a16:creationId xmlns:a16="http://schemas.microsoft.com/office/drawing/2014/main" id="{7444C779-62D0-C914-8EDC-A7E682E81AF0}"/>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7">
            <a:extLst>
              <a:ext uri="{FF2B5EF4-FFF2-40B4-BE49-F238E27FC236}">
                <a16:creationId xmlns:a16="http://schemas.microsoft.com/office/drawing/2014/main" id="{D5C93344-D370-D0A5-5AF3-09DDCFBAB87F}"/>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10">
            <a:extLst>
              <a:ext uri="{FF2B5EF4-FFF2-40B4-BE49-F238E27FC236}">
                <a16:creationId xmlns:a16="http://schemas.microsoft.com/office/drawing/2014/main" id="{B7AFA332-C89A-9196-8336-16FC45E3F45A}"/>
              </a:ext>
            </a:extLst>
          </p:cNvPr>
          <p:cNvSpPr>
            <a:spLocks noGrp="1"/>
          </p:cNvSpPr>
          <p:nvPr>
            <p:ph type="sldNum" sz="quarter" idx="12"/>
          </p:nvPr>
        </p:nvSpPr>
        <p:spPr>
          <a:ln/>
        </p:spPr>
        <p:txBody>
          <a:bodyPr/>
          <a:lstStyle>
            <a:lvl1pPr>
              <a:defRPr/>
            </a:lvl1pPr>
          </a:lstStyle>
          <a:p>
            <a:fld id="{1DD8DEDF-221A-4AE6-B4A9-E72936D3345C}" type="slidenum">
              <a:rPr lang="sr-Latn-CS" altLang="en-US"/>
              <a:pPr/>
              <a:t>‹#›</a:t>
            </a:fld>
            <a:endParaRPr lang="sr-Latn-CS" altLang="en-US"/>
          </a:p>
        </p:txBody>
      </p:sp>
    </p:spTree>
    <p:extLst>
      <p:ext uri="{BB962C8B-B14F-4D97-AF65-F5344CB8AC3E}">
        <p14:creationId xmlns:p14="http://schemas.microsoft.com/office/powerpoint/2010/main" val="20634109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1325563"/>
          </a:xfrm>
        </p:spPr>
        <p:txBody>
          <a:bodyPr/>
          <a:lstStyle/>
          <a:p>
            <a:r>
              <a:rPr lang="en-US" noProof="1"/>
              <a:t>Click to edit Master title style</a:t>
            </a:r>
          </a:p>
        </p:txBody>
      </p:sp>
      <p:sp>
        <p:nvSpPr>
          <p:cNvPr id="3" name="Text Placeholder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4" name="Content Placeholder 3"/>
          <p:cNvSpPr>
            <a:spLocks noGrp="1"/>
          </p:cNvSpPr>
          <p:nvPr>
            <p:ph sz="half" idx="2"/>
          </p:nvPr>
        </p:nvSpPr>
        <p:spPr>
          <a:xfrm>
            <a:off x="629841" y="2505075"/>
            <a:ext cx="3868340"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Date Placeholder 18">
            <a:extLst>
              <a:ext uri="{FF2B5EF4-FFF2-40B4-BE49-F238E27FC236}">
                <a16:creationId xmlns:a16="http://schemas.microsoft.com/office/drawing/2014/main" id="{8A978843-C2F4-7865-AA6D-7C447B0E3B25}"/>
              </a:ext>
            </a:extLst>
          </p:cNvPr>
          <p:cNvSpPr>
            <a:spLocks noGrp="1"/>
          </p:cNvSpPr>
          <p:nvPr>
            <p:ph type="dt" sz="half" idx="10"/>
          </p:nvPr>
        </p:nvSpPr>
        <p:spPr>
          <a:ln/>
        </p:spPr>
        <p:txBody>
          <a:bodyPr/>
          <a:lstStyle>
            <a:lvl1pPr>
              <a:defRPr/>
            </a:lvl1pPr>
          </a:lstStyle>
          <a:p>
            <a:pPr>
              <a:defRPr/>
            </a:pPr>
            <a:endParaRPr lang="sr-Latn-CS" altLang="en-US"/>
          </a:p>
        </p:txBody>
      </p:sp>
      <p:sp>
        <p:nvSpPr>
          <p:cNvPr id="8" name="Footer Placeholder 7">
            <a:extLst>
              <a:ext uri="{FF2B5EF4-FFF2-40B4-BE49-F238E27FC236}">
                <a16:creationId xmlns:a16="http://schemas.microsoft.com/office/drawing/2014/main" id="{9381DDBE-C1DE-A378-F261-1524A39210E6}"/>
              </a:ext>
            </a:extLst>
          </p:cNvPr>
          <p:cNvSpPr>
            <a:spLocks noGrp="1"/>
          </p:cNvSpPr>
          <p:nvPr>
            <p:ph type="ftr" sz="quarter" idx="11"/>
          </p:nvPr>
        </p:nvSpPr>
        <p:spPr>
          <a:ln/>
        </p:spPr>
        <p:txBody>
          <a:bodyPr/>
          <a:lstStyle>
            <a:lvl1pPr>
              <a:defRPr/>
            </a:lvl1pPr>
          </a:lstStyle>
          <a:p>
            <a:pPr>
              <a:defRPr/>
            </a:pPr>
            <a:endParaRPr lang="sr-Latn-CS" altLang="en-US"/>
          </a:p>
        </p:txBody>
      </p:sp>
      <p:sp>
        <p:nvSpPr>
          <p:cNvPr id="9" name="Slide Number Placeholder 10">
            <a:extLst>
              <a:ext uri="{FF2B5EF4-FFF2-40B4-BE49-F238E27FC236}">
                <a16:creationId xmlns:a16="http://schemas.microsoft.com/office/drawing/2014/main" id="{14191CDA-BEA5-1953-1536-0F1C6B1F59FE}"/>
              </a:ext>
            </a:extLst>
          </p:cNvPr>
          <p:cNvSpPr>
            <a:spLocks noGrp="1"/>
          </p:cNvSpPr>
          <p:nvPr>
            <p:ph type="sldNum" sz="quarter" idx="12"/>
          </p:nvPr>
        </p:nvSpPr>
        <p:spPr>
          <a:ln/>
        </p:spPr>
        <p:txBody>
          <a:bodyPr/>
          <a:lstStyle>
            <a:lvl1pPr>
              <a:defRPr/>
            </a:lvl1pPr>
          </a:lstStyle>
          <a:p>
            <a:fld id="{716348D2-6A52-49FE-88EE-DCF8741BE821}" type="slidenum">
              <a:rPr lang="sr-Latn-CS" altLang="en-US"/>
              <a:pPr/>
              <a:t>‹#›</a:t>
            </a:fld>
            <a:endParaRPr lang="sr-Latn-CS" altLang="en-US"/>
          </a:p>
        </p:txBody>
      </p:sp>
    </p:spTree>
    <p:extLst>
      <p:ext uri="{BB962C8B-B14F-4D97-AF65-F5344CB8AC3E}">
        <p14:creationId xmlns:p14="http://schemas.microsoft.com/office/powerpoint/2010/main" val="4043693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Date Placeholder 18">
            <a:extLst>
              <a:ext uri="{FF2B5EF4-FFF2-40B4-BE49-F238E27FC236}">
                <a16:creationId xmlns:a16="http://schemas.microsoft.com/office/drawing/2014/main" id="{1A261EBF-0206-6486-62B6-D516A4D9262F}"/>
              </a:ext>
            </a:extLst>
          </p:cNvPr>
          <p:cNvSpPr>
            <a:spLocks noGrp="1"/>
          </p:cNvSpPr>
          <p:nvPr>
            <p:ph type="dt" sz="half" idx="10"/>
          </p:nvPr>
        </p:nvSpPr>
        <p:spPr>
          <a:ln/>
        </p:spPr>
        <p:txBody>
          <a:bodyPr/>
          <a:lstStyle>
            <a:lvl1pPr>
              <a:defRPr/>
            </a:lvl1pPr>
          </a:lstStyle>
          <a:p>
            <a:pPr>
              <a:defRPr/>
            </a:pPr>
            <a:endParaRPr lang="sr-Latn-CS" altLang="en-US"/>
          </a:p>
        </p:txBody>
      </p:sp>
      <p:sp>
        <p:nvSpPr>
          <p:cNvPr id="4" name="Footer Placeholder 7">
            <a:extLst>
              <a:ext uri="{FF2B5EF4-FFF2-40B4-BE49-F238E27FC236}">
                <a16:creationId xmlns:a16="http://schemas.microsoft.com/office/drawing/2014/main" id="{DD827179-A923-CB3A-51F7-2855879ECAE3}"/>
              </a:ext>
            </a:extLst>
          </p:cNvPr>
          <p:cNvSpPr>
            <a:spLocks noGrp="1"/>
          </p:cNvSpPr>
          <p:nvPr>
            <p:ph type="ftr" sz="quarter" idx="11"/>
          </p:nvPr>
        </p:nvSpPr>
        <p:spPr>
          <a:ln/>
        </p:spPr>
        <p:txBody>
          <a:bodyPr/>
          <a:lstStyle>
            <a:lvl1pPr>
              <a:defRPr/>
            </a:lvl1pPr>
          </a:lstStyle>
          <a:p>
            <a:pPr>
              <a:defRPr/>
            </a:pPr>
            <a:endParaRPr lang="sr-Latn-CS" altLang="en-US"/>
          </a:p>
        </p:txBody>
      </p:sp>
      <p:sp>
        <p:nvSpPr>
          <p:cNvPr id="5" name="Slide Number Placeholder 10">
            <a:extLst>
              <a:ext uri="{FF2B5EF4-FFF2-40B4-BE49-F238E27FC236}">
                <a16:creationId xmlns:a16="http://schemas.microsoft.com/office/drawing/2014/main" id="{5E40FA30-8288-FFE0-6CE0-E33CA01FCFEB}"/>
              </a:ext>
            </a:extLst>
          </p:cNvPr>
          <p:cNvSpPr>
            <a:spLocks noGrp="1"/>
          </p:cNvSpPr>
          <p:nvPr>
            <p:ph type="sldNum" sz="quarter" idx="12"/>
          </p:nvPr>
        </p:nvSpPr>
        <p:spPr>
          <a:ln/>
        </p:spPr>
        <p:txBody>
          <a:bodyPr/>
          <a:lstStyle>
            <a:lvl1pPr>
              <a:defRPr/>
            </a:lvl1pPr>
          </a:lstStyle>
          <a:p>
            <a:fld id="{A9B918D9-3287-469C-87A8-596A86AD8AF3}" type="slidenum">
              <a:rPr lang="sr-Latn-CS" altLang="en-US"/>
              <a:pPr/>
              <a:t>‹#›</a:t>
            </a:fld>
            <a:endParaRPr lang="sr-Latn-CS" altLang="en-US"/>
          </a:p>
        </p:txBody>
      </p:sp>
    </p:spTree>
    <p:extLst>
      <p:ext uri="{BB962C8B-B14F-4D97-AF65-F5344CB8AC3E}">
        <p14:creationId xmlns:p14="http://schemas.microsoft.com/office/powerpoint/2010/main" val="27986351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8">
            <a:extLst>
              <a:ext uri="{FF2B5EF4-FFF2-40B4-BE49-F238E27FC236}">
                <a16:creationId xmlns:a16="http://schemas.microsoft.com/office/drawing/2014/main" id="{5839E252-0511-9B1C-208D-83DABEC0D974}"/>
              </a:ext>
            </a:extLst>
          </p:cNvPr>
          <p:cNvSpPr>
            <a:spLocks noGrp="1"/>
          </p:cNvSpPr>
          <p:nvPr>
            <p:ph type="dt" sz="half" idx="10"/>
          </p:nvPr>
        </p:nvSpPr>
        <p:spPr>
          <a:ln/>
        </p:spPr>
        <p:txBody>
          <a:bodyPr/>
          <a:lstStyle>
            <a:lvl1pPr>
              <a:defRPr/>
            </a:lvl1pPr>
          </a:lstStyle>
          <a:p>
            <a:pPr>
              <a:defRPr/>
            </a:pPr>
            <a:endParaRPr lang="sr-Latn-CS" altLang="en-US"/>
          </a:p>
        </p:txBody>
      </p:sp>
      <p:sp>
        <p:nvSpPr>
          <p:cNvPr id="3" name="Footer Placeholder 7">
            <a:extLst>
              <a:ext uri="{FF2B5EF4-FFF2-40B4-BE49-F238E27FC236}">
                <a16:creationId xmlns:a16="http://schemas.microsoft.com/office/drawing/2014/main" id="{7ADCA621-E138-6A43-9A37-D29F8302CD3B}"/>
              </a:ext>
            </a:extLst>
          </p:cNvPr>
          <p:cNvSpPr>
            <a:spLocks noGrp="1"/>
          </p:cNvSpPr>
          <p:nvPr>
            <p:ph type="ftr" sz="quarter" idx="11"/>
          </p:nvPr>
        </p:nvSpPr>
        <p:spPr>
          <a:ln/>
        </p:spPr>
        <p:txBody>
          <a:bodyPr/>
          <a:lstStyle>
            <a:lvl1pPr>
              <a:defRPr/>
            </a:lvl1pPr>
          </a:lstStyle>
          <a:p>
            <a:pPr>
              <a:defRPr/>
            </a:pPr>
            <a:endParaRPr lang="sr-Latn-CS" altLang="en-US"/>
          </a:p>
        </p:txBody>
      </p:sp>
      <p:sp>
        <p:nvSpPr>
          <p:cNvPr id="4" name="Slide Number Placeholder 10">
            <a:extLst>
              <a:ext uri="{FF2B5EF4-FFF2-40B4-BE49-F238E27FC236}">
                <a16:creationId xmlns:a16="http://schemas.microsoft.com/office/drawing/2014/main" id="{140CD17C-3013-80F7-857B-70D7EF8C0CFF}"/>
              </a:ext>
            </a:extLst>
          </p:cNvPr>
          <p:cNvSpPr>
            <a:spLocks noGrp="1"/>
          </p:cNvSpPr>
          <p:nvPr>
            <p:ph type="sldNum" sz="quarter" idx="12"/>
          </p:nvPr>
        </p:nvSpPr>
        <p:spPr>
          <a:ln/>
        </p:spPr>
        <p:txBody>
          <a:bodyPr/>
          <a:lstStyle>
            <a:lvl1pPr>
              <a:defRPr/>
            </a:lvl1pPr>
          </a:lstStyle>
          <a:p>
            <a:fld id="{779A35FF-D77F-4079-A0EF-1460ECF9B1C5}" type="slidenum">
              <a:rPr lang="sr-Latn-CS" altLang="en-US"/>
              <a:pPr/>
              <a:t>‹#›</a:t>
            </a:fld>
            <a:endParaRPr lang="sr-Latn-CS" altLang="en-US"/>
          </a:p>
        </p:txBody>
      </p:sp>
    </p:spTree>
    <p:extLst>
      <p:ext uri="{BB962C8B-B14F-4D97-AF65-F5344CB8AC3E}">
        <p14:creationId xmlns:p14="http://schemas.microsoft.com/office/powerpoint/2010/main" val="12651655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lstStyle>
            <a:lvl1pPr>
              <a:defRPr sz="2400"/>
            </a:lvl1pPr>
          </a:lstStyle>
          <a:p>
            <a:r>
              <a:rPr lang="en-US" noProof="1"/>
              <a:t>Click to edit Master title style</a:t>
            </a:r>
          </a:p>
        </p:txBody>
      </p:sp>
      <p:sp>
        <p:nvSpPr>
          <p:cNvPr id="3" name="Content Placeholder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Date Placeholder 18">
            <a:extLst>
              <a:ext uri="{FF2B5EF4-FFF2-40B4-BE49-F238E27FC236}">
                <a16:creationId xmlns:a16="http://schemas.microsoft.com/office/drawing/2014/main" id="{07084F97-0D01-EA58-1F9E-DF9F96677949}"/>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7">
            <a:extLst>
              <a:ext uri="{FF2B5EF4-FFF2-40B4-BE49-F238E27FC236}">
                <a16:creationId xmlns:a16="http://schemas.microsoft.com/office/drawing/2014/main" id="{751D49DC-AEFF-EAC1-89BE-019A4FAB5B7A}"/>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10">
            <a:extLst>
              <a:ext uri="{FF2B5EF4-FFF2-40B4-BE49-F238E27FC236}">
                <a16:creationId xmlns:a16="http://schemas.microsoft.com/office/drawing/2014/main" id="{F37FA17F-9612-DFB0-CC86-4931BF036D2C}"/>
              </a:ext>
            </a:extLst>
          </p:cNvPr>
          <p:cNvSpPr>
            <a:spLocks noGrp="1"/>
          </p:cNvSpPr>
          <p:nvPr>
            <p:ph type="sldNum" sz="quarter" idx="12"/>
          </p:nvPr>
        </p:nvSpPr>
        <p:spPr>
          <a:ln/>
        </p:spPr>
        <p:txBody>
          <a:bodyPr/>
          <a:lstStyle>
            <a:lvl1pPr>
              <a:defRPr/>
            </a:lvl1pPr>
          </a:lstStyle>
          <a:p>
            <a:fld id="{444535E2-A41D-4198-A747-1B5A05836568}" type="slidenum">
              <a:rPr lang="sr-Latn-CS" altLang="en-US"/>
              <a:pPr/>
              <a:t>‹#›</a:t>
            </a:fld>
            <a:endParaRPr lang="sr-Latn-CS" altLang="en-US"/>
          </a:p>
        </p:txBody>
      </p:sp>
    </p:spTree>
    <p:extLst>
      <p:ext uri="{BB962C8B-B14F-4D97-AF65-F5344CB8AC3E}">
        <p14:creationId xmlns:p14="http://schemas.microsoft.com/office/powerpoint/2010/main" val="3833183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24">
            <a:extLst>
              <a:ext uri="{FF2B5EF4-FFF2-40B4-BE49-F238E27FC236}">
                <a16:creationId xmlns:a16="http://schemas.microsoft.com/office/drawing/2014/main" id="{4B76C999-ED04-FAE1-A04D-81506D81BD0E}"/>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17">
            <a:extLst>
              <a:ext uri="{FF2B5EF4-FFF2-40B4-BE49-F238E27FC236}">
                <a16:creationId xmlns:a16="http://schemas.microsoft.com/office/drawing/2014/main" id="{E227257C-3244-5CBC-3F52-1FC8D4BCFF57}"/>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4">
            <a:extLst>
              <a:ext uri="{FF2B5EF4-FFF2-40B4-BE49-F238E27FC236}">
                <a16:creationId xmlns:a16="http://schemas.microsoft.com/office/drawing/2014/main" id="{35B44AA2-23F3-49AF-7EBC-6821AC76A0F8}"/>
              </a:ext>
            </a:extLst>
          </p:cNvPr>
          <p:cNvSpPr>
            <a:spLocks noGrp="1"/>
          </p:cNvSpPr>
          <p:nvPr>
            <p:ph type="sldNum" sz="quarter" idx="12"/>
          </p:nvPr>
        </p:nvSpPr>
        <p:spPr>
          <a:ln/>
        </p:spPr>
        <p:txBody>
          <a:bodyPr/>
          <a:lstStyle>
            <a:lvl1pPr>
              <a:defRPr/>
            </a:lvl1pPr>
          </a:lstStyle>
          <a:p>
            <a:fld id="{C472DC7C-FB7F-499F-8274-70C5384B8D50}" type="slidenum">
              <a:rPr lang="sr-Latn-CS" altLang="en-US"/>
              <a:pPr/>
              <a:t>‹#›</a:t>
            </a:fld>
            <a:endParaRPr lang="sr-Latn-CS" altLang="en-US"/>
          </a:p>
        </p:txBody>
      </p:sp>
    </p:spTree>
    <p:extLst>
      <p:ext uri="{BB962C8B-B14F-4D97-AF65-F5344CB8AC3E}">
        <p14:creationId xmlns:p14="http://schemas.microsoft.com/office/powerpoint/2010/main" val="19151235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lstStyle>
            <a:lvl1pPr>
              <a:defRPr sz="2400"/>
            </a:lvl1pPr>
          </a:lstStyle>
          <a:p>
            <a:r>
              <a:rPr lang="en-US" noProof="1"/>
              <a:t>Click to edit Master title style</a:t>
            </a:r>
          </a:p>
        </p:txBody>
      </p:sp>
      <p:sp>
        <p:nvSpPr>
          <p:cNvPr id="3" name="Picture Placeholder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1"/>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Date Placeholder 18">
            <a:extLst>
              <a:ext uri="{FF2B5EF4-FFF2-40B4-BE49-F238E27FC236}">
                <a16:creationId xmlns:a16="http://schemas.microsoft.com/office/drawing/2014/main" id="{B106DCC5-137D-DBF6-E64B-6B082129A9DD}"/>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7">
            <a:extLst>
              <a:ext uri="{FF2B5EF4-FFF2-40B4-BE49-F238E27FC236}">
                <a16:creationId xmlns:a16="http://schemas.microsoft.com/office/drawing/2014/main" id="{00F57A80-D25A-D7FE-AC12-8A633D1886CB}"/>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10">
            <a:extLst>
              <a:ext uri="{FF2B5EF4-FFF2-40B4-BE49-F238E27FC236}">
                <a16:creationId xmlns:a16="http://schemas.microsoft.com/office/drawing/2014/main" id="{632EBE9F-7F28-FEEA-2FC7-5964D71E4187}"/>
              </a:ext>
            </a:extLst>
          </p:cNvPr>
          <p:cNvSpPr>
            <a:spLocks noGrp="1"/>
          </p:cNvSpPr>
          <p:nvPr>
            <p:ph type="sldNum" sz="quarter" idx="12"/>
          </p:nvPr>
        </p:nvSpPr>
        <p:spPr>
          <a:ln/>
        </p:spPr>
        <p:txBody>
          <a:bodyPr/>
          <a:lstStyle>
            <a:lvl1pPr>
              <a:defRPr/>
            </a:lvl1pPr>
          </a:lstStyle>
          <a:p>
            <a:fld id="{8BE0CB99-ECDF-4CE3-830C-8FB6D79B2B11}" type="slidenum">
              <a:rPr lang="sr-Latn-CS" altLang="en-US"/>
              <a:pPr/>
              <a:t>‹#›</a:t>
            </a:fld>
            <a:endParaRPr lang="sr-Latn-CS" altLang="en-US"/>
          </a:p>
        </p:txBody>
      </p:sp>
    </p:spTree>
    <p:extLst>
      <p:ext uri="{BB962C8B-B14F-4D97-AF65-F5344CB8AC3E}">
        <p14:creationId xmlns:p14="http://schemas.microsoft.com/office/powerpoint/2010/main" val="2271708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8">
            <a:extLst>
              <a:ext uri="{FF2B5EF4-FFF2-40B4-BE49-F238E27FC236}">
                <a16:creationId xmlns:a16="http://schemas.microsoft.com/office/drawing/2014/main" id="{9D1CF996-816D-04DF-2AC9-9268C9707C7D}"/>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7">
            <a:extLst>
              <a:ext uri="{FF2B5EF4-FFF2-40B4-BE49-F238E27FC236}">
                <a16:creationId xmlns:a16="http://schemas.microsoft.com/office/drawing/2014/main" id="{95C99153-2892-A6D6-4519-6DF2EF330B76}"/>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10">
            <a:extLst>
              <a:ext uri="{FF2B5EF4-FFF2-40B4-BE49-F238E27FC236}">
                <a16:creationId xmlns:a16="http://schemas.microsoft.com/office/drawing/2014/main" id="{90BEBA77-1153-6774-0016-80623EB865DB}"/>
              </a:ext>
            </a:extLst>
          </p:cNvPr>
          <p:cNvSpPr>
            <a:spLocks noGrp="1"/>
          </p:cNvSpPr>
          <p:nvPr>
            <p:ph type="sldNum" sz="quarter" idx="12"/>
          </p:nvPr>
        </p:nvSpPr>
        <p:spPr>
          <a:ln/>
        </p:spPr>
        <p:txBody>
          <a:bodyPr/>
          <a:lstStyle>
            <a:lvl1pPr>
              <a:defRPr/>
            </a:lvl1pPr>
          </a:lstStyle>
          <a:p>
            <a:fld id="{50A37CE8-603D-47E4-B8AB-B2A59F044656}" type="slidenum">
              <a:rPr lang="sr-Latn-CS" altLang="en-US"/>
              <a:pPr/>
              <a:t>‹#›</a:t>
            </a:fld>
            <a:endParaRPr lang="sr-Latn-CS" altLang="en-US"/>
          </a:p>
        </p:txBody>
      </p:sp>
    </p:spTree>
    <p:extLst>
      <p:ext uri="{BB962C8B-B14F-4D97-AF65-F5344CB8AC3E}">
        <p14:creationId xmlns:p14="http://schemas.microsoft.com/office/powerpoint/2010/main" val="9678171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910" y="530225"/>
            <a:ext cx="2045890" cy="5507038"/>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503238" y="530225"/>
            <a:ext cx="6019069" cy="5507038"/>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8">
            <a:extLst>
              <a:ext uri="{FF2B5EF4-FFF2-40B4-BE49-F238E27FC236}">
                <a16:creationId xmlns:a16="http://schemas.microsoft.com/office/drawing/2014/main" id="{D416D6B3-D76B-A2D7-93BC-DC7696EA76D2}"/>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7">
            <a:extLst>
              <a:ext uri="{FF2B5EF4-FFF2-40B4-BE49-F238E27FC236}">
                <a16:creationId xmlns:a16="http://schemas.microsoft.com/office/drawing/2014/main" id="{465AA32D-CB23-1A7B-DB61-1267FDB0F439}"/>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10">
            <a:extLst>
              <a:ext uri="{FF2B5EF4-FFF2-40B4-BE49-F238E27FC236}">
                <a16:creationId xmlns:a16="http://schemas.microsoft.com/office/drawing/2014/main" id="{F9A6BB2B-D790-9063-A2FC-DFE438686327}"/>
              </a:ext>
            </a:extLst>
          </p:cNvPr>
          <p:cNvSpPr>
            <a:spLocks noGrp="1"/>
          </p:cNvSpPr>
          <p:nvPr>
            <p:ph type="sldNum" sz="quarter" idx="12"/>
          </p:nvPr>
        </p:nvSpPr>
        <p:spPr>
          <a:ln/>
        </p:spPr>
        <p:txBody>
          <a:bodyPr/>
          <a:lstStyle>
            <a:lvl1pPr>
              <a:defRPr/>
            </a:lvl1pPr>
          </a:lstStyle>
          <a:p>
            <a:fld id="{97B2C78B-3FDA-4372-B2B7-2FF4D598748C}" type="slidenum">
              <a:rPr lang="sr-Latn-CS" altLang="en-US"/>
              <a:pPr/>
              <a:t>‹#›</a:t>
            </a:fld>
            <a:endParaRPr lang="sr-Latn-CS" altLang="en-US"/>
          </a:p>
        </p:txBody>
      </p:sp>
    </p:spTree>
    <p:extLst>
      <p:ext uri="{BB962C8B-B14F-4D97-AF65-F5344CB8AC3E}">
        <p14:creationId xmlns:p14="http://schemas.microsoft.com/office/powerpoint/2010/main" val="35826363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4500"/>
            </a:lvl1pPr>
          </a:lstStyle>
          <a:p>
            <a:r>
              <a:rPr lang="en-US" noProof="1"/>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noProof="1"/>
              <a:t>Click to edit Master subtitle style</a:t>
            </a:r>
          </a:p>
        </p:txBody>
      </p:sp>
      <p:sp>
        <p:nvSpPr>
          <p:cNvPr id="4" name="Date Placeholder 3">
            <a:extLst>
              <a:ext uri="{FF2B5EF4-FFF2-40B4-BE49-F238E27FC236}">
                <a16:creationId xmlns:a16="http://schemas.microsoft.com/office/drawing/2014/main" id="{B5669C49-69D3-9966-266B-F6CA16FB0AF7}"/>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4">
            <a:extLst>
              <a:ext uri="{FF2B5EF4-FFF2-40B4-BE49-F238E27FC236}">
                <a16:creationId xmlns:a16="http://schemas.microsoft.com/office/drawing/2014/main" id="{DBE37867-957D-2043-9A27-DA1DDADA7220}"/>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5">
            <a:extLst>
              <a:ext uri="{FF2B5EF4-FFF2-40B4-BE49-F238E27FC236}">
                <a16:creationId xmlns:a16="http://schemas.microsoft.com/office/drawing/2014/main" id="{8528D961-512C-8DB2-537F-427896BA5634}"/>
              </a:ext>
            </a:extLst>
          </p:cNvPr>
          <p:cNvSpPr>
            <a:spLocks noGrp="1"/>
          </p:cNvSpPr>
          <p:nvPr>
            <p:ph type="sldNum" sz="quarter" idx="12"/>
          </p:nvPr>
        </p:nvSpPr>
        <p:spPr>
          <a:ln/>
        </p:spPr>
        <p:txBody>
          <a:bodyPr/>
          <a:lstStyle>
            <a:lvl1pPr>
              <a:defRPr/>
            </a:lvl1pPr>
          </a:lstStyle>
          <a:p>
            <a:fld id="{D84BDC19-393B-4B79-8D9B-BC0D498992C1}" type="slidenum">
              <a:rPr lang="sr-Latn-CS" altLang="en-US"/>
              <a:pPr/>
              <a:t>‹#›</a:t>
            </a:fld>
            <a:endParaRPr lang="sr-Latn-CS" altLang="en-US"/>
          </a:p>
        </p:txBody>
      </p:sp>
    </p:spTree>
    <p:extLst>
      <p:ext uri="{BB962C8B-B14F-4D97-AF65-F5344CB8AC3E}">
        <p14:creationId xmlns:p14="http://schemas.microsoft.com/office/powerpoint/2010/main" val="22562553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3">
            <a:extLst>
              <a:ext uri="{FF2B5EF4-FFF2-40B4-BE49-F238E27FC236}">
                <a16:creationId xmlns:a16="http://schemas.microsoft.com/office/drawing/2014/main" id="{00AFF42C-CB1B-CCB0-E50F-7A0914275BE6}"/>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4">
            <a:extLst>
              <a:ext uri="{FF2B5EF4-FFF2-40B4-BE49-F238E27FC236}">
                <a16:creationId xmlns:a16="http://schemas.microsoft.com/office/drawing/2014/main" id="{2F47E558-553C-C3FF-D956-437395EEEDC5}"/>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5">
            <a:extLst>
              <a:ext uri="{FF2B5EF4-FFF2-40B4-BE49-F238E27FC236}">
                <a16:creationId xmlns:a16="http://schemas.microsoft.com/office/drawing/2014/main" id="{6C41B7A2-2941-AA54-18A2-0EAE2967E17E}"/>
              </a:ext>
            </a:extLst>
          </p:cNvPr>
          <p:cNvSpPr>
            <a:spLocks noGrp="1"/>
          </p:cNvSpPr>
          <p:nvPr>
            <p:ph type="sldNum" sz="quarter" idx="12"/>
          </p:nvPr>
        </p:nvSpPr>
        <p:spPr>
          <a:ln/>
        </p:spPr>
        <p:txBody>
          <a:bodyPr/>
          <a:lstStyle>
            <a:lvl1pPr>
              <a:defRPr/>
            </a:lvl1pPr>
          </a:lstStyle>
          <a:p>
            <a:fld id="{B9B42AB8-41A7-4D63-AB48-2E7E544700D2}" type="slidenum">
              <a:rPr lang="sr-Latn-CS" altLang="en-US"/>
              <a:pPr/>
              <a:t>‹#›</a:t>
            </a:fld>
            <a:endParaRPr lang="sr-Latn-CS" altLang="en-US"/>
          </a:p>
        </p:txBody>
      </p:sp>
    </p:spTree>
    <p:extLst>
      <p:ext uri="{BB962C8B-B14F-4D97-AF65-F5344CB8AC3E}">
        <p14:creationId xmlns:p14="http://schemas.microsoft.com/office/powerpoint/2010/main" val="23064889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4500"/>
            </a:lvl1pPr>
          </a:lstStyle>
          <a:p>
            <a:r>
              <a:rPr lang="en-US" noProof="1"/>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noProof="1"/>
              <a:t>Click to edit Master text styles</a:t>
            </a:r>
          </a:p>
        </p:txBody>
      </p:sp>
      <p:sp>
        <p:nvSpPr>
          <p:cNvPr id="4" name="Date Placeholder 3">
            <a:extLst>
              <a:ext uri="{FF2B5EF4-FFF2-40B4-BE49-F238E27FC236}">
                <a16:creationId xmlns:a16="http://schemas.microsoft.com/office/drawing/2014/main" id="{85250408-1F2E-47B3-9CFD-117BA26A0DC9}"/>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4">
            <a:extLst>
              <a:ext uri="{FF2B5EF4-FFF2-40B4-BE49-F238E27FC236}">
                <a16:creationId xmlns:a16="http://schemas.microsoft.com/office/drawing/2014/main" id="{36B045EA-E21F-6ED0-2A90-DEB1ECF65C3E}"/>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5">
            <a:extLst>
              <a:ext uri="{FF2B5EF4-FFF2-40B4-BE49-F238E27FC236}">
                <a16:creationId xmlns:a16="http://schemas.microsoft.com/office/drawing/2014/main" id="{8E89B869-4743-622A-357E-0833003C232B}"/>
              </a:ext>
            </a:extLst>
          </p:cNvPr>
          <p:cNvSpPr>
            <a:spLocks noGrp="1"/>
          </p:cNvSpPr>
          <p:nvPr>
            <p:ph type="sldNum" sz="quarter" idx="12"/>
          </p:nvPr>
        </p:nvSpPr>
        <p:spPr>
          <a:ln/>
        </p:spPr>
        <p:txBody>
          <a:bodyPr/>
          <a:lstStyle>
            <a:lvl1pPr>
              <a:defRPr/>
            </a:lvl1pPr>
          </a:lstStyle>
          <a:p>
            <a:fld id="{13B9A569-42D6-408B-A43B-7773E7E00C7D}" type="slidenum">
              <a:rPr lang="sr-Latn-CS" altLang="en-US"/>
              <a:pPr/>
              <a:t>‹#›</a:t>
            </a:fld>
            <a:endParaRPr lang="sr-Latn-CS" altLang="en-US"/>
          </a:p>
        </p:txBody>
      </p:sp>
    </p:spTree>
    <p:extLst>
      <p:ext uri="{BB962C8B-B14F-4D97-AF65-F5344CB8AC3E}">
        <p14:creationId xmlns:p14="http://schemas.microsoft.com/office/powerpoint/2010/main" val="21069106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503238" y="530225"/>
            <a:ext cx="4009945" cy="4187825"/>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76855" y="530225"/>
            <a:ext cx="4009945" cy="4187825"/>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Date Placeholder 3">
            <a:extLst>
              <a:ext uri="{FF2B5EF4-FFF2-40B4-BE49-F238E27FC236}">
                <a16:creationId xmlns:a16="http://schemas.microsoft.com/office/drawing/2014/main" id="{A7C5E037-0118-BBDB-49B8-B9AB31BCDB6E}"/>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4">
            <a:extLst>
              <a:ext uri="{FF2B5EF4-FFF2-40B4-BE49-F238E27FC236}">
                <a16:creationId xmlns:a16="http://schemas.microsoft.com/office/drawing/2014/main" id="{1FF588AE-715B-3988-6121-709CE8F47E43}"/>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5">
            <a:extLst>
              <a:ext uri="{FF2B5EF4-FFF2-40B4-BE49-F238E27FC236}">
                <a16:creationId xmlns:a16="http://schemas.microsoft.com/office/drawing/2014/main" id="{57843768-F4C7-F3AD-38B1-52A37BE7E7D3}"/>
              </a:ext>
            </a:extLst>
          </p:cNvPr>
          <p:cNvSpPr>
            <a:spLocks noGrp="1"/>
          </p:cNvSpPr>
          <p:nvPr>
            <p:ph type="sldNum" sz="quarter" idx="12"/>
          </p:nvPr>
        </p:nvSpPr>
        <p:spPr>
          <a:ln/>
        </p:spPr>
        <p:txBody>
          <a:bodyPr/>
          <a:lstStyle>
            <a:lvl1pPr>
              <a:defRPr/>
            </a:lvl1pPr>
          </a:lstStyle>
          <a:p>
            <a:fld id="{DAC034F6-D87F-4E8C-A624-4FD68CC4FB92}" type="slidenum">
              <a:rPr lang="sr-Latn-CS" altLang="en-US"/>
              <a:pPr/>
              <a:t>‹#›</a:t>
            </a:fld>
            <a:endParaRPr lang="sr-Latn-CS" altLang="en-US"/>
          </a:p>
        </p:txBody>
      </p:sp>
    </p:spTree>
    <p:extLst>
      <p:ext uri="{BB962C8B-B14F-4D97-AF65-F5344CB8AC3E}">
        <p14:creationId xmlns:p14="http://schemas.microsoft.com/office/powerpoint/2010/main" val="35343050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1325563"/>
          </a:xfrm>
        </p:spPr>
        <p:txBody>
          <a:bodyPr/>
          <a:lstStyle/>
          <a:p>
            <a:r>
              <a:rPr lang="en-US" noProof="1"/>
              <a:t>Click to edit Master title style</a:t>
            </a:r>
          </a:p>
        </p:txBody>
      </p:sp>
      <p:sp>
        <p:nvSpPr>
          <p:cNvPr id="3" name="Text Placeholder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4" name="Content Placeholder 3"/>
          <p:cNvSpPr>
            <a:spLocks noGrp="1"/>
          </p:cNvSpPr>
          <p:nvPr>
            <p:ph sz="half" idx="2"/>
          </p:nvPr>
        </p:nvSpPr>
        <p:spPr>
          <a:xfrm>
            <a:off x="629841" y="2505075"/>
            <a:ext cx="3868340"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Date Placeholder 3">
            <a:extLst>
              <a:ext uri="{FF2B5EF4-FFF2-40B4-BE49-F238E27FC236}">
                <a16:creationId xmlns:a16="http://schemas.microsoft.com/office/drawing/2014/main" id="{64D22B10-4DD7-0B54-758E-3E78C93666FA}"/>
              </a:ext>
            </a:extLst>
          </p:cNvPr>
          <p:cNvSpPr>
            <a:spLocks noGrp="1"/>
          </p:cNvSpPr>
          <p:nvPr>
            <p:ph type="dt" sz="half" idx="10"/>
          </p:nvPr>
        </p:nvSpPr>
        <p:spPr>
          <a:ln/>
        </p:spPr>
        <p:txBody>
          <a:bodyPr/>
          <a:lstStyle>
            <a:lvl1pPr>
              <a:defRPr/>
            </a:lvl1pPr>
          </a:lstStyle>
          <a:p>
            <a:pPr>
              <a:defRPr/>
            </a:pPr>
            <a:endParaRPr lang="sr-Latn-CS" altLang="en-US"/>
          </a:p>
        </p:txBody>
      </p:sp>
      <p:sp>
        <p:nvSpPr>
          <p:cNvPr id="8" name="Footer Placeholder 4">
            <a:extLst>
              <a:ext uri="{FF2B5EF4-FFF2-40B4-BE49-F238E27FC236}">
                <a16:creationId xmlns:a16="http://schemas.microsoft.com/office/drawing/2014/main" id="{4DB1E4BB-5214-E634-6D7F-3963E28E788F}"/>
              </a:ext>
            </a:extLst>
          </p:cNvPr>
          <p:cNvSpPr>
            <a:spLocks noGrp="1"/>
          </p:cNvSpPr>
          <p:nvPr>
            <p:ph type="ftr" sz="quarter" idx="11"/>
          </p:nvPr>
        </p:nvSpPr>
        <p:spPr>
          <a:ln/>
        </p:spPr>
        <p:txBody>
          <a:bodyPr/>
          <a:lstStyle>
            <a:lvl1pPr>
              <a:defRPr/>
            </a:lvl1pPr>
          </a:lstStyle>
          <a:p>
            <a:pPr>
              <a:defRPr/>
            </a:pPr>
            <a:endParaRPr lang="sr-Latn-CS" altLang="en-US"/>
          </a:p>
        </p:txBody>
      </p:sp>
      <p:sp>
        <p:nvSpPr>
          <p:cNvPr id="9" name="Slide Number Placeholder 5">
            <a:extLst>
              <a:ext uri="{FF2B5EF4-FFF2-40B4-BE49-F238E27FC236}">
                <a16:creationId xmlns:a16="http://schemas.microsoft.com/office/drawing/2014/main" id="{5A96DA5D-CA32-0E3F-CA32-2F76BD8C7C99}"/>
              </a:ext>
            </a:extLst>
          </p:cNvPr>
          <p:cNvSpPr>
            <a:spLocks noGrp="1"/>
          </p:cNvSpPr>
          <p:nvPr>
            <p:ph type="sldNum" sz="quarter" idx="12"/>
          </p:nvPr>
        </p:nvSpPr>
        <p:spPr>
          <a:ln/>
        </p:spPr>
        <p:txBody>
          <a:bodyPr/>
          <a:lstStyle>
            <a:lvl1pPr>
              <a:defRPr/>
            </a:lvl1pPr>
          </a:lstStyle>
          <a:p>
            <a:fld id="{8EE59D89-2FF2-4027-B956-04C5324822E2}" type="slidenum">
              <a:rPr lang="sr-Latn-CS" altLang="en-US"/>
              <a:pPr/>
              <a:t>‹#›</a:t>
            </a:fld>
            <a:endParaRPr lang="sr-Latn-CS" altLang="en-US"/>
          </a:p>
        </p:txBody>
      </p:sp>
    </p:spTree>
    <p:extLst>
      <p:ext uri="{BB962C8B-B14F-4D97-AF65-F5344CB8AC3E}">
        <p14:creationId xmlns:p14="http://schemas.microsoft.com/office/powerpoint/2010/main" val="8756225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Date Placeholder 3">
            <a:extLst>
              <a:ext uri="{FF2B5EF4-FFF2-40B4-BE49-F238E27FC236}">
                <a16:creationId xmlns:a16="http://schemas.microsoft.com/office/drawing/2014/main" id="{D2E56114-F2FC-0944-A76D-444E8BFB6EA2}"/>
              </a:ext>
            </a:extLst>
          </p:cNvPr>
          <p:cNvSpPr>
            <a:spLocks noGrp="1"/>
          </p:cNvSpPr>
          <p:nvPr>
            <p:ph type="dt" sz="half" idx="10"/>
          </p:nvPr>
        </p:nvSpPr>
        <p:spPr>
          <a:ln/>
        </p:spPr>
        <p:txBody>
          <a:bodyPr/>
          <a:lstStyle>
            <a:lvl1pPr>
              <a:defRPr/>
            </a:lvl1pPr>
          </a:lstStyle>
          <a:p>
            <a:pPr>
              <a:defRPr/>
            </a:pPr>
            <a:endParaRPr lang="sr-Latn-CS" altLang="en-US"/>
          </a:p>
        </p:txBody>
      </p:sp>
      <p:sp>
        <p:nvSpPr>
          <p:cNvPr id="4" name="Footer Placeholder 4">
            <a:extLst>
              <a:ext uri="{FF2B5EF4-FFF2-40B4-BE49-F238E27FC236}">
                <a16:creationId xmlns:a16="http://schemas.microsoft.com/office/drawing/2014/main" id="{D41C8D4C-B853-373F-2200-609DF0513A97}"/>
              </a:ext>
            </a:extLst>
          </p:cNvPr>
          <p:cNvSpPr>
            <a:spLocks noGrp="1"/>
          </p:cNvSpPr>
          <p:nvPr>
            <p:ph type="ftr" sz="quarter" idx="11"/>
          </p:nvPr>
        </p:nvSpPr>
        <p:spPr>
          <a:ln/>
        </p:spPr>
        <p:txBody>
          <a:bodyPr/>
          <a:lstStyle>
            <a:lvl1pPr>
              <a:defRPr/>
            </a:lvl1pPr>
          </a:lstStyle>
          <a:p>
            <a:pPr>
              <a:defRPr/>
            </a:pPr>
            <a:endParaRPr lang="sr-Latn-CS" altLang="en-US"/>
          </a:p>
        </p:txBody>
      </p:sp>
      <p:sp>
        <p:nvSpPr>
          <p:cNvPr id="5" name="Slide Number Placeholder 5">
            <a:extLst>
              <a:ext uri="{FF2B5EF4-FFF2-40B4-BE49-F238E27FC236}">
                <a16:creationId xmlns:a16="http://schemas.microsoft.com/office/drawing/2014/main" id="{436CB1AD-5148-AC3B-167B-01D094E54F78}"/>
              </a:ext>
            </a:extLst>
          </p:cNvPr>
          <p:cNvSpPr>
            <a:spLocks noGrp="1"/>
          </p:cNvSpPr>
          <p:nvPr>
            <p:ph type="sldNum" sz="quarter" idx="12"/>
          </p:nvPr>
        </p:nvSpPr>
        <p:spPr>
          <a:ln/>
        </p:spPr>
        <p:txBody>
          <a:bodyPr/>
          <a:lstStyle>
            <a:lvl1pPr>
              <a:defRPr/>
            </a:lvl1pPr>
          </a:lstStyle>
          <a:p>
            <a:fld id="{4BBCC96D-96C3-4DA2-BD6E-72BAA21E6117}" type="slidenum">
              <a:rPr lang="sr-Latn-CS" altLang="en-US"/>
              <a:pPr/>
              <a:t>‹#›</a:t>
            </a:fld>
            <a:endParaRPr lang="sr-Latn-CS" altLang="en-US"/>
          </a:p>
        </p:txBody>
      </p:sp>
    </p:spTree>
    <p:extLst>
      <p:ext uri="{BB962C8B-B14F-4D97-AF65-F5344CB8AC3E}">
        <p14:creationId xmlns:p14="http://schemas.microsoft.com/office/powerpoint/2010/main" val="4263525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2F933A0-00FA-7815-B6A8-56E135723A9B}"/>
              </a:ext>
            </a:extLst>
          </p:cNvPr>
          <p:cNvSpPr>
            <a:spLocks noGrp="1"/>
          </p:cNvSpPr>
          <p:nvPr>
            <p:ph type="dt" sz="half" idx="10"/>
          </p:nvPr>
        </p:nvSpPr>
        <p:spPr>
          <a:ln/>
        </p:spPr>
        <p:txBody>
          <a:bodyPr/>
          <a:lstStyle>
            <a:lvl1pPr>
              <a:defRPr/>
            </a:lvl1pPr>
          </a:lstStyle>
          <a:p>
            <a:pPr>
              <a:defRPr/>
            </a:pPr>
            <a:endParaRPr lang="sr-Latn-CS" altLang="en-US"/>
          </a:p>
        </p:txBody>
      </p:sp>
      <p:sp>
        <p:nvSpPr>
          <p:cNvPr id="3" name="Footer Placeholder 4">
            <a:extLst>
              <a:ext uri="{FF2B5EF4-FFF2-40B4-BE49-F238E27FC236}">
                <a16:creationId xmlns:a16="http://schemas.microsoft.com/office/drawing/2014/main" id="{68B01205-ABA5-BE39-3863-6062E3BC8B9E}"/>
              </a:ext>
            </a:extLst>
          </p:cNvPr>
          <p:cNvSpPr>
            <a:spLocks noGrp="1"/>
          </p:cNvSpPr>
          <p:nvPr>
            <p:ph type="ftr" sz="quarter" idx="11"/>
          </p:nvPr>
        </p:nvSpPr>
        <p:spPr>
          <a:ln/>
        </p:spPr>
        <p:txBody>
          <a:bodyPr/>
          <a:lstStyle>
            <a:lvl1pPr>
              <a:defRPr/>
            </a:lvl1pPr>
          </a:lstStyle>
          <a:p>
            <a:pPr>
              <a:defRPr/>
            </a:pPr>
            <a:endParaRPr lang="sr-Latn-CS" altLang="en-US"/>
          </a:p>
        </p:txBody>
      </p:sp>
      <p:sp>
        <p:nvSpPr>
          <p:cNvPr id="4" name="Slide Number Placeholder 5">
            <a:extLst>
              <a:ext uri="{FF2B5EF4-FFF2-40B4-BE49-F238E27FC236}">
                <a16:creationId xmlns:a16="http://schemas.microsoft.com/office/drawing/2014/main" id="{D6ECF63D-4A32-E942-02DD-3292ADF8E68D}"/>
              </a:ext>
            </a:extLst>
          </p:cNvPr>
          <p:cNvSpPr>
            <a:spLocks noGrp="1"/>
          </p:cNvSpPr>
          <p:nvPr>
            <p:ph type="sldNum" sz="quarter" idx="12"/>
          </p:nvPr>
        </p:nvSpPr>
        <p:spPr>
          <a:ln/>
        </p:spPr>
        <p:txBody>
          <a:bodyPr/>
          <a:lstStyle>
            <a:lvl1pPr>
              <a:defRPr/>
            </a:lvl1pPr>
          </a:lstStyle>
          <a:p>
            <a:fld id="{34346F41-BB9C-46AB-8684-A2DE95DE6016}" type="slidenum">
              <a:rPr lang="sr-Latn-CS" altLang="en-US"/>
              <a:pPr/>
              <a:t>‹#›</a:t>
            </a:fld>
            <a:endParaRPr lang="sr-Latn-CS" altLang="en-US"/>
          </a:p>
        </p:txBody>
      </p:sp>
    </p:spTree>
    <p:extLst>
      <p:ext uri="{BB962C8B-B14F-4D97-AF65-F5344CB8AC3E}">
        <p14:creationId xmlns:p14="http://schemas.microsoft.com/office/powerpoint/2010/main" val="2294440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4500"/>
            </a:lvl1pPr>
          </a:lstStyle>
          <a:p>
            <a:r>
              <a:rPr lang="en-US" noProof="1"/>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noProof="1"/>
              <a:t>Click to edit Master text styles</a:t>
            </a:r>
          </a:p>
        </p:txBody>
      </p:sp>
      <p:sp>
        <p:nvSpPr>
          <p:cNvPr id="4" name="Date Placeholder 24">
            <a:extLst>
              <a:ext uri="{FF2B5EF4-FFF2-40B4-BE49-F238E27FC236}">
                <a16:creationId xmlns:a16="http://schemas.microsoft.com/office/drawing/2014/main" id="{C283F9B5-7C44-FE1C-FE4D-7B1FBB533EAE}"/>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17">
            <a:extLst>
              <a:ext uri="{FF2B5EF4-FFF2-40B4-BE49-F238E27FC236}">
                <a16:creationId xmlns:a16="http://schemas.microsoft.com/office/drawing/2014/main" id="{89B738F6-6428-177B-3A31-7A984D4362EA}"/>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4">
            <a:extLst>
              <a:ext uri="{FF2B5EF4-FFF2-40B4-BE49-F238E27FC236}">
                <a16:creationId xmlns:a16="http://schemas.microsoft.com/office/drawing/2014/main" id="{2A7BE101-F941-2F55-A453-A52695DDF896}"/>
              </a:ext>
            </a:extLst>
          </p:cNvPr>
          <p:cNvSpPr>
            <a:spLocks noGrp="1"/>
          </p:cNvSpPr>
          <p:nvPr>
            <p:ph type="sldNum" sz="quarter" idx="12"/>
          </p:nvPr>
        </p:nvSpPr>
        <p:spPr>
          <a:ln/>
        </p:spPr>
        <p:txBody>
          <a:bodyPr/>
          <a:lstStyle>
            <a:lvl1pPr>
              <a:defRPr/>
            </a:lvl1pPr>
          </a:lstStyle>
          <a:p>
            <a:fld id="{6AE5B4AC-67F8-4F9E-936A-A8D832FA900F}" type="slidenum">
              <a:rPr lang="sr-Latn-CS" altLang="en-US"/>
              <a:pPr/>
              <a:t>‹#›</a:t>
            </a:fld>
            <a:endParaRPr lang="sr-Latn-CS" altLang="en-US"/>
          </a:p>
        </p:txBody>
      </p:sp>
    </p:spTree>
    <p:extLst>
      <p:ext uri="{BB962C8B-B14F-4D97-AF65-F5344CB8AC3E}">
        <p14:creationId xmlns:p14="http://schemas.microsoft.com/office/powerpoint/2010/main" val="30883814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lstStyle>
            <a:lvl1pPr>
              <a:defRPr sz="2400"/>
            </a:lvl1pPr>
          </a:lstStyle>
          <a:p>
            <a:r>
              <a:rPr lang="en-US" noProof="1"/>
              <a:t>Click to edit Master title style</a:t>
            </a:r>
          </a:p>
        </p:txBody>
      </p:sp>
      <p:sp>
        <p:nvSpPr>
          <p:cNvPr id="3" name="Content Placeholder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Date Placeholder 3">
            <a:extLst>
              <a:ext uri="{FF2B5EF4-FFF2-40B4-BE49-F238E27FC236}">
                <a16:creationId xmlns:a16="http://schemas.microsoft.com/office/drawing/2014/main" id="{770561AE-CCB1-2DA0-AF22-0B42EF5892ED}"/>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4">
            <a:extLst>
              <a:ext uri="{FF2B5EF4-FFF2-40B4-BE49-F238E27FC236}">
                <a16:creationId xmlns:a16="http://schemas.microsoft.com/office/drawing/2014/main" id="{D309F1D8-1474-0CBC-8003-57D3C042566A}"/>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5">
            <a:extLst>
              <a:ext uri="{FF2B5EF4-FFF2-40B4-BE49-F238E27FC236}">
                <a16:creationId xmlns:a16="http://schemas.microsoft.com/office/drawing/2014/main" id="{0E2C3C68-46A7-878F-4BAE-1D1B7154C51D}"/>
              </a:ext>
            </a:extLst>
          </p:cNvPr>
          <p:cNvSpPr>
            <a:spLocks noGrp="1"/>
          </p:cNvSpPr>
          <p:nvPr>
            <p:ph type="sldNum" sz="quarter" idx="12"/>
          </p:nvPr>
        </p:nvSpPr>
        <p:spPr>
          <a:ln/>
        </p:spPr>
        <p:txBody>
          <a:bodyPr/>
          <a:lstStyle>
            <a:lvl1pPr>
              <a:defRPr/>
            </a:lvl1pPr>
          </a:lstStyle>
          <a:p>
            <a:fld id="{3B81C882-FEBC-4C25-B6CC-41815AD193FB}" type="slidenum">
              <a:rPr lang="sr-Latn-CS" altLang="en-US"/>
              <a:pPr/>
              <a:t>‹#›</a:t>
            </a:fld>
            <a:endParaRPr lang="sr-Latn-CS" altLang="en-US"/>
          </a:p>
        </p:txBody>
      </p:sp>
    </p:spTree>
    <p:extLst>
      <p:ext uri="{BB962C8B-B14F-4D97-AF65-F5344CB8AC3E}">
        <p14:creationId xmlns:p14="http://schemas.microsoft.com/office/powerpoint/2010/main" val="24686368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lstStyle>
            <a:lvl1pPr>
              <a:defRPr sz="2400"/>
            </a:lvl1pPr>
          </a:lstStyle>
          <a:p>
            <a:r>
              <a:rPr lang="en-US" noProof="1"/>
              <a:t>Click to edit Master title style</a:t>
            </a:r>
          </a:p>
        </p:txBody>
      </p:sp>
      <p:sp>
        <p:nvSpPr>
          <p:cNvPr id="3" name="Picture Placeholder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1"/>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Date Placeholder 3">
            <a:extLst>
              <a:ext uri="{FF2B5EF4-FFF2-40B4-BE49-F238E27FC236}">
                <a16:creationId xmlns:a16="http://schemas.microsoft.com/office/drawing/2014/main" id="{5EE8DF88-BA4E-2B17-D3EE-A012BEE02DDB}"/>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4">
            <a:extLst>
              <a:ext uri="{FF2B5EF4-FFF2-40B4-BE49-F238E27FC236}">
                <a16:creationId xmlns:a16="http://schemas.microsoft.com/office/drawing/2014/main" id="{7A876A3C-BE73-1DAA-8DF0-4D2C54049333}"/>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5">
            <a:extLst>
              <a:ext uri="{FF2B5EF4-FFF2-40B4-BE49-F238E27FC236}">
                <a16:creationId xmlns:a16="http://schemas.microsoft.com/office/drawing/2014/main" id="{664FC1FA-0AB4-52EA-8375-A4C70C566F6C}"/>
              </a:ext>
            </a:extLst>
          </p:cNvPr>
          <p:cNvSpPr>
            <a:spLocks noGrp="1"/>
          </p:cNvSpPr>
          <p:nvPr>
            <p:ph type="sldNum" sz="quarter" idx="12"/>
          </p:nvPr>
        </p:nvSpPr>
        <p:spPr>
          <a:ln/>
        </p:spPr>
        <p:txBody>
          <a:bodyPr/>
          <a:lstStyle>
            <a:lvl1pPr>
              <a:defRPr/>
            </a:lvl1pPr>
          </a:lstStyle>
          <a:p>
            <a:fld id="{84E4442D-07B6-466B-B86B-09809FD4D500}" type="slidenum">
              <a:rPr lang="sr-Latn-CS" altLang="en-US"/>
              <a:pPr/>
              <a:t>‹#›</a:t>
            </a:fld>
            <a:endParaRPr lang="sr-Latn-CS" altLang="en-US"/>
          </a:p>
        </p:txBody>
      </p:sp>
    </p:spTree>
    <p:extLst>
      <p:ext uri="{BB962C8B-B14F-4D97-AF65-F5344CB8AC3E}">
        <p14:creationId xmlns:p14="http://schemas.microsoft.com/office/powerpoint/2010/main" val="11843587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3">
            <a:extLst>
              <a:ext uri="{FF2B5EF4-FFF2-40B4-BE49-F238E27FC236}">
                <a16:creationId xmlns:a16="http://schemas.microsoft.com/office/drawing/2014/main" id="{40090017-FDAC-92A9-F4EF-F099B7880281}"/>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4">
            <a:extLst>
              <a:ext uri="{FF2B5EF4-FFF2-40B4-BE49-F238E27FC236}">
                <a16:creationId xmlns:a16="http://schemas.microsoft.com/office/drawing/2014/main" id="{8110CB4B-4D80-C036-6975-DAE8C609E0FB}"/>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5">
            <a:extLst>
              <a:ext uri="{FF2B5EF4-FFF2-40B4-BE49-F238E27FC236}">
                <a16:creationId xmlns:a16="http://schemas.microsoft.com/office/drawing/2014/main" id="{65B1CB3C-47AC-00BE-385C-157D5E12112D}"/>
              </a:ext>
            </a:extLst>
          </p:cNvPr>
          <p:cNvSpPr>
            <a:spLocks noGrp="1"/>
          </p:cNvSpPr>
          <p:nvPr>
            <p:ph type="sldNum" sz="quarter" idx="12"/>
          </p:nvPr>
        </p:nvSpPr>
        <p:spPr>
          <a:ln/>
        </p:spPr>
        <p:txBody>
          <a:bodyPr/>
          <a:lstStyle>
            <a:lvl1pPr>
              <a:defRPr/>
            </a:lvl1pPr>
          </a:lstStyle>
          <a:p>
            <a:fld id="{A8E6D9DE-4D13-4112-8390-24955BBBB30C}" type="slidenum">
              <a:rPr lang="sr-Latn-CS" altLang="en-US"/>
              <a:pPr/>
              <a:t>‹#›</a:t>
            </a:fld>
            <a:endParaRPr lang="sr-Latn-CS" altLang="en-US"/>
          </a:p>
        </p:txBody>
      </p:sp>
    </p:spTree>
    <p:extLst>
      <p:ext uri="{BB962C8B-B14F-4D97-AF65-F5344CB8AC3E}">
        <p14:creationId xmlns:p14="http://schemas.microsoft.com/office/powerpoint/2010/main" val="34226831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910" y="530225"/>
            <a:ext cx="2045890" cy="5507038"/>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503238" y="530225"/>
            <a:ext cx="6019069" cy="5507038"/>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3">
            <a:extLst>
              <a:ext uri="{FF2B5EF4-FFF2-40B4-BE49-F238E27FC236}">
                <a16:creationId xmlns:a16="http://schemas.microsoft.com/office/drawing/2014/main" id="{B37AD325-8B9A-EE4F-3294-9A3F80BC380D}"/>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4">
            <a:extLst>
              <a:ext uri="{FF2B5EF4-FFF2-40B4-BE49-F238E27FC236}">
                <a16:creationId xmlns:a16="http://schemas.microsoft.com/office/drawing/2014/main" id="{60BC76D4-4EF3-ADAD-C2C5-744CCCD72268}"/>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5">
            <a:extLst>
              <a:ext uri="{FF2B5EF4-FFF2-40B4-BE49-F238E27FC236}">
                <a16:creationId xmlns:a16="http://schemas.microsoft.com/office/drawing/2014/main" id="{51FCEE1E-F1F7-BFE3-3075-F08CC2958968}"/>
              </a:ext>
            </a:extLst>
          </p:cNvPr>
          <p:cNvSpPr>
            <a:spLocks noGrp="1"/>
          </p:cNvSpPr>
          <p:nvPr>
            <p:ph type="sldNum" sz="quarter" idx="12"/>
          </p:nvPr>
        </p:nvSpPr>
        <p:spPr>
          <a:ln/>
        </p:spPr>
        <p:txBody>
          <a:bodyPr/>
          <a:lstStyle>
            <a:lvl1pPr>
              <a:defRPr/>
            </a:lvl1pPr>
          </a:lstStyle>
          <a:p>
            <a:fld id="{5E08DD31-FA29-4622-8B6B-7922AEAB1C9D}" type="slidenum">
              <a:rPr lang="sr-Latn-CS" altLang="en-US"/>
              <a:pPr/>
              <a:t>‹#›</a:t>
            </a:fld>
            <a:endParaRPr lang="sr-Latn-CS" altLang="en-US"/>
          </a:p>
        </p:txBody>
      </p:sp>
    </p:spTree>
    <p:extLst>
      <p:ext uri="{BB962C8B-B14F-4D97-AF65-F5344CB8AC3E}">
        <p14:creationId xmlns:p14="http://schemas.microsoft.com/office/powerpoint/2010/main" val="9369402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4500"/>
            </a:lvl1pPr>
          </a:lstStyle>
          <a:p>
            <a:r>
              <a:rPr lang="en-US" noProof="1"/>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noProof="1"/>
              <a:t>Click to edit Master subtitle style</a:t>
            </a:r>
          </a:p>
        </p:txBody>
      </p:sp>
      <p:sp>
        <p:nvSpPr>
          <p:cNvPr id="4" name="Date Placeholder 1">
            <a:extLst>
              <a:ext uri="{FF2B5EF4-FFF2-40B4-BE49-F238E27FC236}">
                <a16:creationId xmlns:a16="http://schemas.microsoft.com/office/drawing/2014/main" id="{FA841E4E-0CA7-F9A9-B708-95C3092513BC}"/>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2">
            <a:extLst>
              <a:ext uri="{FF2B5EF4-FFF2-40B4-BE49-F238E27FC236}">
                <a16:creationId xmlns:a16="http://schemas.microsoft.com/office/drawing/2014/main" id="{35B511DF-7B0D-CCD1-BC78-56B6D74260ED}"/>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3">
            <a:extLst>
              <a:ext uri="{FF2B5EF4-FFF2-40B4-BE49-F238E27FC236}">
                <a16:creationId xmlns:a16="http://schemas.microsoft.com/office/drawing/2014/main" id="{AEA1B0CA-D4A9-F000-A4B4-83A90BFBC7D0}"/>
              </a:ext>
            </a:extLst>
          </p:cNvPr>
          <p:cNvSpPr>
            <a:spLocks noGrp="1"/>
          </p:cNvSpPr>
          <p:nvPr>
            <p:ph type="sldNum" sz="quarter" idx="12"/>
          </p:nvPr>
        </p:nvSpPr>
        <p:spPr>
          <a:ln/>
        </p:spPr>
        <p:txBody>
          <a:bodyPr/>
          <a:lstStyle>
            <a:lvl1pPr>
              <a:defRPr/>
            </a:lvl1pPr>
          </a:lstStyle>
          <a:p>
            <a:fld id="{895EED1F-2E6B-420F-8305-BB6093EFB3EA}" type="slidenum">
              <a:rPr lang="sr-Latn-CS" altLang="en-US"/>
              <a:pPr/>
              <a:t>‹#›</a:t>
            </a:fld>
            <a:endParaRPr lang="sr-Latn-CS" altLang="en-US"/>
          </a:p>
        </p:txBody>
      </p:sp>
    </p:spTree>
    <p:extLst>
      <p:ext uri="{BB962C8B-B14F-4D97-AF65-F5344CB8AC3E}">
        <p14:creationId xmlns:p14="http://schemas.microsoft.com/office/powerpoint/2010/main" val="1257754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
            <a:extLst>
              <a:ext uri="{FF2B5EF4-FFF2-40B4-BE49-F238E27FC236}">
                <a16:creationId xmlns:a16="http://schemas.microsoft.com/office/drawing/2014/main" id="{F98E11B9-EBC0-2CE1-A5E9-64EE64DA40F3}"/>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2">
            <a:extLst>
              <a:ext uri="{FF2B5EF4-FFF2-40B4-BE49-F238E27FC236}">
                <a16:creationId xmlns:a16="http://schemas.microsoft.com/office/drawing/2014/main" id="{DEDCD0CE-21E3-22A0-4272-BB3B2A4180B6}"/>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3">
            <a:extLst>
              <a:ext uri="{FF2B5EF4-FFF2-40B4-BE49-F238E27FC236}">
                <a16:creationId xmlns:a16="http://schemas.microsoft.com/office/drawing/2014/main" id="{D0842C6D-7954-51B0-BD10-C3C7D306A705}"/>
              </a:ext>
            </a:extLst>
          </p:cNvPr>
          <p:cNvSpPr>
            <a:spLocks noGrp="1"/>
          </p:cNvSpPr>
          <p:nvPr>
            <p:ph type="sldNum" sz="quarter" idx="12"/>
          </p:nvPr>
        </p:nvSpPr>
        <p:spPr>
          <a:ln/>
        </p:spPr>
        <p:txBody>
          <a:bodyPr/>
          <a:lstStyle>
            <a:lvl1pPr>
              <a:defRPr/>
            </a:lvl1pPr>
          </a:lstStyle>
          <a:p>
            <a:fld id="{0951208E-6748-4AFB-BA7C-5ADD465F0416}" type="slidenum">
              <a:rPr lang="sr-Latn-CS" altLang="en-US"/>
              <a:pPr/>
              <a:t>‹#›</a:t>
            </a:fld>
            <a:endParaRPr lang="sr-Latn-CS" altLang="en-US"/>
          </a:p>
        </p:txBody>
      </p:sp>
    </p:spTree>
    <p:extLst>
      <p:ext uri="{BB962C8B-B14F-4D97-AF65-F5344CB8AC3E}">
        <p14:creationId xmlns:p14="http://schemas.microsoft.com/office/powerpoint/2010/main" val="18415710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4500"/>
            </a:lvl1pPr>
          </a:lstStyle>
          <a:p>
            <a:r>
              <a:rPr lang="en-US" noProof="1"/>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noProof="1"/>
              <a:t>Click to edit Master text styles</a:t>
            </a:r>
          </a:p>
        </p:txBody>
      </p:sp>
      <p:sp>
        <p:nvSpPr>
          <p:cNvPr id="4" name="Date Placeholder 1">
            <a:extLst>
              <a:ext uri="{FF2B5EF4-FFF2-40B4-BE49-F238E27FC236}">
                <a16:creationId xmlns:a16="http://schemas.microsoft.com/office/drawing/2014/main" id="{E0BB921B-69A2-1CFD-35BD-A09D54CA6114}"/>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2">
            <a:extLst>
              <a:ext uri="{FF2B5EF4-FFF2-40B4-BE49-F238E27FC236}">
                <a16:creationId xmlns:a16="http://schemas.microsoft.com/office/drawing/2014/main" id="{45AC8BDC-025F-53A4-F0CC-F1DEB274ED65}"/>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3">
            <a:extLst>
              <a:ext uri="{FF2B5EF4-FFF2-40B4-BE49-F238E27FC236}">
                <a16:creationId xmlns:a16="http://schemas.microsoft.com/office/drawing/2014/main" id="{B1BD5831-6FBF-7B2F-042C-3B75F5C590D8}"/>
              </a:ext>
            </a:extLst>
          </p:cNvPr>
          <p:cNvSpPr>
            <a:spLocks noGrp="1"/>
          </p:cNvSpPr>
          <p:nvPr>
            <p:ph type="sldNum" sz="quarter" idx="12"/>
          </p:nvPr>
        </p:nvSpPr>
        <p:spPr>
          <a:ln/>
        </p:spPr>
        <p:txBody>
          <a:bodyPr/>
          <a:lstStyle>
            <a:lvl1pPr>
              <a:defRPr/>
            </a:lvl1pPr>
          </a:lstStyle>
          <a:p>
            <a:fld id="{C0090275-DD87-4722-9CB4-DBBB4855010B}" type="slidenum">
              <a:rPr lang="sr-Latn-CS" altLang="en-US"/>
              <a:pPr/>
              <a:t>‹#›</a:t>
            </a:fld>
            <a:endParaRPr lang="sr-Latn-CS" altLang="en-US"/>
          </a:p>
        </p:txBody>
      </p:sp>
    </p:spTree>
    <p:extLst>
      <p:ext uri="{BB962C8B-B14F-4D97-AF65-F5344CB8AC3E}">
        <p14:creationId xmlns:p14="http://schemas.microsoft.com/office/powerpoint/2010/main" val="36167041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503238" y="530225"/>
            <a:ext cx="4009945" cy="4187825"/>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76855" y="530225"/>
            <a:ext cx="4009945" cy="4187825"/>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Date Placeholder 1">
            <a:extLst>
              <a:ext uri="{FF2B5EF4-FFF2-40B4-BE49-F238E27FC236}">
                <a16:creationId xmlns:a16="http://schemas.microsoft.com/office/drawing/2014/main" id="{198939C8-2DF1-63EB-ADD4-DF72072977BE}"/>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2">
            <a:extLst>
              <a:ext uri="{FF2B5EF4-FFF2-40B4-BE49-F238E27FC236}">
                <a16:creationId xmlns:a16="http://schemas.microsoft.com/office/drawing/2014/main" id="{01850F3A-0BC9-5013-092E-F8343B9D8214}"/>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3">
            <a:extLst>
              <a:ext uri="{FF2B5EF4-FFF2-40B4-BE49-F238E27FC236}">
                <a16:creationId xmlns:a16="http://schemas.microsoft.com/office/drawing/2014/main" id="{08A3519C-6544-E07C-7195-C08A26BF1757}"/>
              </a:ext>
            </a:extLst>
          </p:cNvPr>
          <p:cNvSpPr>
            <a:spLocks noGrp="1"/>
          </p:cNvSpPr>
          <p:nvPr>
            <p:ph type="sldNum" sz="quarter" idx="12"/>
          </p:nvPr>
        </p:nvSpPr>
        <p:spPr>
          <a:ln/>
        </p:spPr>
        <p:txBody>
          <a:bodyPr/>
          <a:lstStyle>
            <a:lvl1pPr>
              <a:defRPr/>
            </a:lvl1pPr>
          </a:lstStyle>
          <a:p>
            <a:fld id="{18CA8DEB-BAC5-4C71-88E0-C76BB13F14B0}" type="slidenum">
              <a:rPr lang="sr-Latn-CS" altLang="en-US"/>
              <a:pPr/>
              <a:t>‹#›</a:t>
            </a:fld>
            <a:endParaRPr lang="sr-Latn-CS" altLang="en-US"/>
          </a:p>
        </p:txBody>
      </p:sp>
    </p:spTree>
    <p:extLst>
      <p:ext uri="{BB962C8B-B14F-4D97-AF65-F5344CB8AC3E}">
        <p14:creationId xmlns:p14="http://schemas.microsoft.com/office/powerpoint/2010/main" val="397068455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1325563"/>
          </a:xfrm>
        </p:spPr>
        <p:txBody>
          <a:bodyPr/>
          <a:lstStyle/>
          <a:p>
            <a:r>
              <a:rPr lang="en-US" noProof="1"/>
              <a:t>Click to edit Master title style</a:t>
            </a:r>
          </a:p>
        </p:txBody>
      </p:sp>
      <p:sp>
        <p:nvSpPr>
          <p:cNvPr id="3" name="Text Placeholder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4" name="Content Placeholder 3"/>
          <p:cNvSpPr>
            <a:spLocks noGrp="1"/>
          </p:cNvSpPr>
          <p:nvPr>
            <p:ph sz="half" idx="2"/>
          </p:nvPr>
        </p:nvSpPr>
        <p:spPr>
          <a:xfrm>
            <a:off x="629841" y="2505075"/>
            <a:ext cx="3868340"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Date Placeholder 1">
            <a:extLst>
              <a:ext uri="{FF2B5EF4-FFF2-40B4-BE49-F238E27FC236}">
                <a16:creationId xmlns:a16="http://schemas.microsoft.com/office/drawing/2014/main" id="{B315833D-9B01-FB7A-DEAE-376E69177C66}"/>
              </a:ext>
            </a:extLst>
          </p:cNvPr>
          <p:cNvSpPr>
            <a:spLocks noGrp="1"/>
          </p:cNvSpPr>
          <p:nvPr>
            <p:ph type="dt" sz="half" idx="10"/>
          </p:nvPr>
        </p:nvSpPr>
        <p:spPr>
          <a:ln/>
        </p:spPr>
        <p:txBody>
          <a:bodyPr/>
          <a:lstStyle>
            <a:lvl1pPr>
              <a:defRPr/>
            </a:lvl1pPr>
          </a:lstStyle>
          <a:p>
            <a:pPr>
              <a:defRPr/>
            </a:pPr>
            <a:endParaRPr lang="sr-Latn-CS" altLang="en-US"/>
          </a:p>
        </p:txBody>
      </p:sp>
      <p:sp>
        <p:nvSpPr>
          <p:cNvPr id="8" name="Footer Placeholder 2">
            <a:extLst>
              <a:ext uri="{FF2B5EF4-FFF2-40B4-BE49-F238E27FC236}">
                <a16:creationId xmlns:a16="http://schemas.microsoft.com/office/drawing/2014/main" id="{6F5555EE-A355-56B4-C9F5-57A5BB509C15}"/>
              </a:ext>
            </a:extLst>
          </p:cNvPr>
          <p:cNvSpPr>
            <a:spLocks noGrp="1"/>
          </p:cNvSpPr>
          <p:nvPr>
            <p:ph type="ftr" sz="quarter" idx="11"/>
          </p:nvPr>
        </p:nvSpPr>
        <p:spPr>
          <a:ln/>
        </p:spPr>
        <p:txBody>
          <a:bodyPr/>
          <a:lstStyle>
            <a:lvl1pPr>
              <a:defRPr/>
            </a:lvl1pPr>
          </a:lstStyle>
          <a:p>
            <a:pPr>
              <a:defRPr/>
            </a:pPr>
            <a:endParaRPr lang="sr-Latn-CS" altLang="en-US"/>
          </a:p>
        </p:txBody>
      </p:sp>
      <p:sp>
        <p:nvSpPr>
          <p:cNvPr id="9" name="Slide Number Placeholder 3">
            <a:extLst>
              <a:ext uri="{FF2B5EF4-FFF2-40B4-BE49-F238E27FC236}">
                <a16:creationId xmlns:a16="http://schemas.microsoft.com/office/drawing/2014/main" id="{256A559F-DB4C-AC21-C921-9F562BCCFAC8}"/>
              </a:ext>
            </a:extLst>
          </p:cNvPr>
          <p:cNvSpPr>
            <a:spLocks noGrp="1"/>
          </p:cNvSpPr>
          <p:nvPr>
            <p:ph type="sldNum" sz="quarter" idx="12"/>
          </p:nvPr>
        </p:nvSpPr>
        <p:spPr>
          <a:ln/>
        </p:spPr>
        <p:txBody>
          <a:bodyPr/>
          <a:lstStyle>
            <a:lvl1pPr>
              <a:defRPr/>
            </a:lvl1pPr>
          </a:lstStyle>
          <a:p>
            <a:fld id="{2F4C70EC-5518-4FCF-933C-11CEAB4398D9}" type="slidenum">
              <a:rPr lang="sr-Latn-CS" altLang="en-US"/>
              <a:pPr/>
              <a:t>‹#›</a:t>
            </a:fld>
            <a:endParaRPr lang="sr-Latn-CS" altLang="en-US"/>
          </a:p>
        </p:txBody>
      </p:sp>
    </p:spTree>
    <p:extLst>
      <p:ext uri="{BB962C8B-B14F-4D97-AF65-F5344CB8AC3E}">
        <p14:creationId xmlns:p14="http://schemas.microsoft.com/office/powerpoint/2010/main" val="121706205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Date Placeholder 1">
            <a:extLst>
              <a:ext uri="{FF2B5EF4-FFF2-40B4-BE49-F238E27FC236}">
                <a16:creationId xmlns:a16="http://schemas.microsoft.com/office/drawing/2014/main" id="{F2EBD236-11F9-D6E8-4A15-1A7773A628DE}"/>
              </a:ext>
            </a:extLst>
          </p:cNvPr>
          <p:cNvSpPr>
            <a:spLocks noGrp="1"/>
          </p:cNvSpPr>
          <p:nvPr>
            <p:ph type="dt" sz="half" idx="10"/>
          </p:nvPr>
        </p:nvSpPr>
        <p:spPr>
          <a:ln/>
        </p:spPr>
        <p:txBody>
          <a:bodyPr/>
          <a:lstStyle>
            <a:lvl1pPr>
              <a:defRPr/>
            </a:lvl1pPr>
          </a:lstStyle>
          <a:p>
            <a:pPr>
              <a:defRPr/>
            </a:pPr>
            <a:endParaRPr lang="sr-Latn-CS" altLang="en-US"/>
          </a:p>
        </p:txBody>
      </p:sp>
      <p:sp>
        <p:nvSpPr>
          <p:cNvPr id="4" name="Footer Placeholder 2">
            <a:extLst>
              <a:ext uri="{FF2B5EF4-FFF2-40B4-BE49-F238E27FC236}">
                <a16:creationId xmlns:a16="http://schemas.microsoft.com/office/drawing/2014/main" id="{B1E8F548-8CEE-5A64-5F89-E2D0DFF7B819}"/>
              </a:ext>
            </a:extLst>
          </p:cNvPr>
          <p:cNvSpPr>
            <a:spLocks noGrp="1"/>
          </p:cNvSpPr>
          <p:nvPr>
            <p:ph type="ftr" sz="quarter" idx="11"/>
          </p:nvPr>
        </p:nvSpPr>
        <p:spPr>
          <a:ln/>
        </p:spPr>
        <p:txBody>
          <a:bodyPr/>
          <a:lstStyle>
            <a:lvl1pPr>
              <a:defRPr/>
            </a:lvl1pPr>
          </a:lstStyle>
          <a:p>
            <a:pPr>
              <a:defRPr/>
            </a:pPr>
            <a:endParaRPr lang="sr-Latn-CS" altLang="en-US"/>
          </a:p>
        </p:txBody>
      </p:sp>
      <p:sp>
        <p:nvSpPr>
          <p:cNvPr id="5" name="Slide Number Placeholder 3">
            <a:extLst>
              <a:ext uri="{FF2B5EF4-FFF2-40B4-BE49-F238E27FC236}">
                <a16:creationId xmlns:a16="http://schemas.microsoft.com/office/drawing/2014/main" id="{64B34C86-37B8-BEA0-0B65-5851AEAB21C0}"/>
              </a:ext>
            </a:extLst>
          </p:cNvPr>
          <p:cNvSpPr>
            <a:spLocks noGrp="1"/>
          </p:cNvSpPr>
          <p:nvPr>
            <p:ph type="sldNum" sz="quarter" idx="12"/>
          </p:nvPr>
        </p:nvSpPr>
        <p:spPr>
          <a:ln/>
        </p:spPr>
        <p:txBody>
          <a:bodyPr/>
          <a:lstStyle>
            <a:lvl1pPr>
              <a:defRPr/>
            </a:lvl1pPr>
          </a:lstStyle>
          <a:p>
            <a:fld id="{4AA9EFC5-4D74-474D-BE3A-E30898076E79}" type="slidenum">
              <a:rPr lang="sr-Latn-CS" altLang="en-US"/>
              <a:pPr/>
              <a:t>‹#›</a:t>
            </a:fld>
            <a:endParaRPr lang="sr-Latn-CS" altLang="en-US"/>
          </a:p>
        </p:txBody>
      </p:sp>
    </p:spTree>
    <p:extLst>
      <p:ext uri="{BB962C8B-B14F-4D97-AF65-F5344CB8AC3E}">
        <p14:creationId xmlns:p14="http://schemas.microsoft.com/office/powerpoint/2010/main" val="2465162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503238" y="530225"/>
            <a:ext cx="4009945" cy="4187825"/>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76855" y="530225"/>
            <a:ext cx="4009945" cy="4187825"/>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Date Placeholder 24">
            <a:extLst>
              <a:ext uri="{FF2B5EF4-FFF2-40B4-BE49-F238E27FC236}">
                <a16:creationId xmlns:a16="http://schemas.microsoft.com/office/drawing/2014/main" id="{08C5220A-73DB-D6AA-7037-837E2540003E}"/>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17">
            <a:extLst>
              <a:ext uri="{FF2B5EF4-FFF2-40B4-BE49-F238E27FC236}">
                <a16:creationId xmlns:a16="http://schemas.microsoft.com/office/drawing/2014/main" id="{528BCE37-D7FA-B73A-3D2C-78FA6B323879}"/>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4">
            <a:extLst>
              <a:ext uri="{FF2B5EF4-FFF2-40B4-BE49-F238E27FC236}">
                <a16:creationId xmlns:a16="http://schemas.microsoft.com/office/drawing/2014/main" id="{6F301B95-CE7E-B15D-6F4D-9F0BCBF260C3}"/>
              </a:ext>
            </a:extLst>
          </p:cNvPr>
          <p:cNvSpPr>
            <a:spLocks noGrp="1"/>
          </p:cNvSpPr>
          <p:nvPr>
            <p:ph type="sldNum" sz="quarter" idx="12"/>
          </p:nvPr>
        </p:nvSpPr>
        <p:spPr>
          <a:ln/>
        </p:spPr>
        <p:txBody>
          <a:bodyPr/>
          <a:lstStyle>
            <a:lvl1pPr>
              <a:defRPr/>
            </a:lvl1pPr>
          </a:lstStyle>
          <a:p>
            <a:fld id="{8384EA71-F7D8-4BF1-A3F4-DDA1199C4F9F}" type="slidenum">
              <a:rPr lang="sr-Latn-CS" altLang="en-US"/>
              <a:pPr/>
              <a:t>‹#›</a:t>
            </a:fld>
            <a:endParaRPr lang="sr-Latn-CS" altLang="en-US"/>
          </a:p>
        </p:txBody>
      </p:sp>
    </p:spTree>
    <p:extLst>
      <p:ext uri="{BB962C8B-B14F-4D97-AF65-F5344CB8AC3E}">
        <p14:creationId xmlns:p14="http://schemas.microsoft.com/office/powerpoint/2010/main" val="34666020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D9E61A-DB6B-F429-7CBB-94E578D72419}"/>
              </a:ext>
            </a:extLst>
          </p:cNvPr>
          <p:cNvSpPr>
            <a:spLocks noGrp="1"/>
          </p:cNvSpPr>
          <p:nvPr>
            <p:ph type="dt" sz="half" idx="10"/>
          </p:nvPr>
        </p:nvSpPr>
        <p:spPr>
          <a:ln/>
        </p:spPr>
        <p:txBody>
          <a:bodyPr/>
          <a:lstStyle>
            <a:lvl1pPr>
              <a:defRPr/>
            </a:lvl1pPr>
          </a:lstStyle>
          <a:p>
            <a:pPr>
              <a:defRPr/>
            </a:pPr>
            <a:endParaRPr lang="sr-Latn-CS" altLang="en-US"/>
          </a:p>
        </p:txBody>
      </p:sp>
      <p:sp>
        <p:nvSpPr>
          <p:cNvPr id="3" name="Footer Placeholder 2">
            <a:extLst>
              <a:ext uri="{FF2B5EF4-FFF2-40B4-BE49-F238E27FC236}">
                <a16:creationId xmlns:a16="http://schemas.microsoft.com/office/drawing/2014/main" id="{FE8D412B-EA36-3DAB-3D80-AA063BBD4EDC}"/>
              </a:ext>
            </a:extLst>
          </p:cNvPr>
          <p:cNvSpPr>
            <a:spLocks noGrp="1"/>
          </p:cNvSpPr>
          <p:nvPr>
            <p:ph type="ftr" sz="quarter" idx="11"/>
          </p:nvPr>
        </p:nvSpPr>
        <p:spPr>
          <a:ln/>
        </p:spPr>
        <p:txBody>
          <a:bodyPr/>
          <a:lstStyle>
            <a:lvl1pPr>
              <a:defRPr/>
            </a:lvl1pPr>
          </a:lstStyle>
          <a:p>
            <a:pPr>
              <a:defRPr/>
            </a:pPr>
            <a:endParaRPr lang="sr-Latn-CS" altLang="en-US"/>
          </a:p>
        </p:txBody>
      </p:sp>
      <p:sp>
        <p:nvSpPr>
          <p:cNvPr id="4" name="Slide Number Placeholder 3">
            <a:extLst>
              <a:ext uri="{FF2B5EF4-FFF2-40B4-BE49-F238E27FC236}">
                <a16:creationId xmlns:a16="http://schemas.microsoft.com/office/drawing/2014/main" id="{0ABB7896-FA97-0A67-4984-018FA8B90F13}"/>
              </a:ext>
            </a:extLst>
          </p:cNvPr>
          <p:cNvSpPr>
            <a:spLocks noGrp="1"/>
          </p:cNvSpPr>
          <p:nvPr>
            <p:ph type="sldNum" sz="quarter" idx="12"/>
          </p:nvPr>
        </p:nvSpPr>
        <p:spPr>
          <a:ln/>
        </p:spPr>
        <p:txBody>
          <a:bodyPr/>
          <a:lstStyle>
            <a:lvl1pPr>
              <a:defRPr/>
            </a:lvl1pPr>
          </a:lstStyle>
          <a:p>
            <a:fld id="{9BF99676-3F38-461F-BBD4-A7083BB41918}" type="slidenum">
              <a:rPr lang="sr-Latn-CS" altLang="en-US"/>
              <a:pPr/>
              <a:t>‹#›</a:t>
            </a:fld>
            <a:endParaRPr lang="sr-Latn-CS" altLang="en-US"/>
          </a:p>
        </p:txBody>
      </p:sp>
    </p:spTree>
    <p:extLst>
      <p:ext uri="{BB962C8B-B14F-4D97-AF65-F5344CB8AC3E}">
        <p14:creationId xmlns:p14="http://schemas.microsoft.com/office/powerpoint/2010/main" val="39858536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lstStyle>
            <a:lvl1pPr>
              <a:defRPr sz="2400"/>
            </a:lvl1pPr>
          </a:lstStyle>
          <a:p>
            <a:r>
              <a:rPr lang="en-US" noProof="1"/>
              <a:t>Click to edit Master title style</a:t>
            </a:r>
          </a:p>
        </p:txBody>
      </p:sp>
      <p:sp>
        <p:nvSpPr>
          <p:cNvPr id="3" name="Content Placeholder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Date Placeholder 1">
            <a:extLst>
              <a:ext uri="{FF2B5EF4-FFF2-40B4-BE49-F238E27FC236}">
                <a16:creationId xmlns:a16="http://schemas.microsoft.com/office/drawing/2014/main" id="{3235DC05-7EF6-9DCA-54E2-E74E72488968}"/>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2">
            <a:extLst>
              <a:ext uri="{FF2B5EF4-FFF2-40B4-BE49-F238E27FC236}">
                <a16:creationId xmlns:a16="http://schemas.microsoft.com/office/drawing/2014/main" id="{2C4A7B43-EC62-6F9A-B1CE-7337BA9009AE}"/>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3">
            <a:extLst>
              <a:ext uri="{FF2B5EF4-FFF2-40B4-BE49-F238E27FC236}">
                <a16:creationId xmlns:a16="http://schemas.microsoft.com/office/drawing/2014/main" id="{3CEDC5BB-507A-E684-E3D0-205912541BC7}"/>
              </a:ext>
            </a:extLst>
          </p:cNvPr>
          <p:cNvSpPr>
            <a:spLocks noGrp="1"/>
          </p:cNvSpPr>
          <p:nvPr>
            <p:ph type="sldNum" sz="quarter" idx="12"/>
          </p:nvPr>
        </p:nvSpPr>
        <p:spPr>
          <a:ln/>
        </p:spPr>
        <p:txBody>
          <a:bodyPr/>
          <a:lstStyle>
            <a:lvl1pPr>
              <a:defRPr/>
            </a:lvl1pPr>
          </a:lstStyle>
          <a:p>
            <a:fld id="{F1B78EBC-4030-4012-BFC4-730DA5FCEA09}" type="slidenum">
              <a:rPr lang="sr-Latn-CS" altLang="en-US"/>
              <a:pPr/>
              <a:t>‹#›</a:t>
            </a:fld>
            <a:endParaRPr lang="sr-Latn-CS" altLang="en-US"/>
          </a:p>
        </p:txBody>
      </p:sp>
    </p:spTree>
    <p:extLst>
      <p:ext uri="{BB962C8B-B14F-4D97-AF65-F5344CB8AC3E}">
        <p14:creationId xmlns:p14="http://schemas.microsoft.com/office/powerpoint/2010/main" val="35415220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lstStyle>
            <a:lvl1pPr>
              <a:defRPr sz="2400"/>
            </a:lvl1pPr>
          </a:lstStyle>
          <a:p>
            <a:r>
              <a:rPr lang="en-US" noProof="1"/>
              <a:t>Click to edit Master title style</a:t>
            </a:r>
          </a:p>
        </p:txBody>
      </p:sp>
      <p:sp>
        <p:nvSpPr>
          <p:cNvPr id="3" name="Picture Placeholder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1"/>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Date Placeholder 1">
            <a:extLst>
              <a:ext uri="{FF2B5EF4-FFF2-40B4-BE49-F238E27FC236}">
                <a16:creationId xmlns:a16="http://schemas.microsoft.com/office/drawing/2014/main" id="{858E21D9-0CD0-4462-6A7B-EFB5EA4460F1}"/>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2">
            <a:extLst>
              <a:ext uri="{FF2B5EF4-FFF2-40B4-BE49-F238E27FC236}">
                <a16:creationId xmlns:a16="http://schemas.microsoft.com/office/drawing/2014/main" id="{50199976-B838-273E-6C82-A46C287BB971}"/>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3">
            <a:extLst>
              <a:ext uri="{FF2B5EF4-FFF2-40B4-BE49-F238E27FC236}">
                <a16:creationId xmlns:a16="http://schemas.microsoft.com/office/drawing/2014/main" id="{E7E77DF8-18C8-6267-AEBD-4429F70D243B}"/>
              </a:ext>
            </a:extLst>
          </p:cNvPr>
          <p:cNvSpPr>
            <a:spLocks noGrp="1"/>
          </p:cNvSpPr>
          <p:nvPr>
            <p:ph type="sldNum" sz="quarter" idx="12"/>
          </p:nvPr>
        </p:nvSpPr>
        <p:spPr>
          <a:ln/>
        </p:spPr>
        <p:txBody>
          <a:bodyPr/>
          <a:lstStyle>
            <a:lvl1pPr>
              <a:defRPr/>
            </a:lvl1pPr>
          </a:lstStyle>
          <a:p>
            <a:fld id="{203BCB9C-0653-409D-A4FA-874BF07BC23D}" type="slidenum">
              <a:rPr lang="sr-Latn-CS" altLang="en-US"/>
              <a:pPr/>
              <a:t>‹#›</a:t>
            </a:fld>
            <a:endParaRPr lang="sr-Latn-CS" altLang="en-US"/>
          </a:p>
        </p:txBody>
      </p:sp>
    </p:spTree>
    <p:extLst>
      <p:ext uri="{BB962C8B-B14F-4D97-AF65-F5344CB8AC3E}">
        <p14:creationId xmlns:p14="http://schemas.microsoft.com/office/powerpoint/2010/main" val="28616061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
            <a:extLst>
              <a:ext uri="{FF2B5EF4-FFF2-40B4-BE49-F238E27FC236}">
                <a16:creationId xmlns:a16="http://schemas.microsoft.com/office/drawing/2014/main" id="{2531468B-8D35-BB15-BD93-0A438A7C169E}"/>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2">
            <a:extLst>
              <a:ext uri="{FF2B5EF4-FFF2-40B4-BE49-F238E27FC236}">
                <a16:creationId xmlns:a16="http://schemas.microsoft.com/office/drawing/2014/main" id="{ADBB7BEF-7F11-44D6-831B-1788386B665B}"/>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3">
            <a:extLst>
              <a:ext uri="{FF2B5EF4-FFF2-40B4-BE49-F238E27FC236}">
                <a16:creationId xmlns:a16="http://schemas.microsoft.com/office/drawing/2014/main" id="{E6189C93-CCB4-7C76-C9EF-9B6DEEDBCFD8}"/>
              </a:ext>
            </a:extLst>
          </p:cNvPr>
          <p:cNvSpPr>
            <a:spLocks noGrp="1"/>
          </p:cNvSpPr>
          <p:nvPr>
            <p:ph type="sldNum" sz="quarter" idx="12"/>
          </p:nvPr>
        </p:nvSpPr>
        <p:spPr>
          <a:ln/>
        </p:spPr>
        <p:txBody>
          <a:bodyPr/>
          <a:lstStyle>
            <a:lvl1pPr>
              <a:defRPr/>
            </a:lvl1pPr>
          </a:lstStyle>
          <a:p>
            <a:fld id="{A49F6EAD-835B-42EA-997E-990AB34E42AE}" type="slidenum">
              <a:rPr lang="sr-Latn-CS" altLang="en-US"/>
              <a:pPr/>
              <a:t>‹#›</a:t>
            </a:fld>
            <a:endParaRPr lang="sr-Latn-CS" altLang="en-US"/>
          </a:p>
        </p:txBody>
      </p:sp>
    </p:spTree>
    <p:extLst>
      <p:ext uri="{BB962C8B-B14F-4D97-AF65-F5344CB8AC3E}">
        <p14:creationId xmlns:p14="http://schemas.microsoft.com/office/powerpoint/2010/main" val="41534724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910" y="530225"/>
            <a:ext cx="2045890" cy="5507038"/>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503238" y="530225"/>
            <a:ext cx="6019069" cy="5507038"/>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
            <a:extLst>
              <a:ext uri="{FF2B5EF4-FFF2-40B4-BE49-F238E27FC236}">
                <a16:creationId xmlns:a16="http://schemas.microsoft.com/office/drawing/2014/main" id="{35BD935E-D97F-0D15-83AE-355102945F9A}"/>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2">
            <a:extLst>
              <a:ext uri="{FF2B5EF4-FFF2-40B4-BE49-F238E27FC236}">
                <a16:creationId xmlns:a16="http://schemas.microsoft.com/office/drawing/2014/main" id="{D5DC20BB-D7A7-8576-A8B2-AAEDF9340172}"/>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3">
            <a:extLst>
              <a:ext uri="{FF2B5EF4-FFF2-40B4-BE49-F238E27FC236}">
                <a16:creationId xmlns:a16="http://schemas.microsoft.com/office/drawing/2014/main" id="{58F8DC08-52EC-3267-318A-C6780FC0F4C1}"/>
              </a:ext>
            </a:extLst>
          </p:cNvPr>
          <p:cNvSpPr>
            <a:spLocks noGrp="1"/>
          </p:cNvSpPr>
          <p:nvPr>
            <p:ph type="sldNum" sz="quarter" idx="12"/>
          </p:nvPr>
        </p:nvSpPr>
        <p:spPr>
          <a:ln/>
        </p:spPr>
        <p:txBody>
          <a:bodyPr/>
          <a:lstStyle>
            <a:lvl1pPr>
              <a:defRPr/>
            </a:lvl1pPr>
          </a:lstStyle>
          <a:p>
            <a:fld id="{27E015DB-A815-43CD-A2DB-F23EF933399E}" type="slidenum">
              <a:rPr lang="sr-Latn-CS" altLang="en-US"/>
              <a:pPr/>
              <a:t>‹#›</a:t>
            </a:fld>
            <a:endParaRPr lang="sr-Latn-CS" altLang="en-US"/>
          </a:p>
        </p:txBody>
      </p:sp>
    </p:spTree>
    <p:extLst>
      <p:ext uri="{BB962C8B-B14F-4D97-AF65-F5344CB8AC3E}">
        <p14:creationId xmlns:p14="http://schemas.microsoft.com/office/powerpoint/2010/main" val="38930398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4500"/>
            </a:lvl1pPr>
          </a:lstStyle>
          <a:p>
            <a:r>
              <a:rPr lang="en-US" noProof="1"/>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noProof="1"/>
              <a:t>Click to edit Master subtitle style</a:t>
            </a:r>
          </a:p>
        </p:txBody>
      </p:sp>
      <p:sp>
        <p:nvSpPr>
          <p:cNvPr id="4" name="Date Placeholder 4">
            <a:extLst>
              <a:ext uri="{FF2B5EF4-FFF2-40B4-BE49-F238E27FC236}">
                <a16:creationId xmlns:a16="http://schemas.microsoft.com/office/drawing/2014/main" id="{2F7EBD23-97FC-8FBB-9572-CAD1F7C645C2}"/>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7E352EB5-7A35-E5BD-D401-D0DF6AD4738E}"/>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EE56F91F-C8C1-CC28-75B4-ED6A340FBFC4}"/>
              </a:ext>
            </a:extLst>
          </p:cNvPr>
          <p:cNvSpPr>
            <a:spLocks noGrp="1"/>
          </p:cNvSpPr>
          <p:nvPr>
            <p:ph type="sldNum" sz="quarter" idx="12"/>
          </p:nvPr>
        </p:nvSpPr>
        <p:spPr>
          <a:ln/>
        </p:spPr>
        <p:txBody>
          <a:bodyPr/>
          <a:lstStyle>
            <a:lvl1pPr>
              <a:defRPr/>
            </a:lvl1pPr>
          </a:lstStyle>
          <a:p>
            <a:fld id="{5D55DA89-EA7C-4FB2-BA9A-61ADAB6BBE09}" type="slidenum">
              <a:rPr lang="sr-Latn-CS" altLang="en-US"/>
              <a:pPr/>
              <a:t>‹#›</a:t>
            </a:fld>
            <a:endParaRPr lang="sr-Latn-CS" altLang="en-US"/>
          </a:p>
        </p:txBody>
      </p:sp>
    </p:spTree>
    <p:extLst>
      <p:ext uri="{BB962C8B-B14F-4D97-AF65-F5344CB8AC3E}">
        <p14:creationId xmlns:p14="http://schemas.microsoft.com/office/powerpoint/2010/main" val="8480785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4">
            <a:extLst>
              <a:ext uri="{FF2B5EF4-FFF2-40B4-BE49-F238E27FC236}">
                <a16:creationId xmlns:a16="http://schemas.microsoft.com/office/drawing/2014/main" id="{50E0E273-83FF-5440-6E83-EFCC19485F27}"/>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907B784A-DA33-CD0E-65A9-7CCA97341904}"/>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76C2E773-782F-6218-D23D-B4BFD043DD45}"/>
              </a:ext>
            </a:extLst>
          </p:cNvPr>
          <p:cNvSpPr>
            <a:spLocks noGrp="1"/>
          </p:cNvSpPr>
          <p:nvPr>
            <p:ph type="sldNum" sz="quarter" idx="12"/>
          </p:nvPr>
        </p:nvSpPr>
        <p:spPr>
          <a:ln/>
        </p:spPr>
        <p:txBody>
          <a:bodyPr/>
          <a:lstStyle>
            <a:lvl1pPr>
              <a:defRPr/>
            </a:lvl1pPr>
          </a:lstStyle>
          <a:p>
            <a:fld id="{F727985B-AAA0-4AF2-8C4A-BC716499C9AE}" type="slidenum">
              <a:rPr lang="sr-Latn-CS" altLang="en-US"/>
              <a:pPr/>
              <a:t>‹#›</a:t>
            </a:fld>
            <a:endParaRPr lang="sr-Latn-CS" altLang="en-US"/>
          </a:p>
        </p:txBody>
      </p:sp>
    </p:spTree>
    <p:extLst>
      <p:ext uri="{BB962C8B-B14F-4D97-AF65-F5344CB8AC3E}">
        <p14:creationId xmlns:p14="http://schemas.microsoft.com/office/powerpoint/2010/main" val="25406795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4500"/>
            </a:lvl1pPr>
          </a:lstStyle>
          <a:p>
            <a:r>
              <a:rPr lang="en-US" noProof="1"/>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noProof="1"/>
              <a:t>Click to edit Master text styles</a:t>
            </a:r>
          </a:p>
        </p:txBody>
      </p:sp>
      <p:sp>
        <p:nvSpPr>
          <p:cNvPr id="4" name="Date Placeholder 4">
            <a:extLst>
              <a:ext uri="{FF2B5EF4-FFF2-40B4-BE49-F238E27FC236}">
                <a16:creationId xmlns:a16="http://schemas.microsoft.com/office/drawing/2014/main" id="{2612FAB0-4B84-B680-5921-4E4FA76A32D2}"/>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CFBE6842-00A6-80D3-0A1E-4058290565AD}"/>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D10B7E72-0940-01E2-C359-92E52128687F}"/>
              </a:ext>
            </a:extLst>
          </p:cNvPr>
          <p:cNvSpPr>
            <a:spLocks noGrp="1"/>
          </p:cNvSpPr>
          <p:nvPr>
            <p:ph type="sldNum" sz="quarter" idx="12"/>
          </p:nvPr>
        </p:nvSpPr>
        <p:spPr>
          <a:ln/>
        </p:spPr>
        <p:txBody>
          <a:bodyPr/>
          <a:lstStyle>
            <a:lvl1pPr>
              <a:defRPr/>
            </a:lvl1pPr>
          </a:lstStyle>
          <a:p>
            <a:fld id="{BDA245E8-D5D0-4D58-AE2E-EF0E9C1EF1E9}" type="slidenum">
              <a:rPr lang="sr-Latn-CS" altLang="en-US"/>
              <a:pPr/>
              <a:t>‹#›</a:t>
            </a:fld>
            <a:endParaRPr lang="sr-Latn-CS" altLang="en-US"/>
          </a:p>
        </p:txBody>
      </p:sp>
    </p:spTree>
    <p:extLst>
      <p:ext uri="{BB962C8B-B14F-4D97-AF65-F5344CB8AC3E}">
        <p14:creationId xmlns:p14="http://schemas.microsoft.com/office/powerpoint/2010/main" val="27733248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503238" y="530225"/>
            <a:ext cx="4009945" cy="4187825"/>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76855" y="530225"/>
            <a:ext cx="4009945" cy="4187825"/>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Date Placeholder 4">
            <a:extLst>
              <a:ext uri="{FF2B5EF4-FFF2-40B4-BE49-F238E27FC236}">
                <a16:creationId xmlns:a16="http://schemas.microsoft.com/office/drawing/2014/main" id="{A0EF9D60-E8EE-2AC1-490B-A3539745E77E}"/>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5">
            <a:extLst>
              <a:ext uri="{FF2B5EF4-FFF2-40B4-BE49-F238E27FC236}">
                <a16:creationId xmlns:a16="http://schemas.microsoft.com/office/drawing/2014/main" id="{80020C75-DE4E-C0A8-03A4-A5F0A9F0C57C}"/>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6">
            <a:extLst>
              <a:ext uri="{FF2B5EF4-FFF2-40B4-BE49-F238E27FC236}">
                <a16:creationId xmlns:a16="http://schemas.microsoft.com/office/drawing/2014/main" id="{681F0F94-B45D-594B-DE06-D1ACD40A3549}"/>
              </a:ext>
            </a:extLst>
          </p:cNvPr>
          <p:cNvSpPr>
            <a:spLocks noGrp="1"/>
          </p:cNvSpPr>
          <p:nvPr>
            <p:ph type="sldNum" sz="quarter" idx="12"/>
          </p:nvPr>
        </p:nvSpPr>
        <p:spPr>
          <a:ln/>
        </p:spPr>
        <p:txBody>
          <a:bodyPr/>
          <a:lstStyle>
            <a:lvl1pPr>
              <a:defRPr/>
            </a:lvl1pPr>
          </a:lstStyle>
          <a:p>
            <a:fld id="{2FC413DB-9C17-4371-BC64-D844A6C37369}" type="slidenum">
              <a:rPr lang="sr-Latn-CS" altLang="en-US"/>
              <a:pPr/>
              <a:t>‹#›</a:t>
            </a:fld>
            <a:endParaRPr lang="sr-Latn-CS" altLang="en-US"/>
          </a:p>
        </p:txBody>
      </p:sp>
    </p:spTree>
    <p:extLst>
      <p:ext uri="{BB962C8B-B14F-4D97-AF65-F5344CB8AC3E}">
        <p14:creationId xmlns:p14="http://schemas.microsoft.com/office/powerpoint/2010/main" val="5894421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1325563"/>
          </a:xfrm>
        </p:spPr>
        <p:txBody>
          <a:bodyPr/>
          <a:lstStyle/>
          <a:p>
            <a:r>
              <a:rPr lang="en-US" noProof="1"/>
              <a:t>Click to edit Master title style</a:t>
            </a:r>
          </a:p>
        </p:txBody>
      </p:sp>
      <p:sp>
        <p:nvSpPr>
          <p:cNvPr id="3" name="Text Placeholder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4" name="Content Placeholder 3"/>
          <p:cNvSpPr>
            <a:spLocks noGrp="1"/>
          </p:cNvSpPr>
          <p:nvPr>
            <p:ph sz="half" idx="2"/>
          </p:nvPr>
        </p:nvSpPr>
        <p:spPr>
          <a:xfrm>
            <a:off x="629841" y="2505075"/>
            <a:ext cx="3868340"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Date Placeholder 4">
            <a:extLst>
              <a:ext uri="{FF2B5EF4-FFF2-40B4-BE49-F238E27FC236}">
                <a16:creationId xmlns:a16="http://schemas.microsoft.com/office/drawing/2014/main" id="{A73F4D10-27DE-3ED0-692B-6E908F216FFB}"/>
              </a:ext>
            </a:extLst>
          </p:cNvPr>
          <p:cNvSpPr>
            <a:spLocks noGrp="1"/>
          </p:cNvSpPr>
          <p:nvPr>
            <p:ph type="dt" sz="half" idx="10"/>
          </p:nvPr>
        </p:nvSpPr>
        <p:spPr>
          <a:ln/>
        </p:spPr>
        <p:txBody>
          <a:bodyPr/>
          <a:lstStyle>
            <a:lvl1pPr>
              <a:defRPr/>
            </a:lvl1pPr>
          </a:lstStyle>
          <a:p>
            <a:pPr>
              <a:defRPr/>
            </a:pPr>
            <a:endParaRPr lang="sr-Latn-CS" altLang="en-US"/>
          </a:p>
        </p:txBody>
      </p:sp>
      <p:sp>
        <p:nvSpPr>
          <p:cNvPr id="8" name="Footer Placeholder 5">
            <a:extLst>
              <a:ext uri="{FF2B5EF4-FFF2-40B4-BE49-F238E27FC236}">
                <a16:creationId xmlns:a16="http://schemas.microsoft.com/office/drawing/2014/main" id="{01598A68-873D-426D-96C2-23AB6F1D8E05}"/>
              </a:ext>
            </a:extLst>
          </p:cNvPr>
          <p:cNvSpPr>
            <a:spLocks noGrp="1"/>
          </p:cNvSpPr>
          <p:nvPr>
            <p:ph type="ftr" sz="quarter" idx="11"/>
          </p:nvPr>
        </p:nvSpPr>
        <p:spPr>
          <a:ln/>
        </p:spPr>
        <p:txBody>
          <a:bodyPr/>
          <a:lstStyle>
            <a:lvl1pPr>
              <a:defRPr/>
            </a:lvl1pPr>
          </a:lstStyle>
          <a:p>
            <a:pPr>
              <a:defRPr/>
            </a:pPr>
            <a:endParaRPr lang="sr-Latn-CS" altLang="en-US"/>
          </a:p>
        </p:txBody>
      </p:sp>
      <p:sp>
        <p:nvSpPr>
          <p:cNvPr id="9" name="Slide Number Placeholder 6">
            <a:extLst>
              <a:ext uri="{FF2B5EF4-FFF2-40B4-BE49-F238E27FC236}">
                <a16:creationId xmlns:a16="http://schemas.microsoft.com/office/drawing/2014/main" id="{F4061726-8439-2B29-7007-8C3FC594E947}"/>
              </a:ext>
            </a:extLst>
          </p:cNvPr>
          <p:cNvSpPr>
            <a:spLocks noGrp="1"/>
          </p:cNvSpPr>
          <p:nvPr>
            <p:ph type="sldNum" sz="quarter" idx="12"/>
          </p:nvPr>
        </p:nvSpPr>
        <p:spPr>
          <a:ln/>
        </p:spPr>
        <p:txBody>
          <a:bodyPr/>
          <a:lstStyle>
            <a:lvl1pPr>
              <a:defRPr/>
            </a:lvl1pPr>
          </a:lstStyle>
          <a:p>
            <a:fld id="{990D89BD-AFBE-45A7-918F-D520C5CE157C}" type="slidenum">
              <a:rPr lang="sr-Latn-CS" altLang="en-US"/>
              <a:pPr/>
              <a:t>‹#›</a:t>
            </a:fld>
            <a:endParaRPr lang="sr-Latn-CS" altLang="en-US"/>
          </a:p>
        </p:txBody>
      </p:sp>
    </p:spTree>
    <p:extLst>
      <p:ext uri="{BB962C8B-B14F-4D97-AF65-F5344CB8AC3E}">
        <p14:creationId xmlns:p14="http://schemas.microsoft.com/office/powerpoint/2010/main" val="3714748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1325563"/>
          </a:xfrm>
        </p:spPr>
        <p:txBody>
          <a:bodyPr/>
          <a:lstStyle/>
          <a:p>
            <a:r>
              <a:rPr lang="en-US" noProof="1"/>
              <a:t>Click to edit Master title style</a:t>
            </a:r>
          </a:p>
        </p:txBody>
      </p:sp>
      <p:sp>
        <p:nvSpPr>
          <p:cNvPr id="3" name="Text Placeholder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4" name="Content Placeholder 3"/>
          <p:cNvSpPr>
            <a:spLocks noGrp="1"/>
          </p:cNvSpPr>
          <p:nvPr>
            <p:ph sz="half" idx="2"/>
          </p:nvPr>
        </p:nvSpPr>
        <p:spPr>
          <a:xfrm>
            <a:off x="629841" y="2505075"/>
            <a:ext cx="3868340"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Date Placeholder 24">
            <a:extLst>
              <a:ext uri="{FF2B5EF4-FFF2-40B4-BE49-F238E27FC236}">
                <a16:creationId xmlns:a16="http://schemas.microsoft.com/office/drawing/2014/main" id="{C071A32E-7789-40E9-1E4D-CBB9828EC3AD}"/>
              </a:ext>
            </a:extLst>
          </p:cNvPr>
          <p:cNvSpPr>
            <a:spLocks noGrp="1"/>
          </p:cNvSpPr>
          <p:nvPr>
            <p:ph type="dt" sz="half" idx="10"/>
          </p:nvPr>
        </p:nvSpPr>
        <p:spPr>
          <a:ln/>
        </p:spPr>
        <p:txBody>
          <a:bodyPr/>
          <a:lstStyle>
            <a:lvl1pPr>
              <a:defRPr/>
            </a:lvl1pPr>
          </a:lstStyle>
          <a:p>
            <a:pPr>
              <a:defRPr/>
            </a:pPr>
            <a:endParaRPr lang="sr-Latn-CS" altLang="en-US"/>
          </a:p>
        </p:txBody>
      </p:sp>
      <p:sp>
        <p:nvSpPr>
          <p:cNvPr id="8" name="Footer Placeholder 17">
            <a:extLst>
              <a:ext uri="{FF2B5EF4-FFF2-40B4-BE49-F238E27FC236}">
                <a16:creationId xmlns:a16="http://schemas.microsoft.com/office/drawing/2014/main" id="{2DE89474-7FAC-CEB3-F37F-96C8A77D1C6E}"/>
              </a:ext>
            </a:extLst>
          </p:cNvPr>
          <p:cNvSpPr>
            <a:spLocks noGrp="1"/>
          </p:cNvSpPr>
          <p:nvPr>
            <p:ph type="ftr" sz="quarter" idx="11"/>
          </p:nvPr>
        </p:nvSpPr>
        <p:spPr>
          <a:ln/>
        </p:spPr>
        <p:txBody>
          <a:bodyPr/>
          <a:lstStyle>
            <a:lvl1pPr>
              <a:defRPr/>
            </a:lvl1pPr>
          </a:lstStyle>
          <a:p>
            <a:pPr>
              <a:defRPr/>
            </a:pPr>
            <a:endParaRPr lang="sr-Latn-CS" altLang="en-US"/>
          </a:p>
        </p:txBody>
      </p:sp>
      <p:sp>
        <p:nvSpPr>
          <p:cNvPr id="9" name="Slide Number Placeholder 4">
            <a:extLst>
              <a:ext uri="{FF2B5EF4-FFF2-40B4-BE49-F238E27FC236}">
                <a16:creationId xmlns:a16="http://schemas.microsoft.com/office/drawing/2014/main" id="{73714612-88FD-A1BC-ADF4-7137CD81B1A3}"/>
              </a:ext>
            </a:extLst>
          </p:cNvPr>
          <p:cNvSpPr>
            <a:spLocks noGrp="1"/>
          </p:cNvSpPr>
          <p:nvPr>
            <p:ph type="sldNum" sz="quarter" idx="12"/>
          </p:nvPr>
        </p:nvSpPr>
        <p:spPr>
          <a:ln/>
        </p:spPr>
        <p:txBody>
          <a:bodyPr/>
          <a:lstStyle>
            <a:lvl1pPr>
              <a:defRPr/>
            </a:lvl1pPr>
          </a:lstStyle>
          <a:p>
            <a:fld id="{B1595880-D058-4767-9AF7-1CA1B25612BB}" type="slidenum">
              <a:rPr lang="sr-Latn-CS" altLang="en-US"/>
              <a:pPr/>
              <a:t>‹#›</a:t>
            </a:fld>
            <a:endParaRPr lang="sr-Latn-CS" altLang="en-US"/>
          </a:p>
        </p:txBody>
      </p:sp>
    </p:spTree>
    <p:extLst>
      <p:ext uri="{BB962C8B-B14F-4D97-AF65-F5344CB8AC3E}">
        <p14:creationId xmlns:p14="http://schemas.microsoft.com/office/powerpoint/2010/main" val="394064341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Date Placeholder 4">
            <a:extLst>
              <a:ext uri="{FF2B5EF4-FFF2-40B4-BE49-F238E27FC236}">
                <a16:creationId xmlns:a16="http://schemas.microsoft.com/office/drawing/2014/main" id="{4D79AE18-3262-7F6D-331A-0254416D156B}"/>
              </a:ext>
            </a:extLst>
          </p:cNvPr>
          <p:cNvSpPr>
            <a:spLocks noGrp="1"/>
          </p:cNvSpPr>
          <p:nvPr>
            <p:ph type="dt" sz="half" idx="10"/>
          </p:nvPr>
        </p:nvSpPr>
        <p:spPr>
          <a:ln/>
        </p:spPr>
        <p:txBody>
          <a:bodyPr/>
          <a:lstStyle>
            <a:lvl1pPr>
              <a:defRPr/>
            </a:lvl1pPr>
          </a:lstStyle>
          <a:p>
            <a:pPr>
              <a:defRPr/>
            </a:pPr>
            <a:endParaRPr lang="sr-Latn-CS" altLang="en-US"/>
          </a:p>
        </p:txBody>
      </p:sp>
      <p:sp>
        <p:nvSpPr>
          <p:cNvPr id="4" name="Footer Placeholder 5">
            <a:extLst>
              <a:ext uri="{FF2B5EF4-FFF2-40B4-BE49-F238E27FC236}">
                <a16:creationId xmlns:a16="http://schemas.microsoft.com/office/drawing/2014/main" id="{805B96E7-8FE1-077D-6E3E-DC1C35D3E0CD}"/>
              </a:ext>
            </a:extLst>
          </p:cNvPr>
          <p:cNvSpPr>
            <a:spLocks noGrp="1"/>
          </p:cNvSpPr>
          <p:nvPr>
            <p:ph type="ftr" sz="quarter" idx="11"/>
          </p:nvPr>
        </p:nvSpPr>
        <p:spPr>
          <a:ln/>
        </p:spPr>
        <p:txBody>
          <a:bodyPr/>
          <a:lstStyle>
            <a:lvl1pPr>
              <a:defRPr/>
            </a:lvl1pPr>
          </a:lstStyle>
          <a:p>
            <a:pPr>
              <a:defRPr/>
            </a:pPr>
            <a:endParaRPr lang="sr-Latn-CS" altLang="en-US"/>
          </a:p>
        </p:txBody>
      </p:sp>
      <p:sp>
        <p:nvSpPr>
          <p:cNvPr id="5" name="Slide Number Placeholder 6">
            <a:extLst>
              <a:ext uri="{FF2B5EF4-FFF2-40B4-BE49-F238E27FC236}">
                <a16:creationId xmlns:a16="http://schemas.microsoft.com/office/drawing/2014/main" id="{91938DA4-AB48-9D9C-6DAE-B04671CFD97B}"/>
              </a:ext>
            </a:extLst>
          </p:cNvPr>
          <p:cNvSpPr>
            <a:spLocks noGrp="1"/>
          </p:cNvSpPr>
          <p:nvPr>
            <p:ph type="sldNum" sz="quarter" idx="12"/>
          </p:nvPr>
        </p:nvSpPr>
        <p:spPr>
          <a:ln/>
        </p:spPr>
        <p:txBody>
          <a:bodyPr/>
          <a:lstStyle>
            <a:lvl1pPr>
              <a:defRPr/>
            </a:lvl1pPr>
          </a:lstStyle>
          <a:p>
            <a:fld id="{745E6FA7-363D-437E-A87A-01BC4C2F525D}" type="slidenum">
              <a:rPr lang="sr-Latn-CS" altLang="en-US"/>
              <a:pPr/>
              <a:t>‹#›</a:t>
            </a:fld>
            <a:endParaRPr lang="sr-Latn-CS" altLang="en-US"/>
          </a:p>
        </p:txBody>
      </p:sp>
    </p:spTree>
    <p:extLst>
      <p:ext uri="{BB962C8B-B14F-4D97-AF65-F5344CB8AC3E}">
        <p14:creationId xmlns:p14="http://schemas.microsoft.com/office/powerpoint/2010/main" val="30103865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80D99F60-4399-5917-817F-A8BB5776F793}"/>
              </a:ext>
            </a:extLst>
          </p:cNvPr>
          <p:cNvSpPr>
            <a:spLocks noGrp="1"/>
          </p:cNvSpPr>
          <p:nvPr>
            <p:ph type="dt" sz="half" idx="10"/>
          </p:nvPr>
        </p:nvSpPr>
        <p:spPr>
          <a:ln/>
        </p:spPr>
        <p:txBody>
          <a:bodyPr/>
          <a:lstStyle>
            <a:lvl1pPr>
              <a:defRPr/>
            </a:lvl1pPr>
          </a:lstStyle>
          <a:p>
            <a:pPr>
              <a:defRPr/>
            </a:pPr>
            <a:endParaRPr lang="sr-Latn-CS" altLang="en-US"/>
          </a:p>
        </p:txBody>
      </p:sp>
      <p:sp>
        <p:nvSpPr>
          <p:cNvPr id="3" name="Footer Placeholder 5">
            <a:extLst>
              <a:ext uri="{FF2B5EF4-FFF2-40B4-BE49-F238E27FC236}">
                <a16:creationId xmlns:a16="http://schemas.microsoft.com/office/drawing/2014/main" id="{03B0FC3A-BCDD-15D5-C047-E00B1019B4F4}"/>
              </a:ext>
            </a:extLst>
          </p:cNvPr>
          <p:cNvSpPr>
            <a:spLocks noGrp="1"/>
          </p:cNvSpPr>
          <p:nvPr>
            <p:ph type="ftr" sz="quarter" idx="11"/>
          </p:nvPr>
        </p:nvSpPr>
        <p:spPr>
          <a:ln/>
        </p:spPr>
        <p:txBody>
          <a:bodyPr/>
          <a:lstStyle>
            <a:lvl1pPr>
              <a:defRPr/>
            </a:lvl1pPr>
          </a:lstStyle>
          <a:p>
            <a:pPr>
              <a:defRPr/>
            </a:pPr>
            <a:endParaRPr lang="sr-Latn-CS" altLang="en-US"/>
          </a:p>
        </p:txBody>
      </p:sp>
      <p:sp>
        <p:nvSpPr>
          <p:cNvPr id="4" name="Slide Number Placeholder 6">
            <a:extLst>
              <a:ext uri="{FF2B5EF4-FFF2-40B4-BE49-F238E27FC236}">
                <a16:creationId xmlns:a16="http://schemas.microsoft.com/office/drawing/2014/main" id="{5F45DC1E-01F6-1B4A-DEE0-F62456B9E9DA}"/>
              </a:ext>
            </a:extLst>
          </p:cNvPr>
          <p:cNvSpPr>
            <a:spLocks noGrp="1"/>
          </p:cNvSpPr>
          <p:nvPr>
            <p:ph type="sldNum" sz="quarter" idx="12"/>
          </p:nvPr>
        </p:nvSpPr>
        <p:spPr>
          <a:ln/>
        </p:spPr>
        <p:txBody>
          <a:bodyPr/>
          <a:lstStyle>
            <a:lvl1pPr>
              <a:defRPr/>
            </a:lvl1pPr>
          </a:lstStyle>
          <a:p>
            <a:fld id="{C9686B24-FEFD-4939-8D60-8B17F1758845}" type="slidenum">
              <a:rPr lang="sr-Latn-CS" altLang="en-US"/>
              <a:pPr/>
              <a:t>‹#›</a:t>
            </a:fld>
            <a:endParaRPr lang="sr-Latn-CS" altLang="en-US"/>
          </a:p>
        </p:txBody>
      </p:sp>
    </p:spTree>
    <p:extLst>
      <p:ext uri="{BB962C8B-B14F-4D97-AF65-F5344CB8AC3E}">
        <p14:creationId xmlns:p14="http://schemas.microsoft.com/office/powerpoint/2010/main" val="116067200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lstStyle>
            <a:lvl1pPr>
              <a:defRPr sz="2400"/>
            </a:lvl1pPr>
          </a:lstStyle>
          <a:p>
            <a:r>
              <a:rPr lang="en-US" noProof="1"/>
              <a:t>Click to edit Master title style</a:t>
            </a:r>
          </a:p>
        </p:txBody>
      </p:sp>
      <p:sp>
        <p:nvSpPr>
          <p:cNvPr id="3" name="Content Placeholder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Date Placeholder 4">
            <a:extLst>
              <a:ext uri="{FF2B5EF4-FFF2-40B4-BE49-F238E27FC236}">
                <a16:creationId xmlns:a16="http://schemas.microsoft.com/office/drawing/2014/main" id="{7A8A96B9-7A59-9B5E-2FED-B98C28DB1DC9}"/>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5">
            <a:extLst>
              <a:ext uri="{FF2B5EF4-FFF2-40B4-BE49-F238E27FC236}">
                <a16:creationId xmlns:a16="http://schemas.microsoft.com/office/drawing/2014/main" id="{E24B8A73-A8CD-A4B2-4192-598FD3030954}"/>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6">
            <a:extLst>
              <a:ext uri="{FF2B5EF4-FFF2-40B4-BE49-F238E27FC236}">
                <a16:creationId xmlns:a16="http://schemas.microsoft.com/office/drawing/2014/main" id="{17B80C33-A00C-FD75-A20B-820F24C7E8BC}"/>
              </a:ext>
            </a:extLst>
          </p:cNvPr>
          <p:cNvSpPr>
            <a:spLocks noGrp="1"/>
          </p:cNvSpPr>
          <p:nvPr>
            <p:ph type="sldNum" sz="quarter" idx="12"/>
          </p:nvPr>
        </p:nvSpPr>
        <p:spPr>
          <a:ln/>
        </p:spPr>
        <p:txBody>
          <a:bodyPr/>
          <a:lstStyle>
            <a:lvl1pPr>
              <a:defRPr/>
            </a:lvl1pPr>
          </a:lstStyle>
          <a:p>
            <a:fld id="{AD4FBAFB-5FFE-4E46-B456-264C397BEAFE}" type="slidenum">
              <a:rPr lang="sr-Latn-CS" altLang="en-US"/>
              <a:pPr/>
              <a:t>‹#›</a:t>
            </a:fld>
            <a:endParaRPr lang="sr-Latn-CS" altLang="en-US"/>
          </a:p>
        </p:txBody>
      </p:sp>
    </p:spTree>
    <p:extLst>
      <p:ext uri="{BB962C8B-B14F-4D97-AF65-F5344CB8AC3E}">
        <p14:creationId xmlns:p14="http://schemas.microsoft.com/office/powerpoint/2010/main" val="8493620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lstStyle>
            <a:lvl1pPr>
              <a:defRPr sz="2400"/>
            </a:lvl1pPr>
          </a:lstStyle>
          <a:p>
            <a:r>
              <a:rPr lang="en-US" noProof="1"/>
              <a:t>Click to edit Master title style</a:t>
            </a:r>
          </a:p>
        </p:txBody>
      </p:sp>
      <p:sp>
        <p:nvSpPr>
          <p:cNvPr id="3" name="Picture Placeholder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1"/>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Date Placeholder 4">
            <a:extLst>
              <a:ext uri="{FF2B5EF4-FFF2-40B4-BE49-F238E27FC236}">
                <a16:creationId xmlns:a16="http://schemas.microsoft.com/office/drawing/2014/main" id="{49702E37-6F6A-2486-662A-C8135D9947B1}"/>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5">
            <a:extLst>
              <a:ext uri="{FF2B5EF4-FFF2-40B4-BE49-F238E27FC236}">
                <a16:creationId xmlns:a16="http://schemas.microsoft.com/office/drawing/2014/main" id="{5A9E98BE-32D1-9D77-3398-8A9BC332ADD6}"/>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6">
            <a:extLst>
              <a:ext uri="{FF2B5EF4-FFF2-40B4-BE49-F238E27FC236}">
                <a16:creationId xmlns:a16="http://schemas.microsoft.com/office/drawing/2014/main" id="{B8613732-51AE-B886-F16D-862732B6805F}"/>
              </a:ext>
            </a:extLst>
          </p:cNvPr>
          <p:cNvSpPr>
            <a:spLocks noGrp="1"/>
          </p:cNvSpPr>
          <p:nvPr>
            <p:ph type="sldNum" sz="quarter" idx="12"/>
          </p:nvPr>
        </p:nvSpPr>
        <p:spPr>
          <a:ln/>
        </p:spPr>
        <p:txBody>
          <a:bodyPr/>
          <a:lstStyle>
            <a:lvl1pPr>
              <a:defRPr/>
            </a:lvl1pPr>
          </a:lstStyle>
          <a:p>
            <a:fld id="{AD539809-788F-4267-B90A-3E5ECB51FC97}" type="slidenum">
              <a:rPr lang="sr-Latn-CS" altLang="en-US"/>
              <a:pPr/>
              <a:t>‹#›</a:t>
            </a:fld>
            <a:endParaRPr lang="sr-Latn-CS" altLang="en-US"/>
          </a:p>
        </p:txBody>
      </p:sp>
    </p:spTree>
    <p:extLst>
      <p:ext uri="{BB962C8B-B14F-4D97-AF65-F5344CB8AC3E}">
        <p14:creationId xmlns:p14="http://schemas.microsoft.com/office/powerpoint/2010/main" val="9710038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4">
            <a:extLst>
              <a:ext uri="{FF2B5EF4-FFF2-40B4-BE49-F238E27FC236}">
                <a16:creationId xmlns:a16="http://schemas.microsoft.com/office/drawing/2014/main" id="{4D91AF50-98E5-3DA7-56A1-619B72CA13D5}"/>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5E93C5EB-EDFA-FFB9-D263-1A49B09B05EF}"/>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03599E1F-5B09-BAAE-00FE-0CD82B5FF31C}"/>
              </a:ext>
            </a:extLst>
          </p:cNvPr>
          <p:cNvSpPr>
            <a:spLocks noGrp="1"/>
          </p:cNvSpPr>
          <p:nvPr>
            <p:ph type="sldNum" sz="quarter" idx="12"/>
          </p:nvPr>
        </p:nvSpPr>
        <p:spPr>
          <a:ln/>
        </p:spPr>
        <p:txBody>
          <a:bodyPr/>
          <a:lstStyle>
            <a:lvl1pPr>
              <a:defRPr/>
            </a:lvl1pPr>
          </a:lstStyle>
          <a:p>
            <a:fld id="{26A06787-2D8D-4C80-9E99-42B72E669928}" type="slidenum">
              <a:rPr lang="sr-Latn-CS" altLang="en-US"/>
              <a:pPr/>
              <a:t>‹#›</a:t>
            </a:fld>
            <a:endParaRPr lang="sr-Latn-CS" altLang="en-US"/>
          </a:p>
        </p:txBody>
      </p:sp>
    </p:spTree>
    <p:extLst>
      <p:ext uri="{BB962C8B-B14F-4D97-AF65-F5344CB8AC3E}">
        <p14:creationId xmlns:p14="http://schemas.microsoft.com/office/powerpoint/2010/main" val="41122473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910" y="530225"/>
            <a:ext cx="2045890" cy="5507038"/>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503238" y="530225"/>
            <a:ext cx="6019069" cy="5507038"/>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4">
            <a:extLst>
              <a:ext uri="{FF2B5EF4-FFF2-40B4-BE49-F238E27FC236}">
                <a16:creationId xmlns:a16="http://schemas.microsoft.com/office/drawing/2014/main" id="{CE76AB83-C78A-923B-154B-D61C0773EF27}"/>
              </a:ext>
            </a:extLst>
          </p:cNvPr>
          <p:cNvSpPr>
            <a:spLocks noGrp="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AF3A6B07-C7E0-2C93-A221-041D7C5A44DC}"/>
              </a:ext>
            </a:extLst>
          </p:cNvPr>
          <p:cNvSpPr>
            <a:spLocks noGrp="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678E1378-8CC1-429D-392F-0DC636213C75}"/>
              </a:ext>
            </a:extLst>
          </p:cNvPr>
          <p:cNvSpPr>
            <a:spLocks noGrp="1"/>
          </p:cNvSpPr>
          <p:nvPr>
            <p:ph type="sldNum" sz="quarter" idx="12"/>
          </p:nvPr>
        </p:nvSpPr>
        <p:spPr>
          <a:ln/>
        </p:spPr>
        <p:txBody>
          <a:bodyPr/>
          <a:lstStyle>
            <a:lvl1pPr>
              <a:defRPr/>
            </a:lvl1pPr>
          </a:lstStyle>
          <a:p>
            <a:fld id="{B9232F1C-DE92-488E-8CD0-41AA7FD2AC12}" type="slidenum">
              <a:rPr lang="sr-Latn-CS" altLang="en-US"/>
              <a:pPr/>
              <a:t>‹#›</a:t>
            </a:fld>
            <a:endParaRPr lang="sr-Latn-CS" altLang="en-US"/>
          </a:p>
        </p:txBody>
      </p:sp>
    </p:spTree>
    <p:extLst>
      <p:ext uri="{BB962C8B-B14F-4D97-AF65-F5344CB8AC3E}">
        <p14:creationId xmlns:p14="http://schemas.microsoft.com/office/powerpoint/2010/main" val="2359842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Date Placeholder 24">
            <a:extLst>
              <a:ext uri="{FF2B5EF4-FFF2-40B4-BE49-F238E27FC236}">
                <a16:creationId xmlns:a16="http://schemas.microsoft.com/office/drawing/2014/main" id="{E7B6DBBA-27AB-99E1-717A-C03A6D8FE050}"/>
              </a:ext>
            </a:extLst>
          </p:cNvPr>
          <p:cNvSpPr>
            <a:spLocks noGrp="1"/>
          </p:cNvSpPr>
          <p:nvPr>
            <p:ph type="dt" sz="half" idx="10"/>
          </p:nvPr>
        </p:nvSpPr>
        <p:spPr>
          <a:ln/>
        </p:spPr>
        <p:txBody>
          <a:bodyPr/>
          <a:lstStyle>
            <a:lvl1pPr>
              <a:defRPr/>
            </a:lvl1pPr>
          </a:lstStyle>
          <a:p>
            <a:pPr>
              <a:defRPr/>
            </a:pPr>
            <a:endParaRPr lang="sr-Latn-CS" altLang="en-US"/>
          </a:p>
        </p:txBody>
      </p:sp>
      <p:sp>
        <p:nvSpPr>
          <p:cNvPr id="4" name="Footer Placeholder 17">
            <a:extLst>
              <a:ext uri="{FF2B5EF4-FFF2-40B4-BE49-F238E27FC236}">
                <a16:creationId xmlns:a16="http://schemas.microsoft.com/office/drawing/2014/main" id="{973460EB-8A57-9C41-CF64-FCF18884EC45}"/>
              </a:ext>
            </a:extLst>
          </p:cNvPr>
          <p:cNvSpPr>
            <a:spLocks noGrp="1"/>
          </p:cNvSpPr>
          <p:nvPr>
            <p:ph type="ftr" sz="quarter" idx="11"/>
          </p:nvPr>
        </p:nvSpPr>
        <p:spPr>
          <a:ln/>
        </p:spPr>
        <p:txBody>
          <a:bodyPr/>
          <a:lstStyle>
            <a:lvl1pPr>
              <a:defRPr/>
            </a:lvl1pPr>
          </a:lstStyle>
          <a:p>
            <a:pPr>
              <a:defRPr/>
            </a:pPr>
            <a:endParaRPr lang="sr-Latn-CS" altLang="en-US"/>
          </a:p>
        </p:txBody>
      </p:sp>
      <p:sp>
        <p:nvSpPr>
          <p:cNvPr id="5" name="Slide Number Placeholder 4">
            <a:extLst>
              <a:ext uri="{FF2B5EF4-FFF2-40B4-BE49-F238E27FC236}">
                <a16:creationId xmlns:a16="http://schemas.microsoft.com/office/drawing/2014/main" id="{B6499854-278A-49C0-2530-63C85E701EDF}"/>
              </a:ext>
            </a:extLst>
          </p:cNvPr>
          <p:cNvSpPr>
            <a:spLocks noGrp="1"/>
          </p:cNvSpPr>
          <p:nvPr>
            <p:ph type="sldNum" sz="quarter" idx="12"/>
          </p:nvPr>
        </p:nvSpPr>
        <p:spPr>
          <a:ln/>
        </p:spPr>
        <p:txBody>
          <a:bodyPr/>
          <a:lstStyle>
            <a:lvl1pPr>
              <a:defRPr/>
            </a:lvl1pPr>
          </a:lstStyle>
          <a:p>
            <a:fld id="{E8442309-7302-4094-86BB-FF2A4FD281E9}" type="slidenum">
              <a:rPr lang="sr-Latn-CS" altLang="en-US"/>
              <a:pPr/>
              <a:t>‹#›</a:t>
            </a:fld>
            <a:endParaRPr lang="sr-Latn-CS" altLang="en-US"/>
          </a:p>
        </p:txBody>
      </p:sp>
    </p:spTree>
    <p:extLst>
      <p:ext uri="{BB962C8B-B14F-4D97-AF65-F5344CB8AC3E}">
        <p14:creationId xmlns:p14="http://schemas.microsoft.com/office/powerpoint/2010/main" val="2175542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4">
            <a:extLst>
              <a:ext uri="{FF2B5EF4-FFF2-40B4-BE49-F238E27FC236}">
                <a16:creationId xmlns:a16="http://schemas.microsoft.com/office/drawing/2014/main" id="{9BB6CBB3-F502-4819-237C-018BE75F5FE6}"/>
              </a:ext>
            </a:extLst>
          </p:cNvPr>
          <p:cNvSpPr>
            <a:spLocks noGrp="1"/>
          </p:cNvSpPr>
          <p:nvPr>
            <p:ph type="dt" sz="half" idx="10"/>
          </p:nvPr>
        </p:nvSpPr>
        <p:spPr>
          <a:ln/>
        </p:spPr>
        <p:txBody>
          <a:bodyPr/>
          <a:lstStyle>
            <a:lvl1pPr>
              <a:defRPr/>
            </a:lvl1pPr>
          </a:lstStyle>
          <a:p>
            <a:pPr>
              <a:defRPr/>
            </a:pPr>
            <a:endParaRPr lang="sr-Latn-CS" altLang="en-US"/>
          </a:p>
        </p:txBody>
      </p:sp>
      <p:sp>
        <p:nvSpPr>
          <p:cNvPr id="3" name="Footer Placeholder 17">
            <a:extLst>
              <a:ext uri="{FF2B5EF4-FFF2-40B4-BE49-F238E27FC236}">
                <a16:creationId xmlns:a16="http://schemas.microsoft.com/office/drawing/2014/main" id="{6684039B-007C-2B44-B071-5265E6CFBC8A}"/>
              </a:ext>
            </a:extLst>
          </p:cNvPr>
          <p:cNvSpPr>
            <a:spLocks noGrp="1"/>
          </p:cNvSpPr>
          <p:nvPr>
            <p:ph type="ftr" sz="quarter" idx="11"/>
          </p:nvPr>
        </p:nvSpPr>
        <p:spPr>
          <a:ln/>
        </p:spPr>
        <p:txBody>
          <a:bodyPr/>
          <a:lstStyle>
            <a:lvl1pPr>
              <a:defRPr/>
            </a:lvl1pPr>
          </a:lstStyle>
          <a:p>
            <a:pPr>
              <a:defRPr/>
            </a:pPr>
            <a:endParaRPr lang="sr-Latn-CS" altLang="en-US"/>
          </a:p>
        </p:txBody>
      </p:sp>
      <p:sp>
        <p:nvSpPr>
          <p:cNvPr id="4" name="Slide Number Placeholder 4">
            <a:extLst>
              <a:ext uri="{FF2B5EF4-FFF2-40B4-BE49-F238E27FC236}">
                <a16:creationId xmlns:a16="http://schemas.microsoft.com/office/drawing/2014/main" id="{0A53B3E1-E86B-F655-90E5-1976A3ADB90B}"/>
              </a:ext>
            </a:extLst>
          </p:cNvPr>
          <p:cNvSpPr>
            <a:spLocks noGrp="1"/>
          </p:cNvSpPr>
          <p:nvPr>
            <p:ph type="sldNum" sz="quarter" idx="12"/>
          </p:nvPr>
        </p:nvSpPr>
        <p:spPr>
          <a:ln/>
        </p:spPr>
        <p:txBody>
          <a:bodyPr/>
          <a:lstStyle>
            <a:lvl1pPr>
              <a:defRPr/>
            </a:lvl1pPr>
          </a:lstStyle>
          <a:p>
            <a:fld id="{8E1D6EA5-D0C5-42C3-A2AE-0EE838793EC0}" type="slidenum">
              <a:rPr lang="sr-Latn-CS" altLang="en-US"/>
              <a:pPr/>
              <a:t>‹#›</a:t>
            </a:fld>
            <a:endParaRPr lang="sr-Latn-CS" altLang="en-US"/>
          </a:p>
        </p:txBody>
      </p:sp>
    </p:spTree>
    <p:extLst>
      <p:ext uri="{BB962C8B-B14F-4D97-AF65-F5344CB8AC3E}">
        <p14:creationId xmlns:p14="http://schemas.microsoft.com/office/powerpoint/2010/main" val="2359264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lstStyle>
            <a:lvl1pPr>
              <a:defRPr sz="2400"/>
            </a:lvl1pPr>
          </a:lstStyle>
          <a:p>
            <a:r>
              <a:rPr lang="en-US" noProof="1"/>
              <a:t>Click to edit Master title style</a:t>
            </a:r>
          </a:p>
        </p:txBody>
      </p:sp>
      <p:sp>
        <p:nvSpPr>
          <p:cNvPr id="3" name="Content Placeholder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Date Placeholder 24">
            <a:extLst>
              <a:ext uri="{FF2B5EF4-FFF2-40B4-BE49-F238E27FC236}">
                <a16:creationId xmlns:a16="http://schemas.microsoft.com/office/drawing/2014/main" id="{3733D4CE-9BE1-0A25-5AD7-6D23306A9F72}"/>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17">
            <a:extLst>
              <a:ext uri="{FF2B5EF4-FFF2-40B4-BE49-F238E27FC236}">
                <a16:creationId xmlns:a16="http://schemas.microsoft.com/office/drawing/2014/main" id="{B7EA91AA-E928-4F67-FE71-1D6C9500E11B}"/>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4">
            <a:extLst>
              <a:ext uri="{FF2B5EF4-FFF2-40B4-BE49-F238E27FC236}">
                <a16:creationId xmlns:a16="http://schemas.microsoft.com/office/drawing/2014/main" id="{635BD2B3-A75C-B441-011F-86E770AECE3C}"/>
              </a:ext>
            </a:extLst>
          </p:cNvPr>
          <p:cNvSpPr>
            <a:spLocks noGrp="1"/>
          </p:cNvSpPr>
          <p:nvPr>
            <p:ph type="sldNum" sz="quarter" idx="12"/>
          </p:nvPr>
        </p:nvSpPr>
        <p:spPr>
          <a:ln/>
        </p:spPr>
        <p:txBody>
          <a:bodyPr/>
          <a:lstStyle>
            <a:lvl1pPr>
              <a:defRPr/>
            </a:lvl1pPr>
          </a:lstStyle>
          <a:p>
            <a:fld id="{01FACC07-07FC-4135-B870-9D63D7F3DCC3}" type="slidenum">
              <a:rPr lang="sr-Latn-CS" altLang="en-US"/>
              <a:pPr/>
              <a:t>‹#›</a:t>
            </a:fld>
            <a:endParaRPr lang="sr-Latn-CS" altLang="en-US"/>
          </a:p>
        </p:txBody>
      </p:sp>
    </p:spTree>
    <p:extLst>
      <p:ext uri="{BB962C8B-B14F-4D97-AF65-F5344CB8AC3E}">
        <p14:creationId xmlns:p14="http://schemas.microsoft.com/office/powerpoint/2010/main" val="2697051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lstStyle>
            <a:lvl1pPr>
              <a:defRPr sz="2400"/>
            </a:lvl1pPr>
          </a:lstStyle>
          <a:p>
            <a:r>
              <a:rPr lang="en-US" noProof="1"/>
              <a:t>Click to edit Master title style</a:t>
            </a:r>
          </a:p>
        </p:txBody>
      </p:sp>
      <p:sp>
        <p:nvSpPr>
          <p:cNvPr id="3" name="Picture Placeholder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1"/>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Date Placeholder 24">
            <a:extLst>
              <a:ext uri="{FF2B5EF4-FFF2-40B4-BE49-F238E27FC236}">
                <a16:creationId xmlns:a16="http://schemas.microsoft.com/office/drawing/2014/main" id="{43C264E4-8B0F-2334-9DC4-EFC98DA7460A}"/>
              </a:ext>
            </a:extLst>
          </p:cNvPr>
          <p:cNvSpPr>
            <a:spLocks noGrp="1"/>
          </p:cNvSpPr>
          <p:nvPr>
            <p:ph type="dt" sz="half" idx="10"/>
          </p:nvPr>
        </p:nvSpPr>
        <p:spPr>
          <a:ln/>
        </p:spPr>
        <p:txBody>
          <a:bodyPr/>
          <a:lstStyle>
            <a:lvl1pPr>
              <a:defRPr/>
            </a:lvl1pPr>
          </a:lstStyle>
          <a:p>
            <a:pPr>
              <a:defRPr/>
            </a:pPr>
            <a:endParaRPr lang="sr-Latn-CS" altLang="en-US"/>
          </a:p>
        </p:txBody>
      </p:sp>
      <p:sp>
        <p:nvSpPr>
          <p:cNvPr id="6" name="Footer Placeholder 17">
            <a:extLst>
              <a:ext uri="{FF2B5EF4-FFF2-40B4-BE49-F238E27FC236}">
                <a16:creationId xmlns:a16="http://schemas.microsoft.com/office/drawing/2014/main" id="{94D5C36A-052A-964D-5B73-15BB29B67A28}"/>
              </a:ext>
            </a:extLst>
          </p:cNvPr>
          <p:cNvSpPr>
            <a:spLocks noGrp="1"/>
          </p:cNvSpPr>
          <p:nvPr>
            <p:ph type="ftr" sz="quarter" idx="11"/>
          </p:nvPr>
        </p:nvSpPr>
        <p:spPr>
          <a:ln/>
        </p:spPr>
        <p:txBody>
          <a:bodyPr/>
          <a:lstStyle>
            <a:lvl1pPr>
              <a:defRPr/>
            </a:lvl1pPr>
          </a:lstStyle>
          <a:p>
            <a:pPr>
              <a:defRPr/>
            </a:pPr>
            <a:endParaRPr lang="sr-Latn-CS" altLang="en-US"/>
          </a:p>
        </p:txBody>
      </p:sp>
      <p:sp>
        <p:nvSpPr>
          <p:cNvPr id="7" name="Slide Number Placeholder 4">
            <a:extLst>
              <a:ext uri="{FF2B5EF4-FFF2-40B4-BE49-F238E27FC236}">
                <a16:creationId xmlns:a16="http://schemas.microsoft.com/office/drawing/2014/main" id="{FEB3467A-8E21-49D0-B6E3-CB90775529AF}"/>
              </a:ext>
            </a:extLst>
          </p:cNvPr>
          <p:cNvSpPr>
            <a:spLocks noGrp="1"/>
          </p:cNvSpPr>
          <p:nvPr>
            <p:ph type="sldNum" sz="quarter" idx="12"/>
          </p:nvPr>
        </p:nvSpPr>
        <p:spPr>
          <a:ln/>
        </p:spPr>
        <p:txBody>
          <a:bodyPr/>
          <a:lstStyle>
            <a:lvl1pPr>
              <a:defRPr/>
            </a:lvl1pPr>
          </a:lstStyle>
          <a:p>
            <a:fld id="{4E3544F1-1EAD-4149-ADB3-E55800424A0A}" type="slidenum">
              <a:rPr lang="sr-Latn-CS" altLang="en-US"/>
              <a:pPr/>
              <a:t>‹#›</a:t>
            </a:fld>
            <a:endParaRPr lang="sr-Latn-CS" altLang="en-US"/>
          </a:p>
        </p:txBody>
      </p:sp>
    </p:spTree>
    <p:extLst>
      <p:ext uri="{BB962C8B-B14F-4D97-AF65-F5344CB8AC3E}">
        <p14:creationId xmlns:p14="http://schemas.microsoft.com/office/powerpoint/2010/main" val="32980831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026" name="Rounded Rectangle 6">
            <a:extLst>
              <a:ext uri="{FF2B5EF4-FFF2-40B4-BE49-F238E27FC236}">
                <a16:creationId xmlns:a16="http://schemas.microsoft.com/office/drawing/2014/main" id="{5BD79E13-C8E6-D8FF-57C2-5A62AC9A67C0}"/>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a:solidFill>
              <a:srgbClr val="A4A3A3"/>
            </a:solidFill>
            <a:round/>
            <a:headEnd/>
            <a:tailEnd/>
          </a:ln>
          <a:effectLst>
            <a:outerShdw dist="50800" dir="5400000" algn="ctr" rotWithShape="0">
              <a:srgbClr val="000000">
                <a:alpha val="25000"/>
              </a:srgbClr>
            </a:outerShdw>
          </a:effectLst>
        </p:spPr>
        <p:txBody>
          <a:bodyPr anchor="ctr"/>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nvGrpSpPr>
          <p:cNvPr id="1027" name="Rounded Rectangle 8">
            <a:extLst>
              <a:ext uri="{FF2B5EF4-FFF2-40B4-BE49-F238E27FC236}">
                <a16:creationId xmlns:a16="http://schemas.microsoft.com/office/drawing/2014/main" id="{BBAFC8EC-BE08-BBC9-3D53-AED98CC905AE}"/>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51BE8DA9-6BF5-9EB0-0452-783CC7AB4EA1}"/>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1028">
              <a:extLst>
                <a:ext uri="{FF2B5EF4-FFF2-40B4-BE49-F238E27FC236}">
                  <a16:creationId xmlns:a16="http://schemas.microsoft.com/office/drawing/2014/main" id="{5FB0B686-F375-FA58-0EC4-6E22032E8804}"/>
                </a:ext>
              </a:extLst>
            </p:cNvPr>
            <p:cNvSpPr txBox="1">
              <a:spLocks noChangeArrowheads="1"/>
            </p:cNvSpPr>
            <p:nvPr/>
          </p:nvSpPr>
          <p:spPr bwMode="auto">
            <a:xfrm>
              <a:off x="24" y="26"/>
              <a:ext cx="5190" cy="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sp>
        <p:nvSpPr>
          <p:cNvPr id="1028" name="Title Placeholder 12">
            <a:extLst>
              <a:ext uri="{FF2B5EF4-FFF2-40B4-BE49-F238E27FC236}">
                <a16:creationId xmlns:a16="http://schemas.microsoft.com/office/drawing/2014/main" id="{06C029D2-3907-487B-E8F0-AF88088B0A6A}"/>
              </a:ext>
            </a:extLst>
          </p:cNvPr>
          <p:cNvSpPr>
            <a:spLocks noGrp="1" noChangeArrowheads="1"/>
          </p:cNvSpPr>
          <p:nvPr>
            <p:ph type="title" idx="4294967295"/>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1029" name="Text Placeholder 3">
            <a:extLst>
              <a:ext uri="{FF2B5EF4-FFF2-40B4-BE49-F238E27FC236}">
                <a16:creationId xmlns:a16="http://schemas.microsoft.com/office/drawing/2014/main" id="{B4750C7E-7773-3CCE-AD00-BBE4F8D5B38A}"/>
              </a:ext>
            </a:extLst>
          </p:cNvPr>
          <p:cNvSpPr>
            <a:spLocks noGrp="1" noChangeArrowheads="1"/>
          </p:cNvSpPr>
          <p:nvPr>
            <p:ph type="body" idx="4294967295"/>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1032" name="Date Placeholder 24">
            <a:extLst>
              <a:ext uri="{FF2B5EF4-FFF2-40B4-BE49-F238E27FC236}">
                <a16:creationId xmlns:a16="http://schemas.microsoft.com/office/drawing/2014/main" id="{4494551B-3F0E-D28C-80FA-2F12A8FF0CE9}"/>
              </a:ext>
            </a:extLst>
          </p:cNvPr>
          <p:cNvSpPr>
            <a:spLocks noGrp="1"/>
          </p:cNvSpPr>
          <p:nvPr>
            <p:ph type="dt" sz="half" idx="2"/>
          </p:nvPr>
        </p:nvSpPr>
        <p:spPr>
          <a:xfrm>
            <a:off x="3776663" y="6111875"/>
            <a:ext cx="22860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9DADBC"/>
                </a:solidFill>
                <a:latin typeface="Verdana" panose="020B0604030504040204" pitchFamily="34" charset="0"/>
              </a:defRPr>
            </a:lvl1pPr>
          </a:lstStyle>
          <a:p>
            <a:pPr>
              <a:defRPr/>
            </a:pPr>
            <a:endParaRPr lang="sr-Latn-CS" altLang="en-US"/>
          </a:p>
        </p:txBody>
      </p:sp>
      <p:sp>
        <p:nvSpPr>
          <p:cNvPr id="1033" name="Footer Placeholder 17">
            <a:extLst>
              <a:ext uri="{FF2B5EF4-FFF2-40B4-BE49-F238E27FC236}">
                <a16:creationId xmlns:a16="http://schemas.microsoft.com/office/drawing/2014/main" id="{E7581910-00B4-D56A-A059-B9448D6F02C7}"/>
              </a:ext>
            </a:extLst>
          </p:cNvPr>
          <p:cNvSpPr>
            <a:spLocks noGrp="1"/>
          </p:cNvSpPr>
          <p:nvPr>
            <p:ph type="ftr" sz="quarter" idx="3"/>
          </p:nvPr>
        </p:nvSpPr>
        <p:spPr>
          <a:xfrm>
            <a:off x="6062663" y="6111875"/>
            <a:ext cx="22860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9DADBC"/>
                </a:solidFill>
                <a:latin typeface="Verdana" panose="020B0604030504040204" pitchFamily="34" charset="0"/>
              </a:defRPr>
            </a:lvl1pPr>
          </a:lstStyle>
          <a:p>
            <a:pPr>
              <a:defRPr/>
            </a:pPr>
            <a:endParaRPr lang="sr-Latn-CS" altLang="en-US"/>
          </a:p>
        </p:txBody>
      </p:sp>
      <p:sp>
        <p:nvSpPr>
          <p:cNvPr id="1034" name="Slide Number Placeholder 4">
            <a:extLst>
              <a:ext uri="{FF2B5EF4-FFF2-40B4-BE49-F238E27FC236}">
                <a16:creationId xmlns:a16="http://schemas.microsoft.com/office/drawing/2014/main" id="{AAC17996-7A45-7B2A-F65C-585FF910C02B}"/>
              </a:ext>
            </a:extLst>
          </p:cNvPr>
          <p:cNvSpPr>
            <a:spLocks noGrp="1"/>
          </p:cNvSpPr>
          <p:nvPr>
            <p:ph type="sldNum" sz="quarter" idx="4"/>
          </p:nvPr>
        </p:nvSpPr>
        <p:spPr>
          <a:xfrm>
            <a:off x="8348663" y="6111875"/>
            <a:ext cx="4572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9DADBC"/>
                </a:solidFill>
                <a:latin typeface="Verdana" panose="020B0604030504040204" pitchFamily="34" charset="0"/>
              </a:defRPr>
            </a:lvl1pPr>
          </a:lstStyle>
          <a:p>
            <a:fld id="{D43373B9-DF8B-466F-82BC-D5C469EF5437}" type="slidenum">
              <a:rPr lang="sr-Latn-CS" altLang="en-US"/>
              <a:pPr/>
              <a:t>‹#›</a:t>
            </a:fld>
            <a:endParaRPr lang="sr-Latn-CS" altLang="en-US"/>
          </a:p>
        </p:txBody>
      </p:sp>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xStyles>
    <p:titleStyle>
      <a:lvl1pPr algn="l" rtl="0" eaLnBrk="0" fontAlgn="base" hangingPunct="0">
        <a:spcBef>
          <a:spcPct val="0"/>
        </a:spcBef>
        <a:spcAft>
          <a:spcPct val="0"/>
        </a:spcAft>
        <a:defRPr sz="3600" b="1" kern="1200">
          <a:solidFill>
            <a:srgbClr val="FF8D3E"/>
          </a:solidFill>
          <a:latin typeface="+mj-lt"/>
          <a:ea typeface="+mj-ea"/>
          <a:cs typeface="+mj-cs"/>
        </a:defRPr>
      </a:lvl1pPr>
      <a:lvl2pPr algn="l" rtl="0" eaLnBrk="0" fontAlgn="base" hangingPunct="0">
        <a:spcBef>
          <a:spcPct val="0"/>
        </a:spcBef>
        <a:spcAft>
          <a:spcPct val="0"/>
        </a:spcAft>
        <a:defRPr sz="3600" b="1">
          <a:solidFill>
            <a:srgbClr val="FF8D3E"/>
          </a:solidFill>
          <a:latin typeface="Verdana" panose="020B0604030504040204" pitchFamily="34" charset="0"/>
        </a:defRPr>
      </a:lvl2pPr>
      <a:lvl3pPr algn="l" rtl="0" eaLnBrk="0" fontAlgn="base" hangingPunct="0">
        <a:spcBef>
          <a:spcPct val="0"/>
        </a:spcBef>
        <a:spcAft>
          <a:spcPct val="0"/>
        </a:spcAft>
        <a:defRPr sz="3600" b="1">
          <a:solidFill>
            <a:srgbClr val="FF8D3E"/>
          </a:solidFill>
          <a:latin typeface="Verdana" panose="020B0604030504040204" pitchFamily="34" charset="0"/>
        </a:defRPr>
      </a:lvl3pPr>
      <a:lvl4pPr algn="l" rtl="0" eaLnBrk="0" fontAlgn="base" hangingPunct="0">
        <a:spcBef>
          <a:spcPct val="0"/>
        </a:spcBef>
        <a:spcAft>
          <a:spcPct val="0"/>
        </a:spcAft>
        <a:defRPr sz="3600" b="1">
          <a:solidFill>
            <a:srgbClr val="FF8D3E"/>
          </a:solidFill>
          <a:latin typeface="Verdana" panose="020B0604030504040204" pitchFamily="34" charset="0"/>
        </a:defRPr>
      </a:lvl4pPr>
      <a:lvl5pPr algn="l" rtl="0" eaLnBrk="0" fontAlgn="base" hangingPunct="0">
        <a:spcBef>
          <a:spcPct val="0"/>
        </a:spcBef>
        <a:spcAft>
          <a:spcPct val="0"/>
        </a:spcAft>
        <a:defRPr sz="3600" b="1">
          <a:solidFill>
            <a:srgbClr val="FF8D3E"/>
          </a:solidFill>
          <a:latin typeface="Verdana" panose="020B0604030504040204" pitchFamily="34" charset="0"/>
        </a:defRPr>
      </a:lvl5pPr>
      <a:lvl6pPr marL="457200" algn="l" rtl="0" eaLnBrk="0" fontAlgn="base" hangingPunct="0">
        <a:spcBef>
          <a:spcPct val="0"/>
        </a:spcBef>
        <a:spcAft>
          <a:spcPct val="0"/>
        </a:spcAft>
        <a:defRPr sz="3600" b="1">
          <a:solidFill>
            <a:srgbClr val="FF8D3E"/>
          </a:solidFill>
          <a:latin typeface="Verdana" panose="020B0604030504040204" pitchFamily="34" charset="0"/>
        </a:defRPr>
      </a:lvl6pPr>
      <a:lvl7pPr marL="914400" algn="l" rtl="0" eaLnBrk="0" fontAlgn="base" hangingPunct="0">
        <a:spcBef>
          <a:spcPct val="0"/>
        </a:spcBef>
        <a:spcAft>
          <a:spcPct val="0"/>
        </a:spcAft>
        <a:defRPr sz="3600" b="1">
          <a:solidFill>
            <a:srgbClr val="FF8D3E"/>
          </a:solidFill>
          <a:latin typeface="Verdana" panose="020B0604030504040204" pitchFamily="34" charset="0"/>
        </a:defRPr>
      </a:lvl7pPr>
      <a:lvl8pPr marL="1371600" algn="l" rtl="0" eaLnBrk="0" fontAlgn="base" hangingPunct="0">
        <a:spcBef>
          <a:spcPct val="0"/>
        </a:spcBef>
        <a:spcAft>
          <a:spcPct val="0"/>
        </a:spcAft>
        <a:defRPr sz="3600" b="1">
          <a:solidFill>
            <a:srgbClr val="FF8D3E"/>
          </a:solidFill>
          <a:latin typeface="Verdana" panose="020B0604030504040204" pitchFamily="34" charset="0"/>
        </a:defRPr>
      </a:lvl8pPr>
      <a:lvl9pPr marL="1828800" algn="l" rtl="0" eaLnBrk="0" fontAlgn="base" hangingPunct="0">
        <a:spcBef>
          <a:spcPct val="0"/>
        </a:spcBef>
        <a:spcAft>
          <a:spcPct val="0"/>
        </a:spcAft>
        <a:defRPr sz="3600" b="1">
          <a:solidFill>
            <a:srgbClr val="FF8D3E"/>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lvl="1"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lvl="2" indent="-182563" algn="l" rtl="0" eaLnBrk="0" fontAlgn="base" hangingPunct="0">
        <a:spcBef>
          <a:spcPts val="250"/>
        </a:spcBef>
        <a:spcAft>
          <a:spcPct val="0"/>
        </a:spcAft>
        <a:buClr>
          <a:srgbClr val="ED3742"/>
        </a:buClr>
        <a:buSzPct val="100000"/>
        <a:buFont typeface="Wingdings 2" panose="05020102010507070707" pitchFamily="18" charset="2"/>
        <a:buChar char=""/>
        <a:defRPr sz="2200" kern="1200">
          <a:solidFill>
            <a:schemeClr val="tx1"/>
          </a:solidFill>
          <a:latin typeface="+mn-lt"/>
          <a:ea typeface="+mn-ea"/>
          <a:cs typeface="+mn-cs"/>
        </a:defRPr>
      </a:lvl3pPr>
      <a:lvl4pPr marL="1023938" lvl="3" indent="-182563" algn="l" rtl="0" eaLnBrk="0" fontAlgn="base" hangingPunct="0">
        <a:spcBef>
          <a:spcPts val="225"/>
        </a:spcBef>
        <a:spcAft>
          <a:spcPct val="0"/>
        </a:spcAft>
        <a:buClr>
          <a:srgbClr val="ED3742"/>
        </a:buClr>
        <a:buSzPct val="112000"/>
        <a:buFont typeface="Wingdings 2" panose="05020102010507070707" pitchFamily="18" charset="2"/>
        <a:buChar char="◦"/>
        <a:defRPr sz="1900" kern="1200">
          <a:solidFill>
            <a:schemeClr val="tx1"/>
          </a:solidFill>
          <a:latin typeface="+mn-lt"/>
          <a:ea typeface="+mn-ea"/>
          <a:cs typeface="+mn-cs"/>
        </a:defRPr>
      </a:lvl4pPr>
      <a:lvl5pPr marL="1279525" lvl="4" indent="-182563" algn="l" rtl="0" eaLnBrk="0" fontAlgn="base" hangingPunct="0">
        <a:spcBef>
          <a:spcPts val="250"/>
        </a:spcBef>
        <a:spcAft>
          <a:spcPct val="0"/>
        </a:spcAft>
        <a:buClr>
          <a:srgbClr val="4A85BF"/>
        </a:buClr>
        <a:buSzPct val="100000"/>
        <a:buFont typeface="Wingdings 2" panose="05020102010507070707" pitchFamily="18" charset="2"/>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2050" name="Rounded Rectangle 9">
            <a:extLst>
              <a:ext uri="{FF2B5EF4-FFF2-40B4-BE49-F238E27FC236}">
                <a16:creationId xmlns:a16="http://schemas.microsoft.com/office/drawing/2014/main" id="{E2EC8318-1868-3954-E9AA-534AD51E0AD6}"/>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a:solidFill>
              <a:srgbClr val="A4A3A3"/>
            </a:solidFill>
            <a:round/>
            <a:headEnd/>
            <a:tailEnd/>
          </a:ln>
          <a:effectLst>
            <a:outerShdw dist="50800" dir="5400000" algn="ctr" rotWithShape="0">
              <a:srgbClr val="000000">
                <a:alpha val="25000"/>
              </a:srgbClr>
            </a:outerShdw>
          </a:effectLst>
        </p:spPr>
        <p:txBody>
          <a:bodyPr anchor="ctr"/>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nvGrpSpPr>
          <p:cNvPr id="2051" name="Rounded Rectangle 10">
            <a:extLst>
              <a:ext uri="{FF2B5EF4-FFF2-40B4-BE49-F238E27FC236}">
                <a16:creationId xmlns:a16="http://schemas.microsoft.com/office/drawing/2014/main" id="{7D7D703E-07F4-5DF8-C450-012E93EBA6DD}"/>
              </a:ext>
            </a:extLst>
          </p:cNvPr>
          <p:cNvGrpSpPr>
            <a:grpSpLocks/>
          </p:cNvGrpSpPr>
          <p:nvPr/>
        </p:nvGrpSpPr>
        <p:grpSpPr bwMode="auto">
          <a:xfrm>
            <a:off x="414338" y="427038"/>
            <a:ext cx="8315325" cy="3121025"/>
            <a:chOff x="0" y="0"/>
            <a:chExt cx="5238" cy="1966"/>
          </a:xfrm>
        </p:grpSpPr>
        <p:pic>
          <p:nvPicPr>
            <p:cNvPr id="2" name="Rounded Rectangle 10">
              <a:extLst>
                <a:ext uri="{FF2B5EF4-FFF2-40B4-BE49-F238E27FC236}">
                  <a16:creationId xmlns:a16="http://schemas.microsoft.com/office/drawing/2014/main" id="{15120654-7FAF-86DA-9E03-B8E64ADE264F}"/>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1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2052">
              <a:extLst>
                <a:ext uri="{FF2B5EF4-FFF2-40B4-BE49-F238E27FC236}">
                  <a16:creationId xmlns:a16="http://schemas.microsoft.com/office/drawing/2014/main" id="{5B914C03-8771-299B-E52E-4A81C10E4952}"/>
                </a:ext>
              </a:extLst>
            </p:cNvPr>
            <p:cNvSpPr txBox="1">
              <a:spLocks noChangeArrowheads="1"/>
            </p:cNvSpPr>
            <p:nvPr/>
          </p:nvSpPr>
          <p:spPr bwMode="auto">
            <a:xfrm>
              <a:off x="29" y="31"/>
              <a:ext cx="5180" cy="1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sp>
        <p:nvSpPr>
          <p:cNvPr id="2052" name="Title Placeholder 12">
            <a:extLst>
              <a:ext uri="{FF2B5EF4-FFF2-40B4-BE49-F238E27FC236}">
                <a16:creationId xmlns:a16="http://schemas.microsoft.com/office/drawing/2014/main" id="{DB288B56-8D9D-4947-DA95-4E089AEC7DDA}"/>
              </a:ext>
            </a:extLst>
          </p:cNvPr>
          <p:cNvSpPr>
            <a:spLocks noGrp="1" noChangeArrowheads="1"/>
          </p:cNvSpPr>
          <p:nvPr>
            <p:ph type="title" idx="4294967295"/>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2053" name="Text Placeholder 3">
            <a:extLst>
              <a:ext uri="{FF2B5EF4-FFF2-40B4-BE49-F238E27FC236}">
                <a16:creationId xmlns:a16="http://schemas.microsoft.com/office/drawing/2014/main" id="{47284823-42C4-8461-A663-E07BABEC6E50}"/>
              </a:ext>
            </a:extLst>
          </p:cNvPr>
          <p:cNvSpPr>
            <a:spLocks noGrp="1" noChangeArrowheads="1"/>
          </p:cNvSpPr>
          <p:nvPr>
            <p:ph type="body" idx="4294967295"/>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2056" name="Date Placeholder 18">
            <a:extLst>
              <a:ext uri="{FF2B5EF4-FFF2-40B4-BE49-F238E27FC236}">
                <a16:creationId xmlns:a16="http://schemas.microsoft.com/office/drawing/2014/main" id="{D3769F3A-E39D-B836-2F6D-719DCE2CB13E}"/>
              </a:ext>
            </a:extLst>
          </p:cNvPr>
          <p:cNvSpPr>
            <a:spLocks noGrp="1"/>
          </p:cNvSpPr>
          <p:nvPr>
            <p:ph type="dt" sz="half" idx="2"/>
          </p:nvPr>
        </p:nvSpPr>
        <p:spPr>
          <a:xfrm>
            <a:off x="3776663" y="6111875"/>
            <a:ext cx="22860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algn="r" eaLnBrk="0" hangingPunct="0">
              <a:buFont typeface="Arial" panose="020B0604020202020204" pitchFamily="34" charset="0"/>
              <a:buNone/>
              <a:defRPr sz="1000">
                <a:solidFill>
                  <a:srgbClr val="9DADBC"/>
                </a:solidFill>
                <a:latin typeface="Verdana" panose="020B0604030504040204" pitchFamily="34" charset="0"/>
              </a:defRPr>
            </a:lvl1pPr>
          </a:lstStyle>
          <a:p>
            <a:pPr>
              <a:defRPr/>
            </a:pPr>
            <a:endParaRPr lang="sr-Latn-CS" altLang="en-US"/>
          </a:p>
        </p:txBody>
      </p:sp>
      <p:sp>
        <p:nvSpPr>
          <p:cNvPr id="2057" name="Footer Placeholder 7">
            <a:extLst>
              <a:ext uri="{FF2B5EF4-FFF2-40B4-BE49-F238E27FC236}">
                <a16:creationId xmlns:a16="http://schemas.microsoft.com/office/drawing/2014/main" id="{A6135281-2523-302E-3AE8-9373A3FF2E74}"/>
              </a:ext>
            </a:extLst>
          </p:cNvPr>
          <p:cNvSpPr>
            <a:spLocks noGrp="1"/>
          </p:cNvSpPr>
          <p:nvPr>
            <p:ph type="ftr" sz="quarter" idx="3"/>
          </p:nvPr>
        </p:nvSpPr>
        <p:spPr>
          <a:xfrm>
            <a:off x="6062663" y="6111875"/>
            <a:ext cx="22860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000">
                <a:solidFill>
                  <a:srgbClr val="9DADBC"/>
                </a:solidFill>
                <a:latin typeface="Verdana" panose="020B0604030504040204" pitchFamily="34" charset="0"/>
              </a:defRPr>
            </a:lvl1pPr>
          </a:lstStyle>
          <a:p>
            <a:pPr>
              <a:defRPr/>
            </a:pPr>
            <a:endParaRPr lang="sr-Latn-CS" altLang="en-US"/>
          </a:p>
        </p:txBody>
      </p:sp>
      <p:sp>
        <p:nvSpPr>
          <p:cNvPr id="2058" name="Slide Number Placeholder 10">
            <a:extLst>
              <a:ext uri="{FF2B5EF4-FFF2-40B4-BE49-F238E27FC236}">
                <a16:creationId xmlns:a16="http://schemas.microsoft.com/office/drawing/2014/main" id="{BEF9577E-B594-9D9D-99FA-D314F9A5EA12}"/>
              </a:ext>
            </a:extLst>
          </p:cNvPr>
          <p:cNvSpPr>
            <a:spLocks noGrp="1"/>
          </p:cNvSpPr>
          <p:nvPr>
            <p:ph type="sldNum" sz="quarter" idx="4"/>
          </p:nvPr>
        </p:nvSpPr>
        <p:spPr>
          <a:xfrm>
            <a:off x="8348663" y="6111875"/>
            <a:ext cx="4572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sz="1000">
                <a:solidFill>
                  <a:srgbClr val="9DADBC"/>
                </a:solidFill>
                <a:latin typeface="Verdana" panose="020B0604030504040204" pitchFamily="34" charset="0"/>
              </a:defRPr>
            </a:lvl1pPr>
          </a:lstStyle>
          <a:p>
            <a:fld id="{0EB390F4-37AA-4707-AA93-5452A0582D8B}" type="slidenum">
              <a:rPr lang="sr-Latn-CS" altLang="en-US"/>
              <a:pPr/>
              <a:t>‹#›</a:t>
            </a:fld>
            <a:endParaRPr lang="sr-Latn-CS" altLang="en-US"/>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l" rtl="0" eaLnBrk="0" fontAlgn="base" hangingPunct="0">
        <a:spcBef>
          <a:spcPct val="0"/>
        </a:spcBef>
        <a:spcAft>
          <a:spcPct val="0"/>
        </a:spcAft>
        <a:defRPr sz="3600" b="1" kern="1200">
          <a:solidFill>
            <a:srgbClr val="FF8D3E"/>
          </a:solidFill>
          <a:latin typeface="+mj-lt"/>
          <a:ea typeface="+mj-ea"/>
          <a:cs typeface="+mj-cs"/>
        </a:defRPr>
      </a:lvl1pPr>
      <a:lvl2pPr algn="l" rtl="0" eaLnBrk="0" fontAlgn="base" hangingPunct="0">
        <a:spcBef>
          <a:spcPct val="0"/>
        </a:spcBef>
        <a:spcAft>
          <a:spcPct val="0"/>
        </a:spcAft>
        <a:defRPr sz="3600" b="1">
          <a:solidFill>
            <a:srgbClr val="FF8D3E"/>
          </a:solidFill>
          <a:latin typeface="Verdana" panose="020B0604030504040204" pitchFamily="34" charset="0"/>
        </a:defRPr>
      </a:lvl2pPr>
      <a:lvl3pPr algn="l" rtl="0" eaLnBrk="0" fontAlgn="base" hangingPunct="0">
        <a:spcBef>
          <a:spcPct val="0"/>
        </a:spcBef>
        <a:spcAft>
          <a:spcPct val="0"/>
        </a:spcAft>
        <a:defRPr sz="3600" b="1">
          <a:solidFill>
            <a:srgbClr val="FF8D3E"/>
          </a:solidFill>
          <a:latin typeface="Verdana" panose="020B0604030504040204" pitchFamily="34" charset="0"/>
        </a:defRPr>
      </a:lvl3pPr>
      <a:lvl4pPr algn="l" rtl="0" eaLnBrk="0" fontAlgn="base" hangingPunct="0">
        <a:spcBef>
          <a:spcPct val="0"/>
        </a:spcBef>
        <a:spcAft>
          <a:spcPct val="0"/>
        </a:spcAft>
        <a:defRPr sz="3600" b="1">
          <a:solidFill>
            <a:srgbClr val="FF8D3E"/>
          </a:solidFill>
          <a:latin typeface="Verdana" panose="020B0604030504040204" pitchFamily="34" charset="0"/>
        </a:defRPr>
      </a:lvl4pPr>
      <a:lvl5pPr algn="l" rtl="0" eaLnBrk="0" fontAlgn="base" hangingPunct="0">
        <a:spcBef>
          <a:spcPct val="0"/>
        </a:spcBef>
        <a:spcAft>
          <a:spcPct val="0"/>
        </a:spcAft>
        <a:defRPr sz="3600" b="1">
          <a:solidFill>
            <a:srgbClr val="FF8D3E"/>
          </a:solidFill>
          <a:latin typeface="Verdana" panose="020B0604030504040204" pitchFamily="34" charset="0"/>
        </a:defRPr>
      </a:lvl5pPr>
      <a:lvl6pPr marL="457200" algn="l" rtl="0" eaLnBrk="0" fontAlgn="base" hangingPunct="0">
        <a:spcBef>
          <a:spcPct val="0"/>
        </a:spcBef>
        <a:spcAft>
          <a:spcPct val="0"/>
        </a:spcAft>
        <a:defRPr sz="3600" b="1">
          <a:solidFill>
            <a:srgbClr val="FF8D3E"/>
          </a:solidFill>
          <a:latin typeface="Verdana" panose="020B0604030504040204" pitchFamily="34" charset="0"/>
        </a:defRPr>
      </a:lvl6pPr>
      <a:lvl7pPr marL="914400" algn="l" rtl="0" eaLnBrk="0" fontAlgn="base" hangingPunct="0">
        <a:spcBef>
          <a:spcPct val="0"/>
        </a:spcBef>
        <a:spcAft>
          <a:spcPct val="0"/>
        </a:spcAft>
        <a:defRPr sz="3600" b="1">
          <a:solidFill>
            <a:srgbClr val="FF8D3E"/>
          </a:solidFill>
          <a:latin typeface="Verdana" panose="020B0604030504040204" pitchFamily="34" charset="0"/>
        </a:defRPr>
      </a:lvl7pPr>
      <a:lvl8pPr marL="1371600" algn="l" rtl="0" eaLnBrk="0" fontAlgn="base" hangingPunct="0">
        <a:spcBef>
          <a:spcPct val="0"/>
        </a:spcBef>
        <a:spcAft>
          <a:spcPct val="0"/>
        </a:spcAft>
        <a:defRPr sz="3600" b="1">
          <a:solidFill>
            <a:srgbClr val="FF8D3E"/>
          </a:solidFill>
          <a:latin typeface="Verdana" panose="020B0604030504040204" pitchFamily="34" charset="0"/>
        </a:defRPr>
      </a:lvl8pPr>
      <a:lvl9pPr marL="1828800" algn="l" rtl="0" eaLnBrk="0" fontAlgn="base" hangingPunct="0">
        <a:spcBef>
          <a:spcPct val="0"/>
        </a:spcBef>
        <a:spcAft>
          <a:spcPct val="0"/>
        </a:spcAft>
        <a:defRPr sz="3600" b="1">
          <a:solidFill>
            <a:srgbClr val="FF8D3E"/>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lvl="1"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lvl="2" indent="-182563" algn="l" rtl="0" eaLnBrk="0" fontAlgn="base" hangingPunct="0">
        <a:spcBef>
          <a:spcPts val="250"/>
        </a:spcBef>
        <a:spcAft>
          <a:spcPct val="0"/>
        </a:spcAft>
        <a:buClr>
          <a:srgbClr val="ED3742"/>
        </a:buClr>
        <a:buSzPct val="100000"/>
        <a:buFont typeface="Wingdings 2" panose="05020102010507070707" pitchFamily="18" charset="2"/>
        <a:buChar char=""/>
        <a:defRPr sz="2200" kern="1200">
          <a:solidFill>
            <a:schemeClr val="tx1"/>
          </a:solidFill>
          <a:latin typeface="+mn-lt"/>
          <a:ea typeface="+mn-ea"/>
          <a:cs typeface="+mn-cs"/>
        </a:defRPr>
      </a:lvl3pPr>
      <a:lvl4pPr marL="1023938" lvl="3" indent="-182563" algn="l" rtl="0" eaLnBrk="0" fontAlgn="base" hangingPunct="0">
        <a:spcBef>
          <a:spcPts val="225"/>
        </a:spcBef>
        <a:spcAft>
          <a:spcPct val="0"/>
        </a:spcAft>
        <a:buClr>
          <a:srgbClr val="ED3742"/>
        </a:buClr>
        <a:buSzPct val="112000"/>
        <a:buFont typeface="Wingdings 2" panose="05020102010507070707" pitchFamily="18" charset="2"/>
        <a:buChar char="◦"/>
        <a:defRPr sz="1900" kern="1200">
          <a:solidFill>
            <a:schemeClr val="tx1"/>
          </a:solidFill>
          <a:latin typeface="+mn-lt"/>
          <a:ea typeface="+mn-ea"/>
          <a:cs typeface="+mn-cs"/>
        </a:defRPr>
      </a:lvl4pPr>
      <a:lvl5pPr marL="1279525" lvl="4" indent="-182563" algn="l" rtl="0" eaLnBrk="0" fontAlgn="base" hangingPunct="0">
        <a:spcBef>
          <a:spcPts val="250"/>
        </a:spcBef>
        <a:spcAft>
          <a:spcPct val="0"/>
        </a:spcAft>
        <a:buClr>
          <a:srgbClr val="4A85BF"/>
        </a:buClr>
        <a:buSzPct val="100000"/>
        <a:buFont typeface="Wingdings 2" panose="05020102010507070707" pitchFamily="18" charset="2"/>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3074" name="Rounded Rectangle 9">
            <a:extLst>
              <a:ext uri="{FF2B5EF4-FFF2-40B4-BE49-F238E27FC236}">
                <a16:creationId xmlns:a16="http://schemas.microsoft.com/office/drawing/2014/main" id="{573BBC7D-AC37-8513-58EC-386A6DF72C59}"/>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a:solidFill>
              <a:srgbClr val="A4A3A3"/>
            </a:solidFill>
            <a:round/>
            <a:headEnd/>
            <a:tailEnd/>
          </a:ln>
          <a:effectLst>
            <a:outerShdw dist="50800" dir="5400000" algn="ctr" rotWithShape="0">
              <a:srgbClr val="000000">
                <a:alpha val="25000"/>
              </a:srgbClr>
            </a:outerShdw>
          </a:effectLst>
        </p:spPr>
        <p:txBody>
          <a:bodyPr anchor="ctr"/>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nvGrpSpPr>
          <p:cNvPr id="3075" name="Rounded Rectangle 10">
            <a:extLst>
              <a:ext uri="{FF2B5EF4-FFF2-40B4-BE49-F238E27FC236}">
                <a16:creationId xmlns:a16="http://schemas.microsoft.com/office/drawing/2014/main" id="{15BD9620-00FF-4E3D-8914-40C1261108B2}"/>
              </a:ext>
            </a:extLst>
          </p:cNvPr>
          <p:cNvGrpSpPr>
            <a:grpSpLocks/>
          </p:cNvGrpSpPr>
          <p:nvPr/>
        </p:nvGrpSpPr>
        <p:grpSpPr bwMode="auto">
          <a:xfrm>
            <a:off x="414338" y="427038"/>
            <a:ext cx="8315325" cy="4352925"/>
            <a:chOff x="0" y="0"/>
            <a:chExt cx="5238" cy="2742"/>
          </a:xfrm>
        </p:grpSpPr>
        <p:pic>
          <p:nvPicPr>
            <p:cNvPr id="2" name="Rounded Rectangle 10">
              <a:extLst>
                <a:ext uri="{FF2B5EF4-FFF2-40B4-BE49-F238E27FC236}">
                  <a16:creationId xmlns:a16="http://schemas.microsoft.com/office/drawing/2014/main" id="{4BE8196D-3165-CBCE-EEA5-5BD6F8E65B1F}"/>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3076">
              <a:extLst>
                <a:ext uri="{FF2B5EF4-FFF2-40B4-BE49-F238E27FC236}">
                  <a16:creationId xmlns:a16="http://schemas.microsoft.com/office/drawing/2014/main" id="{3ED4E588-4762-2CC8-9DF9-2305F8D91259}"/>
                </a:ext>
              </a:extLst>
            </p:cNvPr>
            <p:cNvSpPr txBox="1">
              <a:spLocks noChangeArrowheads="1"/>
            </p:cNvSpPr>
            <p:nvPr/>
          </p:nvSpPr>
          <p:spPr bwMode="auto">
            <a:xfrm>
              <a:off x="20" y="22"/>
              <a:ext cx="5198" cy="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sp>
        <p:nvSpPr>
          <p:cNvPr id="3076" name="Title Placeholder 12">
            <a:extLst>
              <a:ext uri="{FF2B5EF4-FFF2-40B4-BE49-F238E27FC236}">
                <a16:creationId xmlns:a16="http://schemas.microsoft.com/office/drawing/2014/main" id="{CDFF9A6B-84AB-FF23-BCFE-F4259328BC55}"/>
              </a:ext>
            </a:extLst>
          </p:cNvPr>
          <p:cNvSpPr>
            <a:spLocks noGrp="1" noChangeArrowheads="1"/>
          </p:cNvSpPr>
          <p:nvPr>
            <p:ph type="title" idx="4294967295"/>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3077" name="Text Placeholder 3">
            <a:extLst>
              <a:ext uri="{FF2B5EF4-FFF2-40B4-BE49-F238E27FC236}">
                <a16:creationId xmlns:a16="http://schemas.microsoft.com/office/drawing/2014/main" id="{1720F262-385F-FE2E-BFDC-F0844F741338}"/>
              </a:ext>
            </a:extLst>
          </p:cNvPr>
          <p:cNvSpPr>
            <a:spLocks noGrp="1" noChangeArrowheads="1"/>
          </p:cNvSpPr>
          <p:nvPr>
            <p:ph type="body" idx="4294967295"/>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3080" name="Date Placeholder 3">
            <a:extLst>
              <a:ext uri="{FF2B5EF4-FFF2-40B4-BE49-F238E27FC236}">
                <a16:creationId xmlns:a16="http://schemas.microsoft.com/office/drawing/2014/main" id="{8934A404-8799-3BF6-262C-C50F92A92540}"/>
              </a:ext>
            </a:extLst>
          </p:cNvPr>
          <p:cNvSpPr>
            <a:spLocks noGrp="1"/>
          </p:cNvSpPr>
          <p:nvPr>
            <p:ph type="dt" sz="half" idx="2"/>
          </p:nvPr>
        </p:nvSpPr>
        <p:spPr>
          <a:xfrm>
            <a:off x="3776663" y="6111875"/>
            <a:ext cx="22860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algn="r" eaLnBrk="0" hangingPunct="0">
              <a:buFont typeface="Arial" panose="020B0604020202020204" pitchFamily="34" charset="0"/>
              <a:buNone/>
              <a:defRPr sz="1000">
                <a:solidFill>
                  <a:srgbClr val="9DADBC"/>
                </a:solidFill>
                <a:latin typeface="Verdana" panose="020B0604030504040204" pitchFamily="34" charset="0"/>
              </a:defRPr>
            </a:lvl1pPr>
          </a:lstStyle>
          <a:p>
            <a:pPr>
              <a:defRPr/>
            </a:pPr>
            <a:endParaRPr lang="sr-Latn-CS" altLang="en-US"/>
          </a:p>
        </p:txBody>
      </p:sp>
      <p:sp>
        <p:nvSpPr>
          <p:cNvPr id="3081" name="Footer Placeholder 4">
            <a:extLst>
              <a:ext uri="{FF2B5EF4-FFF2-40B4-BE49-F238E27FC236}">
                <a16:creationId xmlns:a16="http://schemas.microsoft.com/office/drawing/2014/main" id="{5AB29733-ECD7-21C9-0777-C14AAA861AD7}"/>
              </a:ext>
            </a:extLst>
          </p:cNvPr>
          <p:cNvSpPr>
            <a:spLocks noGrp="1"/>
          </p:cNvSpPr>
          <p:nvPr>
            <p:ph type="ftr" sz="quarter" idx="3"/>
          </p:nvPr>
        </p:nvSpPr>
        <p:spPr>
          <a:xfrm>
            <a:off x="6062663" y="6111875"/>
            <a:ext cx="22860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000">
                <a:solidFill>
                  <a:srgbClr val="9DADBC"/>
                </a:solidFill>
                <a:latin typeface="Verdana" panose="020B0604030504040204" pitchFamily="34" charset="0"/>
              </a:defRPr>
            </a:lvl1pPr>
          </a:lstStyle>
          <a:p>
            <a:pPr>
              <a:defRPr/>
            </a:pPr>
            <a:endParaRPr lang="sr-Latn-CS" altLang="en-US"/>
          </a:p>
        </p:txBody>
      </p:sp>
      <p:sp>
        <p:nvSpPr>
          <p:cNvPr id="3082" name="Slide Number Placeholder 5">
            <a:extLst>
              <a:ext uri="{FF2B5EF4-FFF2-40B4-BE49-F238E27FC236}">
                <a16:creationId xmlns:a16="http://schemas.microsoft.com/office/drawing/2014/main" id="{43FB0354-84C4-D65E-A02D-6908E72FCE26}"/>
              </a:ext>
            </a:extLst>
          </p:cNvPr>
          <p:cNvSpPr>
            <a:spLocks noGrp="1"/>
          </p:cNvSpPr>
          <p:nvPr>
            <p:ph type="sldNum" sz="quarter" idx="4"/>
          </p:nvPr>
        </p:nvSpPr>
        <p:spPr>
          <a:xfrm>
            <a:off x="8348663" y="6111875"/>
            <a:ext cx="4572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sz="1000">
                <a:solidFill>
                  <a:srgbClr val="9DADBC"/>
                </a:solidFill>
                <a:latin typeface="Verdana" panose="020B0604030504040204" pitchFamily="34" charset="0"/>
              </a:defRPr>
            </a:lvl1pPr>
          </a:lstStyle>
          <a:p>
            <a:fld id="{88022846-ADC7-4836-8B49-EE457253A189}" type="slidenum">
              <a:rPr lang="sr-Latn-CS" altLang="en-US"/>
              <a:pPr/>
              <a:t>‹#›</a:t>
            </a:fld>
            <a:endParaRPr lang="sr-Latn-CS" altLang="en-US"/>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l" rtl="0" eaLnBrk="0" fontAlgn="base" hangingPunct="0">
        <a:spcBef>
          <a:spcPct val="0"/>
        </a:spcBef>
        <a:spcAft>
          <a:spcPct val="0"/>
        </a:spcAft>
        <a:defRPr sz="3600" b="1" kern="1200">
          <a:solidFill>
            <a:srgbClr val="FF8D3E"/>
          </a:solidFill>
          <a:latin typeface="+mj-lt"/>
          <a:ea typeface="+mj-ea"/>
          <a:cs typeface="+mj-cs"/>
        </a:defRPr>
      </a:lvl1pPr>
      <a:lvl2pPr algn="l" rtl="0" eaLnBrk="0" fontAlgn="base" hangingPunct="0">
        <a:spcBef>
          <a:spcPct val="0"/>
        </a:spcBef>
        <a:spcAft>
          <a:spcPct val="0"/>
        </a:spcAft>
        <a:defRPr sz="3600" b="1">
          <a:solidFill>
            <a:srgbClr val="FF8D3E"/>
          </a:solidFill>
          <a:latin typeface="Verdana" panose="020B0604030504040204" pitchFamily="34" charset="0"/>
        </a:defRPr>
      </a:lvl2pPr>
      <a:lvl3pPr algn="l" rtl="0" eaLnBrk="0" fontAlgn="base" hangingPunct="0">
        <a:spcBef>
          <a:spcPct val="0"/>
        </a:spcBef>
        <a:spcAft>
          <a:spcPct val="0"/>
        </a:spcAft>
        <a:defRPr sz="3600" b="1">
          <a:solidFill>
            <a:srgbClr val="FF8D3E"/>
          </a:solidFill>
          <a:latin typeface="Verdana" panose="020B0604030504040204" pitchFamily="34" charset="0"/>
        </a:defRPr>
      </a:lvl3pPr>
      <a:lvl4pPr algn="l" rtl="0" eaLnBrk="0" fontAlgn="base" hangingPunct="0">
        <a:spcBef>
          <a:spcPct val="0"/>
        </a:spcBef>
        <a:spcAft>
          <a:spcPct val="0"/>
        </a:spcAft>
        <a:defRPr sz="3600" b="1">
          <a:solidFill>
            <a:srgbClr val="FF8D3E"/>
          </a:solidFill>
          <a:latin typeface="Verdana" panose="020B0604030504040204" pitchFamily="34" charset="0"/>
        </a:defRPr>
      </a:lvl4pPr>
      <a:lvl5pPr algn="l" rtl="0" eaLnBrk="0" fontAlgn="base" hangingPunct="0">
        <a:spcBef>
          <a:spcPct val="0"/>
        </a:spcBef>
        <a:spcAft>
          <a:spcPct val="0"/>
        </a:spcAft>
        <a:defRPr sz="3600" b="1">
          <a:solidFill>
            <a:srgbClr val="FF8D3E"/>
          </a:solidFill>
          <a:latin typeface="Verdana" panose="020B0604030504040204" pitchFamily="34" charset="0"/>
        </a:defRPr>
      </a:lvl5pPr>
      <a:lvl6pPr marL="457200" algn="l" rtl="0" eaLnBrk="0" fontAlgn="base" hangingPunct="0">
        <a:spcBef>
          <a:spcPct val="0"/>
        </a:spcBef>
        <a:spcAft>
          <a:spcPct val="0"/>
        </a:spcAft>
        <a:defRPr sz="3600" b="1">
          <a:solidFill>
            <a:srgbClr val="FF8D3E"/>
          </a:solidFill>
          <a:latin typeface="Verdana" panose="020B0604030504040204" pitchFamily="34" charset="0"/>
        </a:defRPr>
      </a:lvl6pPr>
      <a:lvl7pPr marL="914400" algn="l" rtl="0" eaLnBrk="0" fontAlgn="base" hangingPunct="0">
        <a:spcBef>
          <a:spcPct val="0"/>
        </a:spcBef>
        <a:spcAft>
          <a:spcPct val="0"/>
        </a:spcAft>
        <a:defRPr sz="3600" b="1">
          <a:solidFill>
            <a:srgbClr val="FF8D3E"/>
          </a:solidFill>
          <a:latin typeface="Verdana" panose="020B0604030504040204" pitchFamily="34" charset="0"/>
        </a:defRPr>
      </a:lvl7pPr>
      <a:lvl8pPr marL="1371600" algn="l" rtl="0" eaLnBrk="0" fontAlgn="base" hangingPunct="0">
        <a:spcBef>
          <a:spcPct val="0"/>
        </a:spcBef>
        <a:spcAft>
          <a:spcPct val="0"/>
        </a:spcAft>
        <a:defRPr sz="3600" b="1">
          <a:solidFill>
            <a:srgbClr val="FF8D3E"/>
          </a:solidFill>
          <a:latin typeface="Verdana" panose="020B0604030504040204" pitchFamily="34" charset="0"/>
        </a:defRPr>
      </a:lvl8pPr>
      <a:lvl9pPr marL="1828800" algn="l" rtl="0" eaLnBrk="0" fontAlgn="base" hangingPunct="0">
        <a:spcBef>
          <a:spcPct val="0"/>
        </a:spcBef>
        <a:spcAft>
          <a:spcPct val="0"/>
        </a:spcAft>
        <a:defRPr sz="3600" b="1">
          <a:solidFill>
            <a:srgbClr val="FF8D3E"/>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lvl="1"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lvl="2" indent="-182563" algn="l" rtl="0" eaLnBrk="0" fontAlgn="base" hangingPunct="0">
        <a:spcBef>
          <a:spcPts val="250"/>
        </a:spcBef>
        <a:spcAft>
          <a:spcPct val="0"/>
        </a:spcAft>
        <a:buClr>
          <a:srgbClr val="ED3742"/>
        </a:buClr>
        <a:buSzPct val="100000"/>
        <a:buFont typeface="Wingdings 2" panose="05020102010507070707" pitchFamily="18" charset="2"/>
        <a:buChar char=""/>
        <a:defRPr sz="2200" kern="1200">
          <a:solidFill>
            <a:schemeClr val="tx1"/>
          </a:solidFill>
          <a:latin typeface="+mn-lt"/>
          <a:ea typeface="+mn-ea"/>
          <a:cs typeface="+mn-cs"/>
        </a:defRPr>
      </a:lvl3pPr>
      <a:lvl4pPr marL="1023938" lvl="3" indent="-182563" algn="l" rtl="0" eaLnBrk="0" fontAlgn="base" hangingPunct="0">
        <a:spcBef>
          <a:spcPts val="225"/>
        </a:spcBef>
        <a:spcAft>
          <a:spcPct val="0"/>
        </a:spcAft>
        <a:buClr>
          <a:srgbClr val="ED3742"/>
        </a:buClr>
        <a:buSzPct val="112000"/>
        <a:buFont typeface="Wingdings 2" panose="05020102010507070707" pitchFamily="18" charset="2"/>
        <a:buChar char="◦"/>
        <a:defRPr sz="1900" kern="1200">
          <a:solidFill>
            <a:schemeClr val="tx1"/>
          </a:solidFill>
          <a:latin typeface="+mn-lt"/>
          <a:ea typeface="+mn-ea"/>
          <a:cs typeface="+mn-cs"/>
        </a:defRPr>
      </a:lvl4pPr>
      <a:lvl5pPr marL="1279525" lvl="4" indent="-182563" algn="l" rtl="0" eaLnBrk="0" fontAlgn="base" hangingPunct="0">
        <a:spcBef>
          <a:spcPts val="250"/>
        </a:spcBef>
        <a:spcAft>
          <a:spcPct val="0"/>
        </a:spcAft>
        <a:buClr>
          <a:srgbClr val="4A85BF"/>
        </a:buClr>
        <a:buSzPct val="100000"/>
        <a:buFont typeface="Wingdings 2" panose="05020102010507070707" pitchFamily="18" charset="2"/>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4098" name="Rounded Rectangle 9">
            <a:extLst>
              <a:ext uri="{FF2B5EF4-FFF2-40B4-BE49-F238E27FC236}">
                <a16:creationId xmlns:a16="http://schemas.microsoft.com/office/drawing/2014/main" id="{1F0F3062-086C-125D-C79C-4A7000417DAB}"/>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a:solidFill>
              <a:srgbClr val="A4A3A3"/>
            </a:solidFill>
            <a:round/>
            <a:headEnd/>
            <a:tailEnd/>
          </a:ln>
          <a:effectLst>
            <a:outerShdw dist="50800" dir="5400000" algn="ctr" rotWithShape="0">
              <a:srgbClr val="000000">
                <a:alpha val="25000"/>
              </a:srgbClr>
            </a:outerShdw>
          </a:effectLst>
        </p:spPr>
        <p:txBody>
          <a:bodyPr anchor="ctr"/>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sp>
        <p:nvSpPr>
          <p:cNvPr id="4099" name="Title Placeholder 12">
            <a:extLst>
              <a:ext uri="{FF2B5EF4-FFF2-40B4-BE49-F238E27FC236}">
                <a16:creationId xmlns:a16="http://schemas.microsoft.com/office/drawing/2014/main" id="{E0914819-01A9-0C23-8859-3D4B52859CEE}"/>
              </a:ext>
            </a:extLst>
          </p:cNvPr>
          <p:cNvSpPr>
            <a:spLocks noGrp="1" noChangeArrowheads="1"/>
          </p:cNvSpPr>
          <p:nvPr>
            <p:ph type="title" idx="4294967295"/>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4100" name="Text Placeholder 3">
            <a:extLst>
              <a:ext uri="{FF2B5EF4-FFF2-40B4-BE49-F238E27FC236}">
                <a16:creationId xmlns:a16="http://schemas.microsoft.com/office/drawing/2014/main" id="{93760FE0-BEAD-2C12-25C6-E300A6309EB3}"/>
              </a:ext>
            </a:extLst>
          </p:cNvPr>
          <p:cNvSpPr>
            <a:spLocks noGrp="1" noChangeArrowheads="1"/>
          </p:cNvSpPr>
          <p:nvPr>
            <p:ph type="body" idx="4294967295"/>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4101" name="Date Placeholder 1">
            <a:extLst>
              <a:ext uri="{FF2B5EF4-FFF2-40B4-BE49-F238E27FC236}">
                <a16:creationId xmlns:a16="http://schemas.microsoft.com/office/drawing/2014/main" id="{28F1B039-BF60-FB3F-2914-5136187FDDB8}"/>
              </a:ext>
            </a:extLst>
          </p:cNvPr>
          <p:cNvSpPr>
            <a:spLocks noGrp="1"/>
          </p:cNvSpPr>
          <p:nvPr>
            <p:ph type="dt" sz="half" idx="2"/>
          </p:nvPr>
        </p:nvSpPr>
        <p:spPr>
          <a:xfrm>
            <a:off x="3776663" y="6111875"/>
            <a:ext cx="22860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algn="r" eaLnBrk="0" hangingPunct="0">
              <a:buFont typeface="Arial" panose="020B0604020202020204" pitchFamily="34" charset="0"/>
              <a:buNone/>
              <a:defRPr sz="1000">
                <a:solidFill>
                  <a:srgbClr val="9DADBC"/>
                </a:solidFill>
                <a:latin typeface="Verdana" panose="020B0604030504040204" pitchFamily="34" charset="0"/>
              </a:defRPr>
            </a:lvl1pPr>
          </a:lstStyle>
          <a:p>
            <a:pPr>
              <a:defRPr/>
            </a:pPr>
            <a:endParaRPr lang="sr-Latn-CS" altLang="en-US"/>
          </a:p>
        </p:txBody>
      </p:sp>
      <p:sp>
        <p:nvSpPr>
          <p:cNvPr id="4102" name="Footer Placeholder 2">
            <a:extLst>
              <a:ext uri="{FF2B5EF4-FFF2-40B4-BE49-F238E27FC236}">
                <a16:creationId xmlns:a16="http://schemas.microsoft.com/office/drawing/2014/main" id="{E66681A5-6B0B-E0E1-D9FC-C9117349773E}"/>
              </a:ext>
            </a:extLst>
          </p:cNvPr>
          <p:cNvSpPr>
            <a:spLocks noGrp="1"/>
          </p:cNvSpPr>
          <p:nvPr>
            <p:ph type="ftr" sz="quarter" idx="3"/>
          </p:nvPr>
        </p:nvSpPr>
        <p:spPr>
          <a:xfrm>
            <a:off x="6062663" y="6111875"/>
            <a:ext cx="22860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000">
                <a:solidFill>
                  <a:srgbClr val="9DADBC"/>
                </a:solidFill>
                <a:latin typeface="Verdana" panose="020B0604030504040204" pitchFamily="34" charset="0"/>
              </a:defRPr>
            </a:lvl1pPr>
          </a:lstStyle>
          <a:p>
            <a:pPr>
              <a:defRPr/>
            </a:pPr>
            <a:endParaRPr lang="sr-Latn-CS" altLang="en-US"/>
          </a:p>
        </p:txBody>
      </p:sp>
      <p:sp>
        <p:nvSpPr>
          <p:cNvPr id="4103" name="Slide Number Placeholder 3">
            <a:extLst>
              <a:ext uri="{FF2B5EF4-FFF2-40B4-BE49-F238E27FC236}">
                <a16:creationId xmlns:a16="http://schemas.microsoft.com/office/drawing/2014/main" id="{13F6AD92-B54E-0A68-6D39-09920531A92B}"/>
              </a:ext>
            </a:extLst>
          </p:cNvPr>
          <p:cNvSpPr>
            <a:spLocks noGrp="1"/>
          </p:cNvSpPr>
          <p:nvPr>
            <p:ph type="sldNum" sz="quarter" idx="4"/>
          </p:nvPr>
        </p:nvSpPr>
        <p:spPr>
          <a:xfrm>
            <a:off x="8348663" y="6111875"/>
            <a:ext cx="4572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sz="1000">
                <a:solidFill>
                  <a:srgbClr val="9DADBC"/>
                </a:solidFill>
                <a:latin typeface="Verdana" panose="020B0604030504040204" pitchFamily="34" charset="0"/>
              </a:defRPr>
            </a:lvl1pPr>
          </a:lstStyle>
          <a:p>
            <a:fld id="{DD679313-1266-40A7-8FB8-CADBCE59AA19}" type="slidenum">
              <a:rPr lang="sr-Latn-CS" altLang="en-US"/>
              <a:pPr/>
              <a:t>‹#›</a:t>
            </a:fld>
            <a:endParaRPr lang="sr-Latn-CS" alt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0" fontAlgn="base" hangingPunct="0">
        <a:spcBef>
          <a:spcPct val="0"/>
        </a:spcBef>
        <a:spcAft>
          <a:spcPct val="0"/>
        </a:spcAft>
        <a:defRPr sz="3600" b="1" kern="1200">
          <a:solidFill>
            <a:srgbClr val="FF8D3E"/>
          </a:solidFill>
          <a:latin typeface="+mj-lt"/>
          <a:ea typeface="+mj-ea"/>
          <a:cs typeface="+mj-cs"/>
        </a:defRPr>
      </a:lvl1pPr>
      <a:lvl2pPr algn="l" rtl="0" eaLnBrk="0" fontAlgn="base" hangingPunct="0">
        <a:spcBef>
          <a:spcPct val="0"/>
        </a:spcBef>
        <a:spcAft>
          <a:spcPct val="0"/>
        </a:spcAft>
        <a:defRPr sz="3600" b="1">
          <a:solidFill>
            <a:srgbClr val="FF8D3E"/>
          </a:solidFill>
          <a:latin typeface="Verdana" panose="020B0604030504040204" pitchFamily="34" charset="0"/>
        </a:defRPr>
      </a:lvl2pPr>
      <a:lvl3pPr algn="l" rtl="0" eaLnBrk="0" fontAlgn="base" hangingPunct="0">
        <a:spcBef>
          <a:spcPct val="0"/>
        </a:spcBef>
        <a:spcAft>
          <a:spcPct val="0"/>
        </a:spcAft>
        <a:defRPr sz="3600" b="1">
          <a:solidFill>
            <a:srgbClr val="FF8D3E"/>
          </a:solidFill>
          <a:latin typeface="Verdana" panose="020B0604030504040204" pitchFamily="34" charset="0"/>
        </a:defRPr>
      </a:lvl3pPr>
      <a:lvl4pPr algn="l" rtl="0" eaLnBrk="0" fontAlgn="base" hangingPunct="0">
        <a:spcBef>
          <a:spcPct val="0"/>
        </a:spcBef>
        <a:spcAft>
          <a:spcPct val="0"/>
        </a:spcAft>
        <a:defRPr sz="3600" b="1">
          <a:solidFill>
            <a:srgbClr val="FF8D3E"/>
          </a:solidFill>
          <a:latin typeface="Verdana" panose="020B0604030504040204" pitchFamily="34" charset="0"/>
        </a:defRPr>
      </a:lvl4pPr>
      <a:lvl5pPr algn="l" rtl="0" eaLnBrk="0" fontAlgn="base" hangingPunct="0">
        <a:spcBef>
          <a:spcPct val="0"/>
        </a:spcBef>
        <a:spcAft>
          <a:spcPct val="0"/>
        </a:spcAft>
        <a:defRPr sz="3600" b="1">
          <a:solidFill>
            <a:srgbClr val="FF8D3E"/>
          </a:solidFill>
          <a:latin typeface="Verdana" panose="020B0604030504040204" pitchFamily="34" charset="0"/>
        </a:defRPr>
      </a:lvl5pPr>
      <a:lvl6pPr marL="457200" algn="l" rtl="0" eaLnBrk="0" fontAlgn="base" hangingPunct="0">
        <a:spcBef>
          <a:spcPct val="0"/>
        </a:spcBef>
        <a:spcAft>
          <a:spcPct val="0"/>
        </a:spcAft>
        <a:defRPr sz="3600" b="1">
          <a:solidFill>
            <a:srgbClr val="FF8D3E"/>
          </a:solidFill>
          <a:latin typeface="Verdana" panose="020B0604030504040204" pitchFamily="34" charset="0"/>
        </a:defRPr>
      </a:lvl6pPr>
      <a:lvl7pPr marL="914400" algn="l" rtl="0" eaLnBrk="0" fontAlgn="base" hangingPunct="0">
        <a:spcBef>
          <a:spcPct val="0"/>
        </a:spcBef>
        <a:spcAft>
          <a:spcPct val="0"/>
        </a:spcAft>
        <a:defRPr sz="3600" b="1">
          <a:solidFill>
            <a:srgbClr val="FF8D3E"/>
          </a:solidFill>
          <a:latin typeface="Verdana" panose="020B0604030504040204" pitchFamily="34" charset="0"/>
        </a:defRPr>
      </a:lvl7pPr>
      <a:lvl8pPr marL="1371600" algn="l" rtl="0" eaLnBrk="0" fontAlgn="base" hangingPunct="0">
        <a:spcBef>
          <a:spcPct val="0"/>
        </a:spcBef>
        <a:spcAft>
          <a:spcPct val="0"/>
        </a:spcAft>
        <a:defRPr sz="3600" b="1">
          <a:solidFill>
            <a:srgbClr val="FF8D3E"/>
          </a:solidFill>
          <a:latin typeface="Verdana" panose="020B0604030504040204" pitchFamily="34" charset="0"/>
        </a:defRPr>
      </a:lvl8pPr>
      <a:lvl9pPr marL="1828800" algn="l" rtl="0" eaLnBrk="0" fontAlgn="base" hangingPunct="0">
        <a:spcBef>
          <a:spcPct val="0"/>
        </a:spcBef>
        <a:spcAft>
          <a:spcPct val="0"/>
        </a:spcAft>
        <a:defRPr sz="3600" b="1">
          <a:solidFill>
            <a:srgbClr val="FF8D3E"/>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lvl="1"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lvl="2" indent="-182563" algn="l" rtl="0" eaLnBrk="0" fontAlgn="base" hangingPunct="0">
        <a:spcBef>
          <a:spcPts val="250"/>
        </a:spcBef>
        <a:spcAft>
          <a:spcPct val="0"/>
        </a:spcAft>
        <a:buClr>
          <a:srgbClr val="ED3742"/>
        </a:buClr>
        <a:buSzPct val="100000"/>
        <a:buFont typeface="Wingdings 2" panose="05020102010507070707" pitchFamily="18" charset="2"/>
        <a:buChar char=""/>
        <a:defRPr sz="2200" kern="1200">
          <a:solidFill>
            <a:schemeClr val="tx1"/>
          </a:solidFill>
          <a:latin typeface="+mn-lt"/>
          <a:ea typeface="+mn-ea"/>
          <a:cs typeface="+mn-cs"/>
        </a:defRPr>
      </a:lvl3pPr>
      <a:lvl4pPr marL="1023938" lvl="3" indent="-182563" algn="l" rtl="0" eaLnBrk="0" fontAlgn="base" hangingPunct="0">
        <a:spcBef>
          <a:spcPts val="225"/>
        </a:spcBef>
        <a:spcAft>
          <a:spcPct val="0"/>
        </a:spcAft>
        <a:buClr>
          <a:srgbClr val="ED3742"/>
        </a:buClr>
        <a:buSzPct val="112000"/>
        <a:buFont typeface="Wingdings 2" panose="05020102010507070707" pitchFamily="18" charset="2"/>
        <a:buChar char="◦"/>
        <a:defRPr sz="1900" kern="1200">
          <a:solidFill>
            <a:schemeClr val="tx1"/>
          </a:solidFill>
          <a:latin typeface="+mn-lt"/>
          <a:ea typeface="+mn-ea"/>
          <a:cs typeface="+mn-cs"/>
        </a:defRPr>
      </a:lvl4pPr>
      <a:lvl5pPr marL="1279525" lvl="4" indent="-182563" algn="l" rtl="0" eaLnBrk="0" fontAlgn="base" hangingPunct="0">
        <a:spcBef>
          <a:spcPts val="250"/>
        </a:spcBef>
        <a:spcAft>
          <a:spcPct val="0"/>
        </a:spcAft>
        <a:buClr>
          <a:srgbClr val="4A85BF"/>
        </a:buClr>
        <a:buSzPct val="100000"/>
        <a:buFont typeface="Wingdings 2" panose="05020102010507070707" pitchFamily="18" charset="2"/>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5122" name="Rounded Rectangle 9">
            <a:extLst>
              <a:ext uri="{FF2B5EF4-FFF2-40B4-BE49-F238E27FC236}">
                <a16:creationId xmlns:a16="http://schemas.microsoft.com/office/drawing/2014/main" id="{9E9F8D92-47CB-917F-1811-6A21AFE3D82B}"/>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a:solidFill>
              <a:srgbClr val="A4A3A3"/>
            </a:solidFill>
            <a:round/>
            <a:headEnd/>
            <a:tailEnd/>
          </a:ln>
          <a:effectLst>
            <a:outerShdw dist="50800" dir="5400000" algn="ctr" rotWithShape="0">
              <a:srgbClr val="000000">
                <a:alpha val="25000"/>
              </a:srgbClr>
            </a:outerShdw>
          </a:effectLst>
        </p:spPr>
        <p:txBody>
          <a:bodyPr anchor="ctr"/>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sp>
        <p:nvSpPr>
          <p:cNvPr id="5123" name="Round Single Corner Rectangle 10">
            <a:extLst>
              <a:ext uri="{FF2B5EF4-FFF2-40B4-BE49-F238E27FC236}">
                <a16:creationId xmlns:a16="http://schemas.microsoft.com/office/drawing/2014/main" id="{C57D9BAE-C25E-362F-A460-FBA8FF56F7C3}"/>
              </a:ext>
            </a:extLst>
          </p:cNvPr>
          <p:cNvSpPr>
            <a:spLocks noChangeArrowheads="1"/>
          </p:cNvSpPr>
          <p:nvPr/>
        </p:nvSpPr>
        <p:spPr bwMode="auto">
          <a:xfrm>
            <a:off x="6400800" y="433388"/>
            <a:ext cx="2324100" cy="4343400"/>
          </a:xfrm>
          <a:custGeom>
            <a:avLst/>
            <a:gdLst>
              <a:gd name="T0" fmla="*/ 0 w 2324100"/>
              <a:gd name="T1" fmla="*/ 0 h 4343400"/>
              <a:gd name="T2" fmla="*/ 2260234 w 2324100"/>
              <a:gd name="T3" fmla="*/ 0 h 4343400"/>
              <a:gd name="T4" fmla="*/ 2324100 w 2324100"/>
              <a:gd name="T5" fmla="*/ 63866 h 4343400"/>
              <a:gd name="T6" fmla="*/ 2324100 w 2324100"/>
              <a:gd name="T7" fmla="*/ 4343400 h 4343400"/>
              <a:gd name="T8" fmla="*/ 0 w 2324100"/>
              <a:gd name="T9" fmla="*/ 4343400 h 4343400"/>
            </a:gdLst>
            <a:ahLst/>
            <a:cxnLst>
              <a:cxn ang="0">
                <a:pos x="T0" y="T1"/>
              </a:cxn>
              <a:cxn ang="0">
                <a:pos x="T2" y="T3"/>
              </a:cxn>
              <a:cxn ang="0">
                <a:pos x="T4" y="T5"/>
              </a:cxn>
              <a:cxn ang="0">
                <a:pos x="T6" y="T7"/>
              </a:cxn>
              <a:cxn ang="0">
                <a:pos x="T8" y="T9"/>
              </a:cxn>
            </a:cxnLst>
            <a:rect l="0" t="0" r="r" b="b"/>
            <a:pathLst>
              <a:path w="2324100" h="4343400">
                <a:moveTo>
                  <a:pt x="0" y="0"/>
                </a:moveTo>
                <a:lnTo>
                  <a:pt x="2260234" y="0"/>
                </a:lnTo>
                <a:cubicBezTo>
                  <a:pt x="2295506" y="0"/>
                  <a:pt x="2324100" y="28594"/>
                  <a:pt x="2324100" y="63866"/>
                </a:cubicBezTo>
                <a:lnTo>
                  <a:pt x="2324100" y="4343400"/>
                </a:lnTo>
                <a:lnTo>
                  <a:pt x="0" y="4343400"/>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endParaRPr lang="en-US" altLang="en-US"/>
          </a:p>
        </p:txBody>
      </p:sp>
      <p:sp>
        <p:nvSpPr>
          <p:cNvPr id="5124" name="Title Placeholder 12">
            <a:extLst>
              <a:ext uri="{FF2B5EF4-FFF2-40B4-BE49-F238E27FC236}">
                <a16:creationId xmlns:a16="http://schemas.microsoft.com/office/drawing/2014/main" id="{497A3F54-EE7B-306E-E897-BC4B1BD803F4}"/>
              </a:ext>
            </a:extLst>
          </p:cNvPr>
          <p:cNvSpPr>
            <a:spLocks noGrp="1" noChangeArrowheads="1"/>
          </p:cNvSpPr>
          <p:nvPr>
            <p:ph type="title" idx="4294967295"/>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5125" name="Text Placeholder 3">
            <a:extLst>
              <a:ext uri="{FF2B5EF4-FFF2-40B4-BE49-F238E27FC236}">
                <a16:creationId xmlns:a16="http://schemas.microsoft.com/office/drawing/2014/main" id="{EE088645-6ABB-FC8E-51CB-C167DA363E26}"/>
              </a:ext>
            </a:extLst>
          </p:cNvPr>
          <p:cNvSpPr>
            <a:spLocks noGrp="1" noChangeArrowheads="1"/>
          </p:cNvSpPr>
          <p:nvPr>
            <p:ph type="body" idx="4294967295"/>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5126" name="Date Placeholder 4">
            <a:extLst>
              <a:ext uri="{FF2B5EF4-FFF2-40B4-BE49-F238E27FC236}">
                <a16:creationId xmlns:a16="http://schemas.microsoft.com/office/drawing/2014/main" id="{73B4F99D-662C-B7F0-E926-5C41A154A24E}"/>
              </a:ext>
            </a:extLst>
          </p:cNvPr>
          <p:cNvSpPr>
            <a:spLocks noGrp="1"/>
          </p:cNvSpPr>
          <p:nvPr>
            <p:ph type="dt" sz="half" idx="2"/>
          </p:nvPr>
        </p:nvSpPr>
        <p:spPr>
          <a:xfrm>
            <a:off x="3776663" y="6111875"/>
            <a:ext cx="22860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algn="r" eaLnBrk="0" hangingPunct="0">
              <a:buFont typeface="Arial" panose="020B0604020202020204" pitchFamily="34" charset="0"/>
              <a:buNone/>
              <a:defRPr sz="1000">
                <a:solidFill>
                  <a:srgbClr val="9DADBC"/>
                </a:solidFill>
                <a:latin typeface="Verdana" panose="020B0604030504040204" pitchFamily="34" charset="0"/>
              </a:defRPr>
            </a:lvl1pPr>
          </a:lstStyle>
          <a:p>
            <a:pPr>
              <a:defRPr/>
            </a:pPr>
            <a:endParaRPr lang="sr-Latn-CS" altLang="en-US"/>
          </a:p>
        </p:txBody>
      </p:sp>
      <p:sp>
        <p:nvSpPr>
          <p:cNvPr id="5127" name="Footer Placeholder 5">
            <a:extLst>
              <a:ext uri="{FF2B5EF4-FFF2-40B4-BE49-F238E27FC236}">
                <a16:creationId xmlns:a16="http://schemas.microsoft.com/office/drawing/2014/main" id="{323F3751-BCD0-F778-23F7-6B4DE8D5E5A1}"/>
              </a:ext>
            </a:extLst>
          </p:cNvPr>
          <p:cNvSpPr>
            <a:spLocks noGrp="1"/>
          </p:cNvSpPr>
          <p:nvPr>
            <p:ph type="ftr" sz="quarter" idx="3"/>
          </p:nvPr>
        </p:nvSpPr>
        <p:spPr>
          <a:xfrm>
            <a:off x="6062663" y="6111875"/>
            <a:ext cx="22860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000">
                <a:solidFill>
                  <a:srgbClr val="9DADBC"/>
                </a:solidFill>
                <a:latin typeface="Verdana" panose="020B0604030504040204" pitchFamily="34" charset="0"/>
              </a:defRPr>
            </a:lvl1pPr>
          </a:lstStyle>
          <a:p>
            <a:pPr>
              <a:defRPr/>
            </a:pPr>
            <a:endParaRPr lang="sr-Latn-CS" altLang="en-US"/>
          </a:p>
        </p:txBody>
      </p:sp>
      <p:sp>
        <p:nvSpPr>
          <p:cNvPr id="5128" name="Slide Number Placeholder 6">
            <a:extLst>
              <a:ext uri="{FF2B5EF4-FFF2-40B4-BE49-F238E27FC236}">
                <a16:creationId xmlns:a16="http://schemas.microsoft.com/office/drawing/2014/main" id="{583E7B58-2DE0-E28E-BBA7-9F0D3D445925}"/>
              </a:ext>
            </a:extLst>
          </p:cNvPr>
          <p:cNvSpPr>
            <a:spLocks noGrp="1"/>
          </p:cNvSpPr>
          <p:nvPr>
            <p:ph type="sldNum" sz="quarter" idx="4"/>
          </p:nvPr>
        </p:nvSpPr>
        <p:spPr>
          <a:xfrm>
            <a:off x="8348663" y="6111875"/>
            <a:ext cx="457200" cy="365125"/>
          </a:xfrm>
          <a:prstGeom prst="rect">
            <a:avLst/>
          </a:prstGeom>
          <a:noFill/>
          <a:ln w="9525">
            <a:noFill/>
          </a:ln>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sz="1000">
                <a:solidFill>
                  <a:srgbClr val="9DADBC"/>
                </a:solidFill>
                <a:latin typeface="Verdana" panose="020B0604030504040204" pitchFamily="34" charset="0"/>
              </a:defRPr>
            </a:lvl1pPr>
          </a:lstStyle>
          <a:p>
            <a:fld id="{C6CD3D36-20F9-4D30-BA7F-2838E674EF6A}" type="slidenum">
              <a:rPr lang="sr-Latn-CS" altLang="en-US"/>
              <a:pPr/>
              <a:t>‹#›</a:t>
            </a:fld>
            <a:endParaRPr lang="sr-Latn-CS" altLang="en-US"/>
          </a:p>
        </p:txBody>
      </p:sp>
    </p:spTree>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xStyles>
    <p:titleStyle>
      <a:lvl1pPr algn="l" rtl="0" eaLnBrk="0" fontAlgn="base" hangingPunct="0">
        <a:spcBef>
          <a:spcPct val="0"/>
        </a:spcBef>
        <a:spcAft>
          <a:spcPct val="0"/>
        </a:spcAft>
        <a:defRPr sz="3600" b="1" kern="1200">
          <a:solidFill>
            <a:srgbClr val="FF8D3E"/>
          </a:solidFill>
          <a:latin typeface="+mj-lt"/>
          <a:ea typeface="+mj-ea"/>
          <a:cs typeface="+mj-cs"/>
        </a:defRPr>
      </a:lvl1pPr>
      <a:lvl2pPr algn="l" rtl="0" eaLnBrk="0" fontAlgn="base" hangingPunct="0">
        <a:spcBef>
          <a:spcPct val="0"/>
        </a:spcBef>
        <a:spcAft>
          <a:spcPct val="0"/>
        </a:spcAft>
        <a:defRPr sz="3600" b="1">
          <a:solidFill>
            <a:srgbClr val="FF8D3E"/>
          </a:solidFill>
          <a:latin typeface="Verdana" panose="020B0604030504040204" pitchFamily="34" charset="0"/>
        </a:defRPr>
      </a:lvl2pPr>
      <a:lvl3pPr algn="l" rtl="0" eaLnBrk="0" fontAlgn="base" hangingPunct="0">
        <a:spcBef>
          <a:spcPct val="0"/>
        </a:spcBef>
        <a:spcAft>
          <a:spcPct val="0"/>
        </a:spcAft>
        <a:defRPr sz="3600" b="1">
          <a:solidFill>
            <a:srgbClr val="FF8D3E"/>
          </a:solidFill>
          <a:latin typeface="Verdana" panose="020B0604030504040204" pitchFamily="34" charset="0"/>
        </a:defRPr>
      </a:lvl3pPr>
      <a:lvl4pPr algn="l" rtl="0" eaLnBrk="0" fontAlgn="base" hangingPunct="0">
        <a:spcBef>
          <a:spcPct val="0"/>
        </a:spcBef>
        <a:spcAft>
          <a:spcPct val="0"/>
        </a:spcAft>
        <a:defRPr sz="3600" b="1">
          <a:solidFill>
            <a:srgbClr val="FF8D3E"/>
          </a:solidFill>
          <a:latin typeface="Verdana" panose="020B0604030504040204" pitchFamily="34" charset="0"/>
        </a:defRPr>
      </a:lvl4pPr>
      <a:lvl5pPr algn="l" rtl="0" eaLnBrk="0" fontAlgn="base" hangingPunct="0">
        <a:spcBef>
          <a:spcPct val="0"/>
        </a:spcBef>
        <a:spcAft>
          <a:spcPct val="0"/>
        </a:spcAft>
        <a:defRPr sz="3600" b="1">
          <a:solidFill>
            <a:srgbClr val="FF8D3E"/>
          </a:solidFill>
          <a:latin typeface="Verdana" panose="020B0604030504040204" pitchFamily="34" charset="0"/>
        </a:defRPr>
      </a:lvl5pPr>
      <a:lvl6pPr marL="457200" algn="l" rtl="0" eaLnBrk="0" fontAlgn="base" hangingPunct="0">
        <a:spcBef>
          <a:spcPct val="0"/>
        </a:spcBef>
        <a:spcAft>
          <a:spcPct val="0"/>
        </a:spcAft>
        <a:defRPr sz="3600" b="1">
          <a:solidFill>
            <a:srgbClr val="FF8D3E"/>
          </a:solidFill>
          <a:latin typeface="Verdana" panose="020B0604030504040204" pitchFamily="34" charset="0"/>
        </a:defRPr>
      </a:lvl6pPr>
      <a:lvl7pPr marL="914400" algn="l" rtl="0" eaLnBrk="0" fontAlgn="base" hangingPunct="0">
        <a:spcBef>
          <a:spcPct val="0"/>
        </a:spcBef>
        <a:spcAft>
          <a:spcPct val="0"/>
        </a:spcAft>
        <a:defRPr sz="3600" b="1">
          <a:solidFill>
            <a:srgbClr val="FF8D3E"/>
          </a:solidFill>
          <a:latin typeface="Verdana" panose="020B0604030504040204" pitchFamily="34" charset="0"/>
        </a:defRPr>
      </a:lvl7pPr>
      <a:lvl8pPr marL="1371600" algn="l" rtl="0" eaLnBrk="0" fontAlgn="base" hangingPunct="0">
        <a:spcBef>
          <a:spcPct val="0"/>
        </a:spcBef>
        <a:spcAft>
          <a:spcPct val="0"/>
        </a:spcAft>
        <a:defRPr sz="3600" b="1">
          <a:solidFill>
            <a:srgbClr val="FF8D3E"/>
          </a:solidFill>
          <a:latin typeface="Verdana" panose="020B0604030504040204" pitchFamily="34" charset="0"/>
        </a:defRPr>
      </a:lvl8pPr>
      <a:lvl9pPr marL="1828800" algn="l" rtl="0" eaLnBrk="0" fontAlgn="base" hangingPunct="0">
        <a:spcBef>
          <a:spcPct val="0"/>
        </a:spcBef>
        <a:spcAft>
          <a:spcPct val="0"/>
        </a:spcAft>
        <a:defRPr sz="3600" b="1">
          <a:solidFill>
            <a:srgbClr val="FF8D3E"/>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lvl="1"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lvl="2" indent="-182563" algn="l" rtl="0" eaLnBrk="0" fontAlgn="base" hangingPunct="0">
        <a:spcBef>
          <a:spcPts val="250"/>
        </a:spcBef>
        <a:spcAft>
          <a:spcPct val="0"/>
        </a:spcAft>
        <a:buClr>
          <a:srgbClr val="ED3742"/>
        </a:buClr>
        <a:buSzPct val="100000"/>
        <a:buFont typeface="Wingdings 2" panose="05020102010507070707" pitchFamily="18" charset="2"/>
        <a:buChar char=""/>
        <a:defRPr sz="2200" kern="1200">
          <a:solidFill>
            <a:schemeClr val="tx1"/>
          </a:solidFill>
          <a:latin typeface="+mn-lt"/>
          <a:ea typeface="+mn-ea"/>
          <a:cs typeface="+mn-cs"/>
        </a:defRPr>
      </a:lvl3pPr>
      <a:lvl4pPr marL="1023938" lvl="3" indent="-182563" algn="l" rtl="0" eaLnBrk="0" fontAlgn="base" hangingPunct="0">
        <a:spcBef>
          <a:spcPts val="225"/>
        </a:spcBef>
        <a:spcAft>
          <a:spcPct val="0"/>
        </a:spcAft>
        <a:buClr>
          <a:srgbClr val="ED3742"/>
        </a:buClr>
        <a:buSzPct val="112000"/>
        <a:buFont typeface="Wingdings 2" panose="05020102010507070707" pitchFamily="18" charset="2"/>
        <a:buChar char="◦"/>
        <a:defRPr sz="1900" kern="1200">
          <a:solidFill>
            <a:schemeClr val="tx1"/>
          </a:solidFill>
          <a:latin typeface="+mn-lt"/>
          <a:ea typeface="+mn-ea"/>
          <a:cs typeface="+mn-cs"/>
        </a:defRPr>
      </a:lvl4pPr>
      <a:lvl5pPr marL="1279525" lvl="4" indent="-182563" algn="l" rtl="0" eaLnBrk="0" fontAlgn="base" hangingPunct="0">
        <a:spcBef>
          <a:spcPts val="250"/>
        </a:spcBef>
        <a:spcAft>
          <a:spcPct val="0"/>
        </a:spcAft>
        <a:buClr>
          <a:srgbClr val="4A85BF"/>
        </a:buClr>
        <a:buSzPct val="100000"/>
        <a:buFont typeface="Wingdings 2" panose="05020102010507070707" pitchFamily="18" charset="2"/>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ts val="250"/>
        </a:spcBef>
        <a:spcAft>
          <a:spcPct val="0"/>
        </a:spcAft>
        <a:buClr>
          <a:srgbClr val="4A85BF"/>
        </a:buClr>
        <a:buSzPct val="100000"/>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0.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0.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0.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hyperlink" Target="https://en.wikipedia.org/wiki/Retina#cite_note-16" TargetMode="External"/><Relationship Id="rId1" Type="http://schemas.openxmlformats.org/officeDocument/2006/relationships/slideLayout" Target="../slideLayouts/slideLayout40.xml"/><Relationship Id="rId4" Type="http://schemas.openxmlformats.org/officeDocument/2006/relationships/image" Target="../media/image45.png"/></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7.xml"/><Relationship Id="rId1" Type="http://schemas.openxmlformats.org/officeDocument/2006/relationships/slideLayout" Target="../slideLayouts/slideLayout40.xml"/><Relationship Id="rId5" Type="http://schemas.openxmlformats.org/officeDocument/2006/relationships/image" Target="../media/image46.png"/><Relationship Id="rId4" Type="http://schemas.openxmlformats.org/officeDocument/2006/relationships/image" Target="../media/image4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gif"/><Relationship Id="rId1" Type="http://schemas.openxmlformats.org/officeDocument/2006/relationships/slideLayout" Target="../slideLayouts/slideLayout40.xml"/></Relationships>
</file>

<file path=ppt/slides/_rels/slide7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4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7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0.xml"/></Relationships>
</file>

<file path=ppt/slides/_rels/slide8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0.xml"/></Relationships>
</file>

<file path=ppt/slides/_rels/slide9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4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0.xml"/></Relationships>
</file>

<file path=ppt/slides/_rels/slide9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2C9C704-9156-321B-9FAD-1D6AEE20B521}"/>
              </a:ext>
            </a:extLst>
          </p:cNvPr>
          <p:cNvSpPr>
            <a:spLocks noGrp="1"/>
          </p:cNvSpPr>
          <p:nvPr>
            <p:ph type="ctrTitle" idx="4294967295"/>
          </p:nvPr>
        </p:nvSpPr>
        <p:spPr>
          <a:xfrm>
            <a:off x="500063" y="1050925"/>
            <a:ext cx="8215312" cy="2206625"/>
          </a:xfrm>
        </p:spPr>
        <p:txBody>
          <a:bodyPr lIns="45720" rIns="45720"/>
          <a:lstStyle>
            <a:lvl1pPr lvl="0">
              <a:defRPr kern="1200"/>
            </a:lvl1pPr>
          </a:lstStyle>
          <a:p>
            <a:pPr algn="ctr">
              <a:defRPr/>
            </a:pPr>
            <a:r>
              <a:rPr lang="en-GB" altLang="en-GB" sz="4500" noProof="1">
                <a:solidFill>
                  <a:srgbClr val="003F75"/>
                </a:solidFill>
                <a:effectLst>
                  <a:outerShdw blurRad="38100" dist="38100" dir="2700000">
                    <a:srgbClr val="000000"/>
                  </a:outerShdw>
                </a:effectLst>
                <a:latin typeface="Times New Roman" panose="02020603050405020304" pitchFamily="18" charset="0"/>
              </a:rPr>
              <a:t>Motor and sensory pathways of cerebrum</a:t>
            </a:r>
            <a:endParaRPr sz="4500" noProof="1">
              <a:solidFill>
                <a:srgbClr val="003F75"/>
              </a:solidFill>
              <a:effectLst>
                <a:outerShdw blurRad="38100" dist="38100" dir="2700000">
                  <a:srgbClr val="000000"/>
                </a:outerShdw>
              </a:effectLst>
              <a:latin typeface="Times New Roman" panose="02020603050405020304" pitchFamily="18" charset="0"/>
            </a:endParaRPr>
          </a:p>
        </p:txBody>
      </p:sp>
      <p:pic>
        <p:nvPicPr>
          <p:cNvPr id="7171" name="Picture 2">
            <a:extLst>
              <a:ext uri="{FF2B5EF4-FFF2-40B4-BE49-F238E27FC236}">
                <a16:creationId xmlns:a16="http://schemas.microsoft.com/office/drawing/2014/main" id="{D83516D4-C3B4-7624-AEDB-4002C290B9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742" t="11250" r="23828" b="6932"/>
          <a:stretch>
            <a:fillRect/>
          </a:stretch>
        </p:blipFill>
        <p:spPr bwMode="auto">
          <a:xfrm>
            <a:off x="3275856" y="3565387"/>
            <a:ext cx="2332038"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descr="Picture5">
            <a:extLst>
              <a:ext uri="{FF2B5EF4-FFF2-40B4-BE49-F238E27FC236}">
                <a16:creationId xmlns:a16="http://schemas.microsoft.com/office/drawing/2014/main" id="{0620D041-D6A3-2AC7-6D3E-A367F5414E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263" y="681038"/>
            <a:ext cx="8751887" cy="549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90661BA-C298-EAF4-BA30-EA33718FAB45}"/>
              </a:ext>
            </a:extLst>
          </p:cNvPr>
          <p:cNvSpPr txBox="1"/>
          <p:nvPr/>
        </p:nvSpPr>
        <p:spPr>
          <a:xfrm>
            <a:off x="323528" y="332656"/>
            <a:ext cx="8496944" cy="2308324"/>
          </a:xfrm>
          <a:prstGeom prst="rect">
            <a:avLst/>
          </a:prstGeom>
          <a:noFill/>
        </p:spPr>
        <p:txBody>
          <a:bodyPr wrap="square">
            <a:spAutoFit/>
          </a:bodyPr>
          <a:lstStyle/>
          <a:p>
            <a:pPr algn="ctr"/>
            <a:r>
              <a:rPr lang="en-US" altLang="zh-CN" b="1" dirty="0">
                <a:latin typeface="Book Antiqua" panose="02040602050305030304" pitchFamily="18" charset="0"/>
                <a:ea typeface="SimSun" panose="02010600030101010101" pitchFamily="2" charset="-122"/>
              </a:rPr>
              <a:t>Motor system</a:t>
            </a:r>
            <a:endParaRPr lang="en-GB" dirty="0">
              <a:latin typeface="Book Antiqua" panose="02040602050305030304" pitchFamily="18" charset="0"/>
              <a:cs typeface="Times New Roman" panose="02020603050405020304" pitchFamily="18" charset="0"/>
            </a:endParaRPr>
          </a:p>
          <a:p>
            <a:pPr marL="285750" indent="-285750">
              <a:buFontTx/>
              <a:buChar char="-"/>
            </a:pPr>
            <a:endParaRPr lang="en-GB" dirty="0">
              <a:latin typeface="Book Antiqua" panose="02040602050305030304" pitchFamily="18" charset="0"/>
              <a:cs typeface="Times New Roman" panose="02020603050405020304" pitchFamily="18" charset="0"/>
            </a:endParaRPr>
          </a:p>
          <a:p>
            <a:pPr marL="285750" indent="-285750">
              <a:buFontTx/>
              <a:buChar char="-"/>
            </a:pPr>
            <a:r>
              <a:rPr lang="en-GB" dirty="0">
                <a:latin typeface="Book Antiqua" panose="02040602050305030304" pitchFamily="18" charset="0"/>
                <a:cs typeface="Times New Roman" panose="02020603050405020304" pitchFamily="18" charset="0"/>
              </a:rPr>
              <a:t>The motor system in humans controls a complex neuromuscular network.</a:t>
            </a:r>
            <a:br>
              <a:rPr lang="en-GB" dirty="0">
                <a:latin typeface="Book Antiqua" panose="02040602050305030304" pitchFamily="18" charset="0"/>
                <a:cs typeface="Times New Roman" panose="02020603050405020304" pitchFamily="18" charset="0"/>
              </a:rPr>
            </a:br>
            <a:r>
              <a:rPr lang="en-GB" dirty="0">
                <a:latin typeface="Book Antiqua" panose="02040602050305030304" pitchFamily="18" charset="0"/>
                <a:cs typeface="Times New Roman" panose="02020603050405020304" pitchFamily="18" charset="0"/>
              </a:rPr>
              <a:t> </a:t>
            </a:r>
          </a:p>
          <a:p>
            <a:pPr marL="285750" indent="-285750">
              <a:buFontTx/>
              <a:buChar char="-"/>
            </a:pPr>
            <a:r>
              <a:rPr lang="en-GB" dirty="0">
                <a:latin typeface="Book Antiqua" panose="02040602050305030304" pitchFamily="18" charset="0"/>
                <a:cs typeface="Times New Roman" panose="02020603050405020304" pitchFamily="18" charset="0"/>
              </a:rPr>
              <a:t>Commands must be sent from the nervous system to many muscles, and multiple ipsilateral (same-sided) and contralateral (opposite-sided) joints must be stabilized. </a:t>
            </a:r>
            <a:br>
              <a:rPr lang="en-GB" dirty="0">
                <a:latin typeface="Times New Roman" panose="02020603050405020304" pitchFamily="18" charset="0"/>
                <a:cs typeface="Times New Roman" panose="02020603050405020304" pitchFamily="18" charset="0"/>
              </a:rPr>
            </a:br>
            <a:endParaRPr lang="en-GB" dirty="0"/>
          </a:p>
        </p:txBody>
      </p:sp>
      <p:pic>
        <p:nvPicPr>
          <p:cNvPr id="153602" name="Picture 2" descr="14.5 Sensory and Motor Pathways – Anatomy &amp; Physiology">
            <a:extLst>
              <a:ext uri="{FF2B5EF4-FFF2-40B4-BE49-F238E27FC236}">
                <a16:creationId xmlns:a16="http://schemas.microsoft.com/office/drawing/2014/main" id="{922A54BC-D2CB-CD2C-5406-756D71B8FC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2971" y="2056489"/>
            <a:ext cx="4298057" cy="4321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4376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a:extLst>
              <a:ext uri="{FF2B5EF4-FFF2-40B4-BE49-F238E27FC236}">
                <a16:creationId xmlns:a16="http://schemas.microsoft.com/office/drawing/2014/main" id="{8B592D96-60DC-B0DF-FBB1-1187EB1EC8EC}"/>
              </a:ext>
            </a:extLst>
          </p:cNvPr>
          <p:cNvSpPr txBox="1">
            <a:spLocks noChangeArrowheads="1"/>
          </p:cNvSpPr>
          <p:nvPr/>
        </p:nvSpPr>
        <p:spPr bwMode="auto">
          <a:xfrm>
            <a:off x="285750" y="428625"/>
            <a:ext cx="8858250"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Bef>
                <a:spcPts val="250"/>
              </a:spcBef>
              <a:buClr>
                <a:schemeClr val="accent1"/>
              </a:buClr>
              <a:buSzPct val="80000"/>
              <a:buFont typeface="Arial" panose="020B0604020202020204" pitchFamily="34" charset="0"/>
              <a:buNone/>
            </a:pPr>
            <a:r>
              <a:rPr lang="en-US" altLang="zh-CN" b="1" dirty="0">
                <a:latin typeface="Book Antiqua" panose="02040602050305030304" pitchFamily="18" charset="0"/>
                <a:ea typeface="SimSun" panose="02010600030101010101" pitchFamily="2" charset="-122"/>
              </a:rPr>
              <a:t>Motor system includes:</a:t>
            </a:r>
          </a:p>
          <a:p>
            <a:pPr eaLnBrk="1" hangingPunct="1">
              <a:lnSpc>
                <a:spcPct val="150000"/>
              </a:lnSpc>
              <a:spcBef>
                <a:spcPts val="250"/>
              </a:spcBef>
              <a:buClr>
                <a:schemeClr val="accent1"/>
              </a:buClr>
              <a:buSzPct val="80000"/>
              <a:buFont typeface="Arial" panose="020B0604020202020204" pitchFamily="34" charset="0"/>
              <a:buAutoNum type="arabicParenR"/>
            </a:pPr>
            <a:r>
              <a:rPr lang="en-US" altLang="zh-CN" b="1" dirty="0">
                <a:latin typeface="Book Antiqua" panose="02040602050305030304" pitchFamily="18" charset="0"/>
                <a:ea typeface="SimSun" panose="02010600030101010101" pitchFamily="2" charset="-122"/>
              </a:rPr>
              <a:t>Motor cortex</a:t>
            </a:r>
          </a:p>
          <a:p>
            <a:pPr eaLnBrk="1" hangingPunct="1">
              <a:lnSpc>
                <a:spcPct val="150000"/>
              </a:lnSpc>
              <a:spcBef>
                <a:spcPts val="250"/>
              </a:spcBef>
              <a:buClr>
                <a:schemeClr val="accent1"/>
              </a:buClr>
              <a:buSzPct val="80000"/>
              <a:buFont typeface="Arial" panose="020B0604020202020204" pitchFamily="34" charset="0"/>
              <a:buAutoNum type="arabicParenR"/>
            </a:pPr>
            <a:r>
              <a:rPr lang="en-US" altLang="zh-CN" b="1" dirty="0">
                <a:latin typeface="Book Antiqua" panose="02040602050305030304" pitchFamily="18" charset="0"/>
                <a:ea typeface="SimSun" panose="02010600030101010101" pitchFamily="2" charset="-122"/>
              </a:rPr>
              <a:t>Corpus striatum and other parts of Basal ganglia</a:t>
            </a:r>
          </a:p>
          <a:p>
            <a:pPr eaLnBrk="1" hangingPunct="1">
              <a:lnSpc>
                <a:spcPct val="150000"/>
              </a:lnSpc>
              <a:spcBef>
                <a:spcPts val="250"/>
              </a:spcBef>
              <a:buClr>
                <a:schemeClr val="accent1"/>
              </a:buClr>
              <a:buSzPct val="80000"/>
              <a:buFont typeface="Arial" panose="020B0604020202020204" pitchFamily="34" charset="0"/>
              <a:buAutoNum type="arabicParenR"/>
            </a:pPr>
            <a:r>
              <a:rPr lang="en-US" altLang="zh-CN" b="1" dirty="0">
                <a:latin typeface="Book Antiqua" panose="02040602050305030304" pitchFamily="18" charset="0"/>
                <a:ea typeface="SimSun" panose="02010600030101010101" pitchFamily="2" charset="-122"/>
              </a:rPr>
              <a:t>Motor (efferent, descending) pathways</a:t>
            </a:r>
          </a:p>
          <a:p>
            <a:pPr eaLnBrk="1" hangingPunct="1">
              <a:lnSpc>
                <a:spcPct val="150000"/>
              </a:lnSpc>
              <a:spcBef>
                <a:spcPts val="250"/>
              </a:spcBef>
              <a:buClr>
                <a:schemeClr val="accent1"/>
              </a:buClr>
              <a:buSzPct val="80000"/>
              <a:buFont typeface="Arial" panose="020B0604020202020204" pitchFamily="34" charset="0"/>
              <a:buAutoNum type="arabicParenR"/>
            </a:pPr>
            <a:r>
              <a:rPr lang="en-US" altLang="zh-CN" b="1" dirty="0">
                <a:latin typeface="Book Antiqua" panose="02040602050305030304" pitchFamily="18" charset="0"/>
                <a:ea typeface="SimSun" panose="02010600030101010101" pitchFamily="2" charset="-122"/>
              </a:rPr>
              <a:t>Motor nuclei of spinal nerves (in spinal cord) and cranial nerves (in brainstem)</a:t>
            </a:r>
          </a:p>
          <a:p>
            <a:pPr eaLnBrk="1" hangingPunct="1">
              <a:lnSpc>
                <a:spcPct val="150000"/>
              </a:lnSpc>
              <a:spcBef>
                <a:spcPts val="250"/>
              </a:spcBef>
              <a:buClr>
                <a:schemeClr val="accent1"/>
              </a:buClr>
              <a:buSzPct val="80000"/>
              <a:buFont typeface="Arial" panose="020B0604020202020204" pitchFamily="34" charset="0"/>
              <a:buAutoNum type="arabicParenR"/>
            </a:pPr>
            <a:r>
              <a:rPr lang="en-GB" altLang="en-US" b="1" dirty="0">
                <a:latin typeface="Book Antiqua" panose="02040602050305030304" pitchFamily="18" charset="0"/>
                <a:ea typeface="SimSun" panose="02010600030101010101" pitchFamily="2" charset="-122"/>
              </a:rPr>
              <a:t>Cerebellum</a:t>
            </a:r>
          </a:p>
          <a:p>
            <a:pPr marL="92075" indent="-92075" eaLnBrk="1" hangingPunct="1">
              <a:lnSpc>
                <a:spcPct val="150000"/>
              </a:lnSpc>
              <a:spcBef>
                <a:spcPts val="250"/>
              </a:spcBef>
              <a:buClr>
                <a:schemeClr val="accent1"/>
              </a:buClr>
              <a:buSzPct val="80000"/>
              <a:buFont typeface="Arial" panose="020B0604020202020204" pitchFamily="34" charset="0"/>
              <a:buNone/>
            </a:pPr>
            <a:r>
              <a:rPr lang="zh-CN" altLang="en-US" dirty="0">
                <a:latin typeface="Book Antiqua" panose="02040602050305030304" pitchFamily="18" charset="0"/>
                <a:ea typeface="SimSun" panose="02010600030101010101" pitchFamily="2" charset="-122"/>
              </a:rPr>
              <a:t>* </a:t>
            </a:r>
            <a:r>
              <a:rPr lang="en-GB" sz="2000" b="0" i="0" dirty="0">
                <a:solidFill>
                  <a:srgbClr val="0D0D0D"/>
                </a:solidFill>
                <a:effectLst/>
                <a:latin typeface="Times New Roman" panose="02020603050405020304" pitchFamily="18" charset="0"/>
                <a:cs typeface="Times New Roman" panose="02020603050405020304" pitchFamily="18" charset="0"/>
              </a:rPr>
              <a:t>Cortical motor pathways are involved in performing more precise and adaptable</a:t>
            </a:r>
            <a:br>
              <a:rPr lang="en-GB" sz="2000" b="0" i="0" dirty="0">
                <a:solidFill>
                  <a:srgbClr val="0D0D0D"/>
                </a:solidFill>
                <a:effectLst/>
                <a:latin typeface="Times New Roman" panose="02020603050405020304" pitchFamily="18" charset="0"/>
                <a:cs typeface="Times New Roman" panose="02020603050405020304" pitchFamily="18" charset="0"/>
              </a:rPr>
            </a:br>
            <a:r>
              <a:rPr lang="en-GB" sz="2000" b="0" i="0" dirty="0">
                <a:solidFill>
                  <a:srgbClr val="0D0D0D"/>
                </a:solidFill>
                <a:effectLst/>
                <a:latin typeface="Times New Roman" panose="02020603050405020304" pitchFamily="18" charset="0"/>
                <a:cs typeface="Times New Roman" panose="02020603050405020304" pitchFamily="18" charset="0"/>
              </a:rPr>
              <a:t>movements, such as reaching for objects and moving limbs in the desired direction.</a:t>
            </a:r>
          </a:p>
          <a:p>
            <a:pPr eaLnBrk="1" hangingPunct="1">
              <a:lnSpc>
                <a:spcPct val="150000"/>
              </a:lnSpc>
              <a:spcBef>
                <a:spcPts val="250"/>
              </a:spcBef>
              <a:buClr>
                <a:schemeClr val="accent1"/>
              </a:buClr>
              <a:buSzPct val="80000"/>
              <a:buFont typeface="Arial" panose="020B0604020202020204" pitchFamily="34" charset="0"/>
              <a:buNone/>
            </a:pPr>
            <a:r>
              <a:rPr lang="zh-CN" altLang="en-US" dirty="0">
                <a:latin typeface="Book Antiqua" panose="02040602050305030304" pitchFamily="18" charset="0"/>
                <a:ea typeface="SimSun" panose="02010600030101010101" pitchFamily="2" charset="-122"/>
              </a:rPr>
              <a:t>* </a:t>
            </a:r>
            <a:r>
              <a:rPr lang="en-GB" sz="2000" b="0" i="0" dirty="0">
                <a:solidFill>
                  <a:srgbClr val="0D0D0D"/>
                </a:solidFill>
                <a:effectLst/>
                <a:latin typeface="Times New Roman" panose="02020603050405020304" pitchFamily="18" charset="0"/>
                <a:cs typeface="Times New Roman" panose="02020603050405020304" pitchFamily="18" charset="0"/>
              </a:rPr>
              <a:t>The motor pathways of the brainstem are responsible for automatic motor functions</a:t>
            </a:r>
          </a:p>
          <a:p>
            <a:pPr eaLnBrk="1" hangingPunct="1">
              <a:lnSpc>
                <a:spcPct val="150000"/>
              </a:lnSpc>
              <a:spcBef>
                <a:spcPts val="250"/>
              </a:spcBef>
              <a:buClr>
                <a:schemeClr val="accent1"/>
              </a:buClr>
              <a:buSzPct val="80000"/>
              <a:buFont typeface="Arial" panose="020B0604020202020204" pitchFamily="34" charset="0"/>
              <a:buNone/>
            </a:pPr>
            <a:r>
              <a:rPr lang="en-GB" sz="2000" b="0" i="0" dirty="0">
                <a:solidFill>
                  <a:srgbClr val="0D0D0D"/>
                </a:solidFill>
                <a:effectLst/>
                <a:latin typeface="Times New Roman" panose="02020603050405020304" pitchFamily="18" charset="0"/>
                <a:cs typeface="Times New Roman" panose="02020603050405020304" pitchFamily="18" charset="0"/>
              </a:rPr>
              <a:t>   such as rapid postural adjustment and position correction.</a:t>
            </a:r>
            <a:endParaRPr lang="en-US" altLang="zh-CN" sz="2000" dirty="0">
              <a:latin typeface="Times New Roman" panose="02020603050405020304" pitchFamily="18" charset="0"/>
              <a:ea typeface="SimSun" panose="02010600030101010101" pitchFamily="2" charset="-122"/>
              <a:cs typeface="Times New Roman" panose="02020603050405020304" pitchFamily="18" charset="0"/>
            </a:endParaRPr>
          </a:p>
          <a:p>
            <a:pPr marL="182563" indent="-182563" eaLnBrk="1" hangingPunct="1">
              <a:lnSpc>
                <a:spcPct val="150000"/>
              </a:lnSpc>
              <a:spcBef>
                <a:spcPts val="250"/>
              </a:spcBef>
              <a:buClr>
                <a:schemeClr val="accent1"/>
              </a:buClr>
              <a:buSzPct val="80000"/>
              <a:buFont typeface="Arial" panose="020B0604020202020204" pitchFamily="34" charset="0"/>
              <a:buNone/>
            </a:pPr>
            <a:r>
              <a:rPr lang="zh-CN" altLang="en-US" dirty="0">
                <a:latin typeface="Book Antiqua" panose="02040602050305030304" pitchFamily="18" charset="0"/>
                <a:ea typeface="SimSun" panose="02010600030101010101" pitchFamily="2" charset="-122"/>
              </a:rPr>
              <a:t>* </a:t>
            </a:r>
            <a:r>
              <a:rPr lang="en-GB" sz="2000" b="0" i="0" dirty="0">
                <a:solidFill>
                  <a:srgbClr val="0D0D0D"/>
                </a:solidFill>
                <a:effectLst/>
                <a:latin typeface="Times New Roman" panose="02020603050405020304" pitchFamily="18" charset="0"/>
                <a:cs typeface="Times New Roman" panose="02020603050405020304" pitchFamily="18" charset="0"/>
              </a:rPr>
              <a:t>The cerebellum and basal ganglia do not act directly on motor neurons and interneurons but indirectly by controlling movements through their influence on the descending pathways of the brainstem and, via the thalamus, on cortical pathways.</a:t>
            </a:r>
            <a:endParaRPr lang="en-US" altLang="en-US"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442BCA8-4358-8258-BD0C-38A184E36426}"/>
              </a:ext>
            </a:extLst>
          </p:cNvPr>
          <p:cNvPicPr>
            <a:picLocks noChangeAspect="1"/>
          </p:cNvPicPr>
          <p:nvPr/>
        </p:nvPicPr>
        <p:blipFill>
          <a:blip r:embed="rId2"/>
          <a:stretch>
            <a:fillRect/>
          </a:stretch>
        </p:blipFill>
        <p:spPr>
          <a:xfrm>
            <a:off x="0" y="72401"/>
            <a:ext cx="9144000" cy="6713197"/>
          </a:xfrm>
          <a:prstGeom prst="rect">
            <a:avLst/>
          </a:prstGeom>
        </p:spPr>
      </p:pic>
    </p:spTree>
    <p:extLst>
      <p:ext uri="{BB962C8B-B14F-4D97-AF65-F5344CB8AC3E}">
        <p14:creationId xmlns:p14="http://schemas.microsoft.com/office/powerpoint/2010/main" val="4163902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E733AA85-D6A0-4E22-BDEF-6A1894079B2C}"/>
              </a:ext>
            </a:extLst>
          </p:cNvPr>
          <p:cNvSpPr txBox="1">
            <a:spLocks noChangeArrowheads="1"/>
          </p:cNvSpPr>
          <p:nvPr/>
        </p:nvSpPr>
        <p:spPr bwMode="auto">
          <a:xfrm>
            <a:off x="323528" y="836712"/>
            <a:ext cx="8229600" cy="5664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ts val="250"/>
              </a:spcBef>
              <a:buClr>
                <a:schemeClr val="accent1"/>
              </a:buClr>
              <a:buSzPct val="80000"/>
              <a:buFont typeface="Wingdings" panose="05000000000000000000" pitchFamily="2" charset="2"/>
              <a:buNone/>
            </a:pPr>
            <a:r>
              <a:rPr lang="zh-CN" altLang="en-US" sz="2800" dirty="0">
                <a:latin typeface="Constantia" panose="02030602050306030303" pitchFamily="18" charset="0"/>
                <a:ea typeface="SimSun" panose="02010600030101010101" pitchFamily="2" charset="-122"/>
              </a:rPr>
              <a:t>•</a:t>
            </a:r>
            <a:r>
              <a:rPr lang="en-GB" altLang="zh-CN" dirty="0">
                <a:latin typeface="Book Antiqua" panose="02040602050305030304" pitchFamily="18" charset="0"/>
                <a:ea typeface="SimSun" panose="02010600030101010101" pitchFamily="2" charset="-122"/>
              </a:rPr>
              <a:t>Motor cortex</a:t>
            </a:r>
            <a:r>
              <a:rPr lang="sr-Cyrl-CS" altLang="en-US" dirty="0">
                <a:latin typeface="Book Antiqua" panose="02040602050305030304" pitchFamily="18" charset="0"/>
              </a:rPr>
              <a:t>:</a:t>
            </a:r>
            <a:endParaRPr lang="zh-CN" altLang="en-US" dirty="0">
              <a:latin typeface="Book Antiqua" panose="02040602050305030304" pitchFamily="18" charset="0"/>
              <a:ea typeface="SimSun" panose="02010600030101010101" pitchFamily="2" charset="-122"/>
            </a:endParaRPr>
          </a:p>
          <a:p>
            <a:pPr eaLnBrk="1" hangingPunct="1">
              <a:lnSpc>
                <a:spcPct val="90000"/>
              </a:lnSpc>
              <a:spcBef>
                <a:spcPts val="250"/>
              </a:spcBef>
              <a:buClr>
                <a:schemeClr val="accent1"/>
              </a:buClr>
              <a:buSzPct val="80000"/>
              <a:buFont typeface="Wingdings" panose="05000000000000000000" pitchFamily="2" charset="2"/>
              <a:buNone/>
            </a:pPr>
            <a:endParaRPr lang="sr-Cyrl-CS" altLang="en-US" dirty="0">
              <a:latin typeface="Book Antiqua" panose="02040602050305030304" pitchFamily="18" charset="0"/>
            </a:endParaRPr>
          </a:p>
          <a:p>
            <a:pPr eaLnBrk="1" hangingPunct="1">
              <a:lnSpc>
                <a:spcPct val="90000"/>
              </a:lnSpc>
              <a:spcBef>
                <a:spcPts val="250"/>
              </a:spcBef>
              <a:buClr>
                <a:schemeClr val="accent1"/>
              </a:buClr>
              <a:buSzPct val="80000"/>
              <a:buFont typeface="Wingdings" panose="05000000000000000000" pitchFamily="2" charset="2"/>
              <a:buNone/>
            </a:pPr>
            <a:r>
              <a:rPr lang="sr-Cyrl-CS" altLang="en-US" dirty="0">
                <a:latin typeface="Book Antiqua" panose="02040602050305030304" pitchFamily="18" charset="0"/>
              </a:rPr>
              <a:t>  </a:t>
            </a:r>
            <a:r>
              <a:rPr lang="en-US" altLang="zh-CN" dirty="0">
                <a:latin typeface="Book Antiqua" panose="02040602050305030304" pitchFamily="18" charset="0"/>
                <a:ea typeface="SimSun" panose="02010600030101010101" pitchFamily="2" charset="-122"/>
              </a:rPr>
              <a:t>а</a:t>
            </a:r>
            <a:r>
              <a:rPr lang="sr-Cyrl-CS" altLang="en-US" dirty="0">
                <a:latin typeface="Book Antiqua" panose="02040602050305030304" pitchFamily="18" charset="0"/>
              </a:rPr>
              <a:t>) </a:t>
            </a:r>
            <a:r>
              <a:rPr lang="en-GB" altLang="zh-CN" dirty="0">
                <a:latin typeface="Book Antiqua" panose="02040602050305030304" pitchFamily="18" charset="0"/>
                <a:ea typeface="SimSun" panose="02010600030101010101" pitchFamily="2" charset="-122"/>
              </a:rPr>
              <a:t>Primary motor cortex </a:t>
            </a:r>
            <a:r>
              <a:rPr lang="en-US" altLang="zh-CN" dirty="0">
                <a:latin typeface="Book Antiqua" panose="02040602050305030304" pitchFamily="18" charset="0"/>
                <a:ea typeface="SimSun" panose="02010600030101010101" pitchFamily="2" charset="-122"/>
              </a:rPr>
              <a:t>(area 4)</a:t>
            </a:r>
            <a:r>
              <a:rPr lang="sr-Cyrl-CS" altLang="en-US" dirty="0">
                <a:latin typeface="Book Antiqua" panose="02040602050305030304" pitchFamily="18" charset="0"/>
              </a:rPr>
              <a:t>:</a:t>
            </a:r>
          </a:p>
          <a:p>
            <a:pPr eaLnBrk="1" hangingPunct="1">
              <a:lnSpc>
                <a:spcPct val="90000"/>
              </a:lnSpc>
              <a:spcBef>
                <a:spcPts val="250"/>
              </a:spcBef>
              <a:buClr>
                <a:schemeClr val="accent1"/>
              </a:buClr>
              <a:buSzPct val="80000"/>
              <a:buFont typeface="Wingdings" panose="05000000000000000000" pitchFamily="2" charset="2"/>
              <a:buNone/>
            </a:pPr>
            <a:r>
              <a:rPr lang="sr-Cyrl-CS" altLang="en-US" dirty="0">
                <a:latin typeface="Book Antiqua" panose="02040602050305030304" pitchFamily="18" charset="0"/>
              </a:rPr>
              <a:t>		- </a:t>
            </a:r>
            <a:r>
              <a:rPr lang="en-GB" altLang="en-US" dirty="0">
                <a:latin typeface="Book Antiqua" panose="02040602050305030304" pitchFamily="18" charset="0"/>
              </a:rPr>
              <a:t>precentral gyrus (</a:t>
            </a:r>
            <a:r>
              <a:rPr lang="zh-CN" altLang="en-US" dirty="0">
                <a:latin typeface="Book Antiqua" panose="02040602050305030304" pitchFamily="18" charset="0"/>
                <a:ea typeface="SimSun" panose="02010600030101010101" pitchFamily="2" charset="-122"/>
              </a:rPr>
              <a:t>gyrus precentralis </a:t>
            </a:r>
            <a:r>
              <a:rPr lang="en-GB" altLang="zh-CN" dirty="0">
                <a:latin typeface="Book Antiqua" panose="02040602050305030304" pitchFamily="18" charset="0"/>
                <a:ea typeface="SimSun" panose="02010600030101010101" pitchFamily="2" charset="-122"/>
              </a:rPr>
              <a:t>) - lateral surface of hemisphere</a:t>
            </a:r>
            <a:br>
              <a:rPr lang="zh-CN" altLang="en-US" dirty="0">
                <a:latin typeface="Book Antiqua" panose="02040602050305030304" pitchFamily="18" charset="0"/>
                <a:ea typeface="SimSun" panose="02010600030101010101" pitchFamily="2" charset="-122"/>
              </a:rPr>
            </a:br>
            <a:r>
              <a:rPr lang="zh-CN" altLang="en-US" dirty="0">
                <a:latin typeface="Book Antiqua" panose="02040602050305030304" pitchFamily="18" charset="0"/>
                <a:ea typeface="SimSun" panose="02010600030101010101" pitchFamily="2" charset="-122"/>
              </a:rPr>
              <a:t>	- </a:t>
            </a:r>
            <a:r>
              <a:rPr lang="en-GB" altLang="zh-CN" dirty="0">
                <a:latin typeface="Book Antiqua" panose="02040602050305030304" pitchFamily="18" charset="0"/>
                <a:ea typeface="SimSun" panose="02010600030101010101" pitchFamily="2" charset="-122"/>
              </a:rPr>
              <a:t>anterior 2/3 of</a:t>
            </a:r>
            <a:r>
              <a:rPr lang="en-US" altLang="zh-CN" dirty="0">
                <a:latin typeface="Book Antiqua" panose="02040602050305030304" pitchFamily="18" charset="0"/>
                <a:ea typeface="SimSun" panose="02010600030101010101" pitchFamily="2" charset="-122"/>
              </a:rPr>
              <a:t> </a:t>
            </a:r>
            <a:r>
              <a:rPr lang="en-US" altLang="zh-CN" dirty="0" err="1">
                <a:latin typeface="Book Antiqua" panose="02040602050305030304" pitchFamily="18" charset="0"/>
                <a:ea typeface="SimSun" panose="02010600030101010101" pitchFamily="2" charset="-122"/>
              </a:rPr>
              <a:t>lobulus</a:t>
            </a:r>
            <a:r>
              <a:rPr lang="en-US" altLang="zh-CN" dirty="0">
                <a:latin typeface="Book Antiqua" panose="02040602050305030304" pitchFamily="18" charset="0"/>
                <a:ea typeface="SimSun" panose="02010600030101010101" pitchFamily="2" charset="-122"/>
              </a:rPr>
              <a:t> </a:t>
            </a:r>
            <a:r>
              <a:rPr lang="en-US" altLang="zh-CN" dirty="0" err="1">
                <a:latin typeface="Book Antiqua" panose="02040602050305030304" pitchFamily="18" charset="0"/>
                <a:ea typeface="SimSun" panose="02010600030101010101" pitchFamily="2" charset="-122"/>
              </a:rPr>
              <a:t>paracentralis</a:t>
            </a:r>
            <a:r>
              <a:rPr lang="en-US" altLang="zh-CN" dirty="0">
                <a:latin typeface="Book Antiqua" panose="02040602050305030304" pitchFamily="18" charset="0"/>
                <a:ea typeface="SimSun" panose="02010600030101010101" pitchFamily="2" charset="-122"/>
              </a:rPr>
              <a:t> - medial surface of hemisphere</a:t>
            </a:r>
          </a:p>
          <a:p>
            <a:pPr eaLnBrk="1" hangingPunct="1">
              <a:lnSpc>
                <a:spcPct val="90000"/>
              </a:lnSpc>
              <a:spcBef>
                <a:spcPts val="250"/>
              </a:spcBef>
              <a:buClr>
                <a:schemeClr val="accent1"/>
              </a:buClr>
              <a:buSzPct val="80000"/>
              <a:buFont typeface="Wingdings" panose="05000000000000000000" pitchFamily="2" charset="2"/>
              <a:buNone/>
            </a:pPr>
            <a:endParaRPr lang="zh-CN" altLang="en-US" dirty="0">
              <a:latin typeface="Book Antiqua" panose="02040602050305030304" pitchFamily="18" charset="0"/>
              <a:ea typeface="SimSun" panose="02010600030101010101" pitchFamily="2" charset="-122"/>
            </a:endParaRPr>
          </a:p>
          <a:p>
            <a:pPr eaLnBrk="1" hangingPunct="1">
              <a:lnSpc>
                <a:spcPct val="90000"/>
              </a:lnSpc>
              <a:spcBef>
                <a:spcPts val="250"/>
              </a:spcBef>
              <a:buClr>
                <a:schemeClr val="accent1"/>
              </a:buClr>
              <a:buSzPct val="80000"/>
              <a:buFont typeface="Wingdings" panose="05000000000000000000" pitchFamily="2" charset="2"/>
              <a:buNone/>
            </a:pPr>
            <a:r>
              <a:rPr lang="sr-Cyrl-CS" altLang="en-US" dirty="0">
                <a:latin typeface="Book Antiqua" panose="02040602050305030304" pitchFamily="18" charset="0"/>
              </a:rPr>
              <a:t>  </a:t>
            </a:r>
            <a:r>
              <a:rPr lang="en-US" altLang="en-US" dirty="0">
                <a:latin typeface="Book Antiqua" panose="02040602050305030304" pitchFamily="18" charset="0"/>
                <a:ea typeface="SimSun" panose="02010600030101010101" pitchFamily="2" charset="-122"/>
              </a:rPr>
              <a:t>b</a:t>
            </a:r>
            <a:r>
              <a:rPr lang="en-US" altLang="zh-CN" dirty="0">
                <a:latin typeface="Book Antiqua" panose="02040602050305030304" pitchFamily="18" charset="0"/>
                <a:ea typeface="SimSun" panose="02010600030101010101" pitchFamily="2" charset="-122"/>
              </a:rPr>
              <a:t>)</a:t>
            </a:r>
            <a:r>
              <a:rPr lang="sr-Cyrl-CS" altLang="en-US" dirty="0">
                <a:latin typeface="Book Antiqua" panose="02040602050305030304" pitchFamily="18" charset="0"/>
              </a:rPr>
              <a:t> </a:t>
            </a:r>
            <a:r>
              <a:rPr lang="en-GB" altLang="zh-CN" dirty="0">
                <a:latin typeface="Book Antiqua" panose="02040602050305030304" pitchFamily="18" charset="0"/>
                <a:ea typeface="SimSun" panose="02010600030101010101" pitchFamily="2" charset="-122"/>
              </a:rPr>
              <a:t>Motor speech area (Broca’s area) </a:t>
            </a:r>
            <a:r>
              <a:rPr lang="en-GB" altLang="en-US" dirty="0">
                <a:latin typeface="Book Antiqua" panose="02040602050305030304" pitchFamily="18" charset="0"/>
              </a:rPr>
              <a:t>(area 44 and 45)</a:t>
            </a:r>
            <a:endParaRPr lang="sr-Cyrl-CS" altLang="en-US" dirty="0">
              <a:latin typeface="Book Antiqua" panose="02040602050305030304" pitchFamily="18" charset="0"/>
            </a:endParaRPr>
          </a:p>
          <a:p>
            <a:pPr eaLnBrk="1" hangingPunct="1">
              <a:lnSpc>
                <a:spcPct val="90000"/>
              </a:lnSpc>
              <a:spcBef>
                <a:spcPts val="250"/>
              </a:spcBef>
              <a:buClr>
                <a:schemeClr val="accent1"/>
              </a:buClr>
              <a:buSzPct val="80000"/>
              <a:buFont typeface="Wingdings" panose="05000000000000000000" pitchFamily="2" charset="2"/>
              <a:buNone/>
            </a:pPr>
            <a:r>
              <a:rPr lang="sr-Cyrl-CS" altLang="en-US" dirty="0">
                <a:latin typeface="Book Antiqua" panose="02040602050305030304" pitchFamily="18" charset="0"/>
              </a:rPr>
              <a:t>		- </a:t>
            </a:r>
            <a:r>
              <a:rPr lang="en-GB" altLang="en-US" dirty="0">
                <a:latin typeface="Book Antiqua" panose="02040602050305030304" pitchFamily="18" charset="0"/>
              </a:rPr>
              <a:t>inferior frontal gyrus (</a:t>
            </a:r>
            <a:r>
              <a:rPr lang="zh-CN" altLang="en-US" dirty="0">
                <a:latin typeface="Book Antiqua" panose="02040602050305030304" pitchFamily="18" charset="0"/>
                <a:ea typeface="SimSun" panose="02010600030101010101" pitchFamily="2" charset="-122"/>
              </a:rPr>
              <a:t>gyrus frontalis inferior</a:t>
            </a:r>
            <a:r>
              <a:rPr lang="en-GB" altLang="zh-CN" dirty="0">
                <a:latin typeface="Book Antiqua" panose="02040602050305030304" pitchFamily="18" charset="0"/>
                <a:ea typeface="SimSun" panose="02010600030101010101" pitchFamily="2" charset="-122"/>
              </a:rPr>
              <a:t>)</a:t>
            </a:r>
            <a:r>
              <a:rPr lang="zh-CN" altLang="en-US" dirty="0">
                <a:latin typeface="Book Antiqua" panose="02040602050305030304" pitchFamily="18" charset="0"/>
                <a:ea typeface="SimSun" panose="02010600030101010101" pitchFamily="2" charset="-122"/>
              </a:rPr>
              <a:t> (Broca area)</a:t>
            </a:r>
          </a:p>
          <a:p>
            <a:pPr eaLnBrk="1" hangingPunct="1">
              <a:lnSpc>
                <a:spcPct val="90000"/>
              </a:lnSpc>
              <a:spcBef>
                <a:spcPts val="250"/>
              </a:spcBef>
              <a:buClr>
                <a:schemeClr val="accent1"/>
              </a:buClr>
              <a:buSzPct val="80000"/>
              <a:buFont typeface="Wingdings" panose="05000000000000000000" pitchFamily="2" charset="2"/>
              <a:buNone/>
            </a:pPr>
            <a:endParaRPr lang="zh-CN" altLang="en-US" dirty="0">
              <a:latin typeface="Book Antiqua" panose="02040602050305030304" pitchFamily="18" charset="0"/>
              <a:ea typeface="SimSun" panose="02010600030101010101" pitchFamily="2" charset="-122"/>
            </a:endParaRPr>
          </a:p>
          <a:p>
            <a:pPr eaLnBrk="1" hangingPunct="1">
              <a:lnSpc>
                <a:spcPct val="90000"/>
              </a:lnSpc>
              <a:spcBef>
                <a:spcPts val="250"/>
              </a:spcBef>
              <a:buClr>
                <a:schemeClr val="accent1"/>
              </a:buClr>
              <a:buSzPct val="80000"/>
              <a:buFont typeface="Wingdings" panose="05000000000000000000" pitchFamily="2" charset="2"/>
              <a:buNone/>
            </a:pPr>
            <a:r>
              <a:rPr lang="zh-CN" altLang="en-US" dirty="0">
                <a:latin typeface="Book Antiqua" panose="02040602050305030304" pitchFamily="18" charset="0"/>
                <a:ea typeface="SimSun" panose="02010600030101010101" pitchFamily="2" charset="-122"/>
              </a:rPr>
              <a:t>  </a:t>
            </a:r>
            <a:r>
              <a:rPr lang="en-US" altLang="zh-CN" dirty="0">
                <a:latin typeface="Book Antiqua" panose="02040602050305030304" pitchFamily="18" charset="0"/>
                <a:ea typeface="SimSun" panose="02010600030101010101" pitchFamily="2" charset="-122"/>
              </a:rPr>
              <a:t>c)</a:t>
            </a:r>
            <a:r>
              <a:rPr lang="sr-Cyrl-CS" altLang="en-US" dirty="0">
                <a:latin typeface="Book Antiqua" panose="02040602050305030304" pitchFamily="18" charset="0"/>
              </a:rPr>
              <a:t> </a:t>
            </a:r>
            <a:r>
              <a:rPr lang="en-GB" altLang="zh-CN" dirty="0">
                <a:latin typeface="Book Antiqua" panose="02040602050305030304" pitchFamily="18" charset="0"/>
                <a:ea typeface="SimSun" panose="02010600030101010101" pitchFamily="2" charset="-122"/>
              </a:rPr>
              <a:t>Premotor cortex</a:t>
            </a:r>
            <a:r>
              <a:rPr lang="sr-Cyrl-CS" altLang="en-US" dirty="0">
                <a:latin typeface="Book Antiqua" panose="02040602050305030304" pitchFamily="18" charset="0"/>
              </a:rPr>
              <a:t> (</a:t>
            </a:r>
            <a:r>
              <a:rPr lang="zh-CN" altLang="en-US" dirty="0">
                <a:latin typeface="Book Antiqua" panose="02040602050305030304" pitchFamily="18" charset="0"/>
                <a:ea typeface="SimSun" panose="02010600030101010101" pitchFamily="2" charset="-122"/>
              </a:rPr>
              <a:t>area 6)</a:t>
            </a:r>
            <a:br>
              <a:rPr lang="zh-CN" altLang="en-US" dirty="0">
                <a:latin typeface="Book Antiqua" panose="02040602050305030304" pitchFamily="18" charset="0"/>
                <a:ea typeface="SimSun" panose="02010600030101010101" pitchFamily="2" charset="-122"/>
              </a:rPr>
            </a:br>
            <a:r>
              <a:rPr lang="zh-CN" altLang="en-US" dirty="0">
                <a:latin typeface="Book Antiqua" panose="02040602050305030304" pitchFamily="18" charset="0"/>
                <a:ea typeface="SimSun" panose="02010600030101010101" pitchFamily="2" charset="-122"/>
              </a:rPr>
              <a:t>	- </a:t>
            </a:r>
            <a:r>
              <a:rPr lang="en-GB" altLang="zh-CN" dirty="0">
                <a:latin typeface="Book Antiqua" panose="02040602050305030304" pitchFamily="18" charset="0"/>
                <a:ea typeface="SimSun" panose="02010600030101010101" pitchFamily="2" charset="-122"/>
              </a:rPr>
              <a:t>just in front of </a:t>
            </a:r>
            <a:r>
              <a:rPr lang="en-GB" altLang="en-US" dirty="0">
                <a:latin typeface="Book Antiqua" panose="02040602050305030304" pitchFamily="18" charset="0"/>
              </a:rPr>
              <a:t>precentral gyrus and</a:t>
            </a:r>
            <a:r>
              <a:rPr lang="sr-Cyrl-CS" altLang="en-US" dirty="0">
                <a:latin typeface="Book Antiqua" panose="02040602050305030304" pitchFamily="18" charset="0"/>
              </a:rPr>
              <a:t> </a:t>
            </a:r>
            <a:r>
              <a:rPr lang="zh-CN" altLang="en-US" dirty="0">
                <a:latin typeface="Book Antiqua" panose="02040602050305030304" pitchFamily="18" charset="0"/>
                <a:ea typeface="SimSun" panose="02010600030101010101" pitchFamily="2" charset="-122"/>
              </a:rPr>
              <a:t>lobulus paracentralis</a:t>
            </a:r>
          </a:p>
          <a:p>
            <a:pPr eaLnBrk="1" hangingPunct="1">
              <a:lnSpc>
                <a:spcPct val="90000"/>
              </a:lnSpc>
              <a:spcBef>
                <a:spcPts val="250"/>
              </a:spcBef>
              <a:buClr>
                <a:schemeClr val="accent1"/>
              </a:buClr>
              <a:buSzPct val="80000"/>
              <a:buFont typeface="Wingdings" panose="05000000000000000000" pitchFamily="2" charset="2"/>
              <a:buNone/>
            </a:pPr>
            <a:endParaRPr lang="zh-CN" altLang="en-US" dirty="0">
              <a:latin typeface="Book Antiqua" panose="02040602050305030304" pitchFamily="18" charset="0"/>
              <a:ea typeface="SimSun" panose="02010600030101010101" pitchFamily="2" charset="-122"/>
            </a:endParaRPr>
          </a:p>
          <a:p>
            <a:pPr eaLnBrk="1" hangingPunct="1">
              <a:lnSpc>
                <a:spcPct val="90000"/>
              </a:lnSpc>
              <a:spcBef>
                <a:spcPts val="250"/>
              </a:spcBef>
              <a:buClr>
                <a:schemeClr val="accent1"/>
              </a:buClr>
              <a:buSzPct val="80000"/>
              <a:buFont typeface="Wingdings" panose="05000000000000000000" pitchFamily="2" charset="2"/>
              <a:buNone/>
            </a:pPr>
            <a:r>
              <a:rPr lang="zh-CN" altLang="en-US" dirty="0">
                <a:latin typeface="Book Antiqua" panose="02040602050305030304" pitchFamily="18" charset="0"/>
                <a:ea typeface="SimSun" panose="02010600030101010101" pitchFamily="2" charset="-122"/>
              </a:rPr>
              <a:t>  </a:t>
            </a:r>
            <a:r>
              <a:rPr lang="en-US" altLang="zh-CN" dirty="0">
                <a:latin typeface="Book Antiqua" panose="02040602050305030304" pitchFamily="18" charset="0"/>
                <a:ea typeface="SimSun" panose="02010600030101010101" pitchFamily="2" charset="-122"/>
              </a:rPr>
              <a:t>d)</a:t>
            </a:r>
            <a:r>
              <a:rPr lang="sr-Cyrl-CS" altLang="en-US" dirty="0">
                <a:latin typeface="Book Antiqua" panose="02040602050305030304" pitchFamily="18" charset="0"/>
              </a:rPr>
              <a:t> </a:t>
            </a:r>
            <a:r>
              <a:rPr lang="en-GB" altLang="zh-CN" dirty="0">
                <a:latin typeface="Book Antiqua" panose="02040602050305030304" pitchFamily="18" charset="0"/>
                <a:ea typeface="SimSun" panose="02010600030101010101" pitchFamily="2" charset="-122"/>
              </a:rPr>
              <a:t>Frontal eye field</a:t>
            </a:r>
            <a:endParaRPr lang="sr-Cyrl-CS" altLang="en-US" dirty="0">
              <a:latin typeface="Book Antiqua" panose="02040602050305030304" pitchFamily="18" charset="0"/>
            </a:endParaRPr>
          </a:p>
          <a:p>
            <a:pPr eaLnBrk="1" hangingPunct="1">
              <a:lnSpc>
                <a:spcPct val="90000"/>
              </a:lnSpc>
              <a:spcBef>
                <a:spcPts val="250"/>
              </a:spcBef>
              <a:buClr>
                <a:schemeClr val="accent1"/>
              </a:buClr>
              <a:buSzPct val="80000"/>
              <a:buFont typeface="Wingdings" panose="05000000000000000000" pitchFamily="2" charset="2"/>
              <a:buNone/>
            </a:pPr>
            <a:r>
              <a:rPr lang="sr-Cyrl-CS" altLang="en-US" dirty="0">
                <a:latin typeface="Book Antiqua" panose="02040602050305030304" pitchFamily="18" charset="0"/>
              </a:rPr>
              <a:t>		- </a:t>
            </a:r>
            <a:r>
              <a:rPr lang="en-GB" altLang="en-US" dirty="0">
                <a:latin typeface="Book Antiqua" panose="02040602050305030304" pitchFamily="18" charset="0"/>
              </a:rPr>
              <a:t>middle frontal gyrus (</a:t>
            </a:r>
            <a:r>
              <a:rPr lang="zh-CN" altLang="en-US" dirty="0">
                <a:latin typeface="Book Antiqua" panose="02040602050305030304" pitchFamily="18" charset="0"/>
                <a:ea typeface="SimSun" panose="02010600030101010101" pitchFamily="2" charset="-122"/>
              </a:rPr>
              <a:t>gyrus frontalis medius</a:t>
            </a:r>
            <a:r>
              <a:rPr lang="en-GB" altLang="zh-CN" dirty="0">
                <a:latin typeface="Book Antiqua" panose="02040602050305030304" pitchFamily="18" charset="0"/>
                <a:ea typeface="SimSun" panose="02010600030101010101" pitchFamily="2" charset="-122"/>
              </a:rPr>
              <a:t>) –posterior part</a:t>
            </a:r>
            <a:r>
              <a:rPr lang="zh-CN" altLang="en-US" dirty="0">
                <a:latin typeface="Book Antiqua" panose="02040602050305030304" pitchFamily="18" charset="0"/>
                <a:ea typeface="SimSun" panose="02010600030101010101" pitchFamily="2" charset="-122"/>
              </a:rPr>
              <a:t> </a:t>
            </a:r>
            <a:r>
              <a:rPr lang="sr-Cyrl-CS" altLang="en-US" dirty="0">
                <a:latin typeface="Book Antiqua" panose="02040602050305030304" pitchFamily="18" charset="0"/>
              </a:rPr>
              <a:t>(</a:t>
            </a:r>
            <a:r>
              <a:rPr lang="en-GB" altLang="en-US" dirty="0">
                <a:latin typeface="Book Antiqua" panose="02040602050305030304" pitchFamily="18" charset="0"/>
                <a:ea typeface="SimSun" panose="02010600030101010101" pitchFamily="2" charset="-122"/>
              </a:rPr>
              <a:t>part</a:t>
            </a:r>
            <a:r>
              <a:rPr lang="zh-CN" altLang="en-US" dirty="0">
                <a:latin typeface="Book Antiqua" panose="02040602050305030304" pitchFamily="18" charset="0"/>
                <a:ea typeface="SimSun" panose="02010600030101010101" pitchFamily="2" charset="-122"/>
              </a:rPr>
              <a:t> </a:t>
            </a:r>
            <a:r>
              <a:rPr lang="en-GB" altLang="zh-CN" dirty="0">
                <a:latin typeface="Book Antiqua" panose="02040602050305030304" pitchFamily="18" charset="0"/>
                <a:ea typeface="SimSun" panose="02010600030101010101" pitchFamily="2" charset="-122"/>
              </a:rPr>
              <a:t>of</a:t>
            </a:r>
            <a:br>
              <a:rPr lang="en-GB" altLang="zh-CN" dirty="0">
                <a:latin typeface="Book Antiqua" panose="02040602050305030304" pitchFamily="18" charset="0"/>
                <a:ea typeface="SimSun" panose="02010600030101010101" pitchFamily="2" charset="-122"/>
              </a:rPr>
            </a:br>
            <a:r>
              <a:rPr lang="zh-CN" altLang="en-US" dirty="0">
                <a:latin typeface="Book Antiqua" panose="02040602050305030304" pitchFamily="18" charset="0"/>
                <a:ea typeface="SimSun" panose="02010600030101010101" pitchFamily="2" charset="-122"/>
              </a:rPr>
              <a:t>              </a:t>
            </a:r>
            <a:r>
              <a:rPr lang="en-GB" altLang="zh-CN" dirty="0">
                <a:latin typeface="Book Antiqua" panose="02040602050305030304" pitchFamily="18" charset="0"/>
                <a:ea typeface="SimSun" panose="02010600030101010101" pitchFamily="2" charset="-122"/>
              </a:rPr>
              <a:t>area</a:t>
            </a:r>
            <a:r>
              <a:rPr lang="zh-CN" altLang="en-US" dirty="0">
                <a:latin typeface="Book Antiqua" panose="02040602050305030304" pitchFamily="18" charset="0"/>
                <a:ea typeface="SimSun" panose="02010600030101010101" pitchFamily="2" charset="-122"/>
              </a:rPr>
              <a:t> </a:t>
            </a:r>
            <a:r>
              <a:rPr lang="en-GB" altLang="zh-CN" dirty="0">
                <a:latin typeface="Book Antiqua" panose="02040602050305030304" pitchFamily="18" charset="0"/>
                <a:ea typeface="SimSun" panose="02010600030101010101" pitchFamily="2" charset="-122"/>
              </a:rPr>
              <a:t>8)</a:t>
            </a:r>
            <a:endParaRPr lang="zh-CN" altLang="en-US" dirty="0">
              <a:latin typeface="Book Antiqua" panose="02040602050305030304" pitchFamily="18" charset="0"/>
              <a:ea typeface="SimSun" panose="02010600030101010101" pitchFamily="2" charset="-122"/>
            </a:endParaRPr>
          </a:p>
          <a:p>
            <a:pPr eaLnBrk="1" hangingPunct="1">
              <a:lnSpc>
                <a:spcPct val="90000"/>
              </a:lnSpc>
              <a:spcBef>
                <a:spcPts val="250"/>
              </a:spcBef>
              <a:buClr>
                <a:schemeClr val="accent1"/>
              </a:buClr>
              <a:buSzPct val="80000"/>
              <a:buFont typeface="Wingdings" panose="05000000000000000000" pitchFamily="2" charset="2"/>
              <a:buNone/>
            </a:pPr>
            <a:endParaRPr lang="zh-CN" altLang="en-US" dirty="0">
              <a:latin typeface="Book Antiqua" panose="02040602050305030304" pitchFamily="18" charset="0"/>
              <a:ea typeface="SimSun" panose="02010600030101010101" pitchFamily="2" charset="-122"/>
            </a:endParaRPr>
          </a:p>
          <a:p>
            <a:pPr eaLnBrk="1" hangingPunct="1">
              <a:lnSpc>
                <a:spcPct val="90000"/>
              </a:lnSpc>
              <a:spcBef>
                <a:spcPts val="250"/>
              </a:spcBef>
              <a:buClr>
                <a:schemeClr val="accent1"/>
              </a:buClr>
              <a:buSzPct val="80000"/>
              <a:buFont typeface="Wingdings" panose="05000000000000000000" pitchFamily="2" charset="2"/>
              <a:buNone/>
            </a:pPr>
            <a:r>
              <a:rPr lang="zh-CN" altLang="en-US" dirty="0">
                <a:latin typeface="Book Antiqua" panose="02040602050305030304" pitchFamily="18" charset="0"/>
                <a:ea typeface="SimSun" panose="02010600030101010101" pitchFamily="2" charset="-122"/>
              </a:rPr>
              <a:t>-------------------------------------------------</a:t>
            </a:r>
          </a:p>
          <a:p>
            <a:pPr eaLnBrk="1" hangingPunct="1">
              <a:lnSpc>
                <a:spcPct val="90000"/>
              </a:lnSpc>
              <a:spcBef>
                <a:spcPts val="250"/>
              </a:spcBef>
              <a:buClr>
                <a:schemeClr val="accent1"/>
              </a:buClr>
              <a:buSzPct val="80000"/>
              <a:buFont typeface="Arial" panose="020B0604020202020204" pitchFamily="34" charset="0"/>
              <a:buChar char="-"/>
            </a:pPr>
            <a:r>
              <a:rPr lang="en-US" altLang="zh-CN" dirty="0">
                <a:latin typeface="Book Antiqua" panose="02040602050305030304" pitchFamily="18" charset="0"/>
                <a:ea typeface="SimSun" panose="02010600030101010101" pitchFamily="2" charset="-122"/>
              </a:rPr>
              <a:t>Prefrontal associative cortex</a:t>
            </a:r>
          </a:p>
          <a:p>
            <a:pPr eaLnBrk="1" hangingPunct="1">
              <a:lnSpc>
                <a:spcPct val="90000"/>
              </a:lnSpc>
              <a:spcBef>
                <a:spcPts val="250"/>
              </a:spcBef>
              <a:buClr>
                <a:schemeClr val="accent1"/>
              </a:buClr>
              <a:buSzPct val="80000"/>
              <a:buFont typeface="Arial" panose="020B0604020202020204" pitchFamily="34" charset="0"/>
              <a:buChar char="-"/>
            </a:pPr>
            <a:r>
              <a:rPr lang="en-US" altLang="zh-CN" dirty="0">
                <a:latin typeface="Book Antiqua" panose="02040602050305030304" pitchFamily="18" charset="0"/>
                <a:ea typeface="SimSun" panose="02010600030101010101" pitchFamily="2" charset="-122"/>
              </a:rPr>
              <a:t>Limbic associative cortex</a:t>
            </a:r>
          </a:p>
        </p:txBody>
      </p:sp>
      <p:sp>
        <p:nvSpPr>
          <p:cNvPr id="21507" name="TextBox 2">
            <a:extLst>
              <a:ext uri="{FF2B5EF4-FFF2-40B4-BE49-F238E27FC236}">
                <a16:creationId xmlns:a16="http://schemas.microsoft.com/office/drawing/2014/main" id="{E88B85D8-6280-FF0B-4F76-F4AB2C0518A6}"/>
              </a:ext>
            </a:extLst>
          </p:cNvPr>
          <p:cNvSpPr txBox="1">
            <a:spLocks noChangeArrowheads="1"/>
          </p:cNvSpPr>
          <p:nvPr/>
        </p:nvSpPr>
        <p:spPr bwMode="auto">
          <a:xfrm>
            <a:off x="1475656" y="357187"/>
            <a:ext cx="64283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pPr>
            <a:r>
              <a:rPr lang="en-GB" altLang="en-US" dirty="0">
                <a:latin typeface="Book Antiqua" panose="02040602050305030304" pitchFamily="18" charset="0"/>
              </a:rPr>
              <a:t>PARTS OF CORTEX IMPORTANT FOR MOTOR CONTROL</a:t>
            </a:r>
            <a:endParaRPr lang="sr-Cyrl-CS" altLang="en-US" dirty="0">
              <a:latin typeface="Book Antiqua" panose="02040602050305030304" pitchFamily="18" charset="0"/>
            </a:endParaRPr>
          </a:p>
        </p:txBody>
      </p:sp>
      <p:sp>
        <p:nvSpPr>
          <p:cNvPr id="2" name="Right Brace 1">
            <a:extLst>
              <a:ext uri="{FF2B5EF4-FFF2-40B4-BE49-F238E27FC236}">
                <a16:creationId xmlns:a16="http://schemas.microsoft.com/office/drawing/2014/main" id="{B6F2A6E9-A638-1990-CD74-DE9934AB7EB7}"/>
              </a:ext>
            </a:extLst>
          </p:cNvPr>
          <p:cNvSpPr/>
          <p:nvPr/>
        </p:nvSpPr>
        <p:spPr>
          <a:xfrm>
            <a:off x="3635896" y="5805264"/>
            <a:ext cx="360040" cy="50405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 name="TextBox 2">
            <a:extLst>
              <a:ext uri="{FF2B5EF4-FFF2-40B4-BE49-F238E27FC236}">
                <a16:creationId xmlns:a16="http://schemas.microsoft.com/office/drawing/2014/main" id="{7B6FE2B3-623A-1320-82BB-23CD4F58BCCC}"/>
              </a:ext>
            </a:extLst>
          </p:cNvPr>
          <p:cNvSpPr txBox="1"/>
          <p:nvPr/>
        </p:nvSpPr>
        <p:spPr>
          <a:xfrm>
            <a:off x="3995936" y="5853534"/>
            <a:ext cx="2653290" cy="369332"/>
          </a:xfrm>
          <a:prstGeom prst="rect">
            <a:avLst/>
          </a:prstGeom>
          <a:noFill/>
        </p:spPr>
        <p:txBody>
          <a:bodyPr wrap="none" rtlCol="0">
            <a:spAutoFit/>
          </a:bodyPr>
          <a:lstStyle/>
          <a:p>
            <a:r>
              <a:rPr lang="en-GB" dirty="0">
                <a:latin typeface="Times New Roman" panose="02020603050405020304" pitchFamily="18" charset="0"/>
                <a:cs typeface="Times New Roman" panose="02020603050405020304" pitchFamily="18" charset="0"/>
              </a:rPr>
              <a:t>For planning of movement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Picture14">
            <a:extLst>
              <a:ext uri="{FF2B5EF4-FFF2-40B4-BE49-F238E27FC236}">
                <a16:creationId xmlns:a16="http://schemas.microsoft.com/office/drawing/2014/main" id="{D58860CC-AA4F-1080-4000-7AF50B9279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9675" y="333375"/>
            <a:ext cx="3724275"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1" descr="Picture13">
            <a:extLst>
              <a:ext uri="{FF2B5EF4-FFF2-40B4-BE49-F238E27FC236}">
                <a16:creationId xmlns:a16="http://schemas.microsoft.com/office/drawing/2014/main" id="{7DE0BCC3-79B6-F3E7-AD4F-F394EDCAE9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788" y="333375"/>
            <a:ext cx="3335337" cy="354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10243">
            <a:extLst>
              <a:ext uri="{FF2B5EF4-FFF2-40B4-BE49-F238E27FC236}">
                <a16:creationId xmlns:a16="http://schemas.microsoft.com/office/drawing/2014/main" id="{0B0A249F-1386-CDC9-92B3-9969B0065C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214" t="4176" r="2829" b="4315"/>
          <a:stretch>
            <a:fillRect/>
          </a:stretch>
        </p:blipFill>
        <p:spPr bwMode="auto">
          <a:xfrm>
            <a:off x="2881313" y="3562350"/>
            <a:ext cx="4005262"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10244">
            <a:extLst>
              <a:ext uri="{FF2B5EF4-FFF2-40B4-BE49-F238E27FC236}">
                <a16:creationId xmlns:a16="http://schemas.microsoft.com/office/drawing/2014/main" id="{A2E00065-42B3-72D7-3A95-E0EAF9EC70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50" y="4292600"/>
            <a:ext cx="2286000"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a:extLst>
              <a:ext uri="{FF2B5EF4-FFF2-40B4-BE49-F238E27FC236}">
                <a16:creationId xmlns:a16="http://schemas.microsoft.com/office/drawing/2014/main" id="{82AAB5A4-8801-EEC8-A16A-95F8810B8012}"/>
              </a:ext>
            </a:extLst>
          </p:cNvPr>
          <p:cNvSpPr txBox="1">
            <a:spLocks noChangeArrowheads="1"/>
          </p:cNvSpPr>
          <p:nvPr/>
        </p:nvSpPr>
        <p:spPr bwMode="auto">
          <a:xfrm>
            <a:off x="285750" y="332656"/>
            <a:ext cx="8678738"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spcBef>
                <a:spcPts val="250"/>
              </a:spcBef>
              <a:buClr>
                <a:schemeClr val="accent1"/>
              </a:buClr>
              <a:buSzPct val="80000"/>
              <a:buFont typeface="Arial" panose="020B0604020202020204" pitchFamily="34" charset="0"/>
              <a:buNone/>
            </a:pPr>
            <a:r>
              <a:rPr lang="en-GB" altLang="en-US" b="1" dirty="0">
                <a:latin typeface="Book Antiqua" panose="02040602050305030304" pitchFamily="18" charset="0"/>
              </a:rPr>
              <a:t>Motor pathways</a:t>
            </a:r>
            <a:endParaRPr lang="sr-Cyrl-CS"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en-GB" altLang="en-US" b="1" dirty="0">
                <a:latin typeface="Book Antiqua" panose="02040602050305030304" pitchFamily="18" charset="0"/>
              </a:rPr>
              <a:t>The main, direct pathways</a:t>
            </a:r>
            <a:r>
              <a:rPr lang="sr-Cyrl-CS" altLang="en-US" b="1" dirty="0">
                <a:latin typeface="Book Antiqua" panose="02040602050305030304" pitchFamily="18" charset="0"/>
              </a:rPr>
              <a:t>:</a:t>
            </a:r>
            <a:r>
              <a:rPr lang="sr-Latn-CS" altLang="en-US" b="1" dirty="0">
                <a:latin typeface="Book Antiqua" panose="02040602050305030304" pitchFamily="18" charset="0"/>
              </a:rPr>
              <a:t>		</a:t>
            </a:r>
            <a:r>
              <a:rPr lang="en-GB" altLang="en-US" b="1" dirty="0">
                <a:latin typeface="Book Antiqua" panose="02040602050305030304" pitchFamily="18" charset="0"/>
              </a:rPr>
              <a:t>Indirect motor pathways</a:t>
            </a:r>
            <a:r>
              <a:rPr lang="sr-Cyrl-CS" altLang="en-US" b="1" dirty="0">
                <a:latin typeface="Book Antiqua" panose="02040602050305030304" pitchFamily="18" charset="0"/>
              </a:rPr>
              <a:t>:</a:t>
            </a:r>
          </a:p>
          <a:p>
            <a:pPr eaLnBrk="1" hangingPunct="1">
              <a:lnSpc>
                <a:spcPct val="150000"/>
              </a:lnSpc>
              <a:spcBef>
                <a:spcPts val="250"/>
              </a:spcBef>
              <a:buClr>
                <a:schemeClr val="accent1"/>
              </a:buClr>
              <a:buSzPct val="80000"/>
              <a:buFont typeface="Arial" panose="020B0604020202020204" pitchFamily="34" charset="0"/>
              <a:buAutoNum type="arabicParenR"/>
            </a:pPr>
            <a:r>
              <a:rPr lang="en-GB" altLang="en-US" b="1" dirty="0">
                <a:latin typeface="Book Antiqua" panose="02040602050305030304" pitchFamily="18" charset="0"/>
              </a:rPr>
              <a:t>Corticospinal tract (</a:t>
            </a:r>
            <a:r>
              <a:rPr lang="sr-Latn-CS" altLang="en-US" b="1" dirty="0" err="1">
                <a:latin typeface="Book Antiqua" panose="02040602050305030304" pitchFamily="18" charset="0"/>
              </a:rPr>
              <a:t>tr</a:t>
            </a:r>
            <a:r>
              <a:rPr lang="sr-Latn-CS" altLang="en-US" b="1" dirty="0">
                <a:latin typeface="Book Antiqua" panose="02040602050305030304" pitchFamily="18" charset="0"/>
              </a:rPr>
              <a:t>. </a:t>
            </a:r>
            <a:r>
              <a:rPr lang="en-GB" altLang="en-US" b="1" dirty="0">
                <a:latin typeface="Book Antiqua" panose="02040602050305030304" pitchFamily="18" charset="0"/>
              </a:rPr>
              <a:t>c</a:t>
            </a:r>
            <a:r>
              <a:rPr lang="sr-Latn-CS" altLang="en-US" b="1" dirty="0" err="1">
                <a:latin typeface="Book Antiqua" panose="02040602050305030304" pitchFamily="18" charset="0"/>
              </a:rPr>
              <a:t>orticospinalis</a:t>
            </a:r>
            <a:r>
              <a:rPr lang="en-GB" altLang="en-US" b="1" dirty="0">
                <a:latin typeface="Book Antiqua" panose="02040602050305030304" pitchFamily="18" charset="0"/>
              </a:rPr>
              <a:t>)       </a:t>
            </a:r>
            <a:r>
              <a:rPr lang="sr-Latn-CS" altLang="en-US" b="1" dirty="0">
                <a:latin typeface="Book Antiqua" panose="02040602050305030304" pitchFamily="18" charset="0"/>
              </a:rPr>
              <a:t>1) </a:t>
            </a:r>
            <a:r>
              <a:rPr lang="sr-Latn-CS" altLang="en-US" b="1" dirty="0" err="1">
                <a:latin typeface="Book Antiqua" panose="02040602050305030304" pitchFamily="18" charset="0"/>
              </a:rPr>
              <a:t>tractus</a:t>
            </a:r>
            <a:r>
              <a:rPr lang="sr-Latn-CS" altLang="en-US" b="1" dirty="0">
                <a:latin typeface="Book Antiqua" panose="02040602050305030304" pitchFamily="18" charset="0"/>
              </a:rPr>
              <a:t> </a:t>
            </a:r>
            <a:r>
              <a:rPr lang="sr-Latn-CS" altLang="en-US" b="1" dirty="0" err="1">
                <a:latin typeface="Book Antiqua" panose="02040602050305030304" pitchFamily="18" charset="0"/>
              </a:rPr>
              <a:t>corticopontini</a:t>
            </a:r>
            <a:br>
              <a:rPr lang="sr-Latn-CS" altLang="en-US" b="1" dirty="0">
                <a:latin typeface="Book Antiqua" panose="02040602050305030304" pitchFamily="18" charset="0"/>
              </a:rPr>
            </a:br>
            <a:r>
              <a:rPr lang="sr-Latn-CS" altLang="en-US" b="1" dirty="0">
                <a:latin typeface="Book Antiqua" panose="02040602050305030304" pitchFamily="18" charset="0"/>
              </a:rPr>
              <a:t>- </a:t>
            </a:r>
            <a:r>
              <a:rPr lang="sr-Latn-CS" altLang="en-US" b="1" dirty="0" err="1">
                <a:latin typeface="Book Antiqua" panose="02040602050305030304" pitchFamily="18" charset="0"/>
              </a:rPr>
              <a:t>tr</a:t>
            </a:r>
            <a:r>
              <a:rPr lang="sr-Latn-CS" altLang="en-US" b="1" dirty="0">
                <a:latin typeface="Book Antiqua" panose="02040602050305030304" pitchFamily="18" charset="0"/>
              </a:rPr>
              <a:t>. </a:t>
            </a:r>
            <a:r>
              <a:rPr lang="sr-Latn-CS" altLang="en-US" b="1" dirty="0" err="1">
                <a:latin typeface="Book Antiqua" panose="02040602050305030304" pitchFamily="18" charset="0"/>
              </a:rPr>
              <a:t>corticospinalis</a:t>
            </a:r>
            <a:r>
              <a:rPr lang="sr-Latn-CS" altLang="en-US" b="1" dirty="0">
                <a:latin typeface="Book Antiqua" panose="02040602050305030304" pitchFamily="18" charset="0"/>
              </a:rPr>
              <a:t> </a:t>
            </a:r>
            <a:r>
              <a:rPr lang="sr-Latn-CS" altLang="en-US" b="1" dirty="0" err="1">
                <a:latin typeface="Book Antiqua" panose="02040602050305030304" pitchFamily="18" charset="0"/>
              </a:rPr>
              <a:t>lateralis</a:t>
            </a:r>
            <a:r>
              <a:rPr lang="sr-Latn-CS" altLang="en-US" b="1" dirty="0">
                <a:latin typeface="Book Antiqua" panose="02040602050305030304" pitchFamily="18" charset="0"/>
              </a:rPr>
              <a:t>		2) </a:t>
            </a:r>
            <a:r>
              <a:rPr lang="sr-Latn-CS" altLang="en-US" b="1" dirty="0" err="1">
                <a:latin typeface="Book Antiqua" panose="02040602050305030304" pitchFamily="18" charset="0"/>
              </a:rPr>
              <a:t>tractus</a:t>
            </a:r>
            <a:r>
              <a:rPr lang="sr-Latn-CS" altLang="en-US" b="1" dirty="0">
                <a:latin typeface="Book Antiqua" panose="02040602050305030304" pitchFamily="18" charset="0"/>
              </a:rPr>
              <a:t> </a:t>
            </a:r>
            <a:r>
              <a:rPr lang="sr-Latn-CS" altLang="en-US" b="1" dirty="0" err="1">
                <a:latin typeface="Book Antiqua" panose="02040602050305030304" pitchFamily="18" charset="0"/>
              </a:rPr>
              <a:t>corticocerebellares</a:t>
            </a:r>
            <a:br>
              <a:rPr lang="sr-Latn-CS" altLang="en-US" b="1" dirty="0">
                <a:latin typeface="Book Antiqua" panose="02040602050305030304" pitchFamily="18" charset="0"/>
              </a:rPr>
            </a:br>
            <a:r>
              <a:rPr lang="sr-Latn-CS" altLang="en-US" b="1" dirty="0">
                <a:latin typeface="Book Antiqua" panose="02040602050305030304" pitchFamily="18" charset="0"/>
              </a:rPr>
              <a:t>- </a:t>
            </a:r>
            <a:r>
              <a:rPr lang="sr-Latn-CS" altLang="en-US" b="1" dirty="0" err="1">
                <a:latin typeface="Book Antiqua" panose="02040602050305030304" pitchFamily="18" charset="0"/>
              </a:rPr>
              <a:t>tr</a:t>
            </a:r>
            <a:r>
              <a:rPr lang="sr-Latn-CS" altLang="en-US" b="1" dirty="0">
                <a:latin typeface="Book Antiqua" panose="02040602050305030304" pitchFamily="18" charset="0"/>
              </a:rPr>
              <a:t>. </a:t>
            </a:r>
            <a:r>
              <a:rPr lang="sr-Latn-CS" altLang="en-US" b="1" dirty="0" err="1">
                <a:latin typeface="Book Antiqua" panose="02040602050305030304" pitchFamily="18" charset="0"/>
              </a:rPr>
              <a:t>corticospinalis</a:t>
            </a:r>
            <a:r>
              <a:rPr lang="sr-Latn-CS" altLang="en-US" b="1" dirty="0">
                <a:latin typeface="Book Antiqua" panose="02040602050305030304" pitchFamily="18" charset="0"/>
              </a:rPr>
              <a:t> </a:t>
            </a:r>
            <a:r>
              <a:rPr lang="sr-Latn-CS" altLang="en-US" b="1" dirty="0" err="1">
                <a:latin typeface="Book Antiqua" panose="02040602050305030304" pitchFamily="18" charset="0"/>
              </a:rPr>
              <a:t>anterior</a:t>
            </a:r>
            <a:endParaRPr lang="sr-Latn-CS"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AutoNum type="arabicParenR"/>
            </a:pPr>
            <a:r>
              <a:rPr lang="en-GB" altLang="en-US" b="1" dirty="0" err="1">
                <a:latin typeface="Book Antiqua" panose="02040602050305030304" pitchFamily="18" charset="0"/>
              </a:rPr>
              <a:t>Corticonuclear</a:t>
            </a:r>
            <a:r>
              <a:rPr lang="en-GB" altLang="en-US" b="1" dirty="0">
                <a:latin typeface="Book Antiqua" panose="02040602050305030304" pitchFamily="18" charset="0"/>
              </a:rPr>
              <a:t> (corticobulbar) tract (</a:t>
            </a:r>
            <a:r>
              <a:rPr lang="sr-Latn-CS" altLang="en-US" b="1" dirty="0" err="1">
                <a:latin typeface="Book Antiqua" panose="02040602050305030304" pitchFamily="18" charset="0"/>
              </a:rPr>
              <a:t>tr</a:t>
            </a:r>
            <a:r>
              <a:rPr lang="sr-Latn-CS" altLang="en-US" b="1" dirty="0">
                <a:latin typeface="Book Antiqua" panose="02040602050305030304" pitchFamily="18" charset="0"/>
              </a:rPr>
              <a:t>. </a:t>
            </a:r>
            <a:r>
              <a:rPr lang="sr-Latn-CS" altLang="en-US" b="1" dirty="0" err="1">
                <a:latin typeface="Book Antiqua" panose="02040602050305030304" pitchFamily="18" charset="0"/>
              </a:rPr>
              <a:t>corticonuclearis</a:t>
            </a:r>
            <a:r>
              <a:rPr lang="sr-Latn-CS" altLang="en-US" b="1" dirty="0">
                <a:latin typeface="Book Antiqua" panose="02040602050305030304" pitchFamily="18" charset="0"/>
              </a:rPr>
              <a:t> </a:t>
            </a:r>
            <a:r>
              <a:rPr lang="en-GB" altLang="en-US" b="1" dirty="0">
                <a:latin typeface="Book Antiqua" panose="02040602050305030304" pitchFamily="18" charset="0"/>
              </a:rPr>
              <a:t> or tr. </a:t>
            </a:r>
            <a:r>
              <a:rPr lang="en-GB" altLang="en-US" b="1" dirty="0" err="1">
                <a:latin typeface="Book Antiqua" panose="02040602050305030304" pitchFamily="18" charset="0"/>
              </a:rPr>
              <a:t>corticobulbaris</a:t>
            </a:r>
            <a:r>
              <a:rPr lang="en-GB" altLang="en-US" b="1" dirty="0">
                <a:latin typeface="Book Antiqua" panose="02040602050305030304" pitchFamily="18" charset="0"/>
              </a:rPr>
              <a:t>)</a:t>
            </a:r>
            <a:endParaRPr lang="sr-Latn-CS"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endParaRPr lang="sr-Latn-CS"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en-GB" altLang="en-US" b="1" dirty="0">
                <a:latin typeface="Book Antiqua" panose="02040602050305030304" pitchFamily="18" charset="0"/>
              </a:rPr>
              <a:t>Other motor pathways</a:t>
            </a:r>
            <a:r>
              <a:rPr lang="sr-Cyrl-CS" altLang="en-US" b="1" dirty="0">
                <a:latin typeface="Book Antiqua" panose="02040602050305030304" pitchFamily="18" charset="0"/>
              </a:rPr>
              <a:t>:</a:t>
            </a:r>
          </a:p>
          <a:p>
            <a:pPr eaLnBrk="1" hangingPunct="1">
              <a:lnSpc>
                <a:spcPct val="150000"/>
              </a:lnSpc>
              <a:spcBef>
                <a:spcPts val="250"/>
              </a:spcBef>
              <a:buClr>
                <a:schemeClr val="accent1"/>
              </a:buClr>
              <a:buSzPct val="80000"/>
              <a:buFont typeface="Arial" panose="020B0604020202020204" pitchFamily="34" charset="0"/>
              <a:buAutoNum type="arabicParenR"/>
            </a:pPr>
            <a:r>
              <a:rPr lang="sr-Latn-CS" altLang="en-US" b="1" dirty="0" err="1">
                <a:latin typeface="Book Antiqua" panose="02040602050305030304" pitchFamily="18" charset="0"/>
              </a:rPr>
              <a:t>tr</a:t>
            </a:r>
            <a:r>
              <a:rPr lang="sr-Latn-CS" altLang="en-US" b="1" dirty="0">
                <a:latin typeface="Book Antiqua" panose="02040602050305030304" pitchFamily="18" charset="0"/>
              </a:rPr>
              <a:t>. </a:t>
            </a:r>
            <a:r>
              <a:rPr lang="sr-Latn-CS" altLang="en-US" b="1" dirty="0" err="1">
                <a:latin typeface="Book Antiqua" panose="02040602050305030304" pitchFamily="18" charset="0"/>
              </a:rPr>
              <a:t>rubrospinalis</a:t>
            </a:r>
            <a:endParaRPr lang="sr-Latn-CS"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AutoNum type="arabicParenR"/>
            </a:pPr>
            <a:r>
              <a:rPr lang="sr-Latn-CS" altLang="en-US" b="1" dirty="0" err="1">
                <a:latin typeface="Book Antiqua" panose="02040602050305030304" pitchFamily="18" charset="0"/>
              </a:rPr>
              <a:t>tr</a:t>
            </a:r>
            <a:r>
              <a:rPr lang="sr-Latn-CS" altLang="en-US" b="1" dirty="0">
                <a:latin typeface="Book Antiqua" panose="02040602050305030304" pitchFamily="18" charset="0"/>
              </a:rPr>
              <a:t>. </a:t>
            </a:r>
            <a:r>
              <a:rPr lang="sr-Latn-CS" altLang="en-US" b="1" dirty="0" err="1">
                <a:latin typeface="Book Antiqua" panose="02040602050305030304" pitchFamily="18" charset="0"/>
              </a:rPr>
              <a:t>reticulospinalis</a:t>
            </a:r>
            <a:endParaRPr lang="sr-Latn-CS"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AutoNum type="arabicParenR"/>
            </a:pPr>
            <a:r>
              <a:rPr lang="sr-Latn-CS" altLang="en-US" b="1" dirty="0" err="1">
                <a:latin typeface="Book Antiqua" panose="02040602050305030304" pitchFamily="18" charset="0"/>
              </a:rPr>
              <a:t>tr</a:t>
            </a:r>
            <a:r>
              <a:rPr lang="sr-Latn-CS" altLang="en-US" b="1" dirty="0">
                <a:latin typeface="Book Antiqua" panose="02040602050305030304" pitchFamily="18" charset="0"/>
              </a:rPr>
              <a:t>. </a:t>
            </a:r>
            <a:r>
              <a:rPr lang="en-GB" altLang="en-US" b="1" dirty="0">
                <a:latin typeface="Book Antiqua" panose="02040602050305030304" pitchFamily="18" charset="0"/>
              </a:rPr>
              <a:t>t</a:t>
            </a:r>
            <a:r>
              <a:rPr lang="sr-Latn-CS" altLang="en-US" b="1" dirty="0" err="1">
                <a:latin typeface="Book Antiqua" panose="02040602050305030304" pitchFamily="18" charset="0"/>
              </a:rPr>
              <a:t>ectospinalis</a:t>
            </a:r>
            <a:endParaRPr lang="en-GB"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AutoNum type="arabicParenR"/>
            </a:pPr>
            <a:r>
              <a:rPr lang="sr-Latn-CS" altLang="en-US" b="1" dirty="0" err="1">
                <a:latin typeface="Book Antiqua" panose="02040602050305030304" pitchFamily="18" charset="0"/>
              </a:rPr>
              <a:t>tr</a:t>
            </a:r>
            <a:r>
              <a:rPr lang="sr-Latn-CS" altLang="en-US" b="1" dirty="0">
                <a:latin typeface="Book Antiqua" panose="02040602050305030304" pitchFamily="18" charset="0"/>
              </a:rPr>
              <a:t>. </a:t>
            </a:r>
            <a:r>
              <a:rPr lang="sr-Latn-CS" altLang="en-US" b="1" dirty="0" err="1">
                <a:latin typeface="Book Antiqua" panose="02040602050305030304" pitchFamily="18" charset="0"/>
              </a:rPr>
              <a:t>vestibulospinalis</a:t>
            </a:r>
            <a:endParaRPr lang="sr-Latn-CS" altLang="en-US" b="1" dirty="0">
              <a:latin typeface="Book Antiqua" panose="02040602050305030304" pitchFamily="18" charset="0"/>
            </a:endParaRPr>
          </a:p>
        </p:txBody>
      </p:sp>
      <p:pic>
        <p:nvPicPr>
          <p:cNvPr id="3" name="Picture 2">
            <a:extLst>
              <a:ext uri="{FF2B5EF4-FFF2-40B4-BE49-F238E27FC236}">
                <a16:creationId xmlns:a16="http://schemas.microsoft.com/office/drawing/2014/main" id="{A7ADF84D-39C7-4445-EDA2-03F17E9EF831}"/>
              </a:ext>
            </a:extLst>
          </p:cNvPr>
          <p:cNvPicPr>
            <a:picLocks noChangeAspect="1"/>
          </p:cNvPicPr>
          <p:nvPr/>
        </p:nvPicPr>
        <p:blipFill rotWithShape="1">
          <a:blip r:embed="rId2"/>
          <a:srcRect t="24485"/>
          <a:stretch/>
        </p:blipFill>
        <p:spPr>
          <a:xfrm>
            <a:off x="3621833" y="3284984"/>
            <a:ext cx="5236417" cy="2617780"/>
          </a:xfrm>
          <a:prstGeom prst="rect">
            <a:avLst/>
          </a:prstGeom>
        </p:spPr>
      </p:pic>
      <p:sp>
        <p:nvSpPr>
          <p:cNvPr id="4" name="TextBox 3">
            <a:extLst>
              <a:ext uri="{FF2B5EF4-FFF2-40B4-BE49-F238E27FC236}">
                <a16:creationId xmlns:a16="http://schemas.microsoft.com/office/drawing/2014/main" id="{B8D148BE-F150-A650-7373-E42ADBDD4758}"/>
              </a:ext>
            </a:extLst>
          </p:cNvPr>
          <p:cNvSpPr txBox="1"/>
          <p:nvPr/>
        </p:nvSpPr>
        <p:spPr>
          <a:xfrm>
            <a:off x="5580112" y="4077072"/>
            <a:ext cx="2813591" cy="369332"/>
          </a:xfrm>
          <a:prstGeom prst="rect">
            <a:avLst/>
          </a:prstGeom>
          <a:noFill/>
        </p:spPr>
        <p:txBody>
          <a:bodyPr wrap="none" rtlCol="0">
            <a:spAutoFit/>
          </a:bodyPr>
          <a:lstStyle/>
          <a:p>
            <a:r>
              <a:rPr lang="en-GB" b="1" dirty="0"/>
              <a:t>and </a:t>
            </a:r>
            <a:r>
              <a:rPr lang="en-GB" b="1" dirty="0" err="1"/>
              <a:t>corticonuclear</a:t>
            </a:r>
            <a:r>
              <a:rPr lang="en-GB" b="1" dirty="0"/>
              <a:t> tract</a:t>
            </a:r>
          </a:p>
        </p:txBody>
      </p:sp>
      <p:cxnSp>
        <p:nvCxnSpPr>
          <p:cNvPr id="6" name="Straight Arrow Connector 5">
            <a:extLst>
              <a:ext uri="{FF2B5EF4-FFF2-40B4-BE49-F238E27FC236}">
                <a16:creationId xmlns:a16="http://schemas.microsoft.com/office/drawing/2014/main" id="{FD63FE17-FDDC-AFB1-A43C-12FA07727AB2}"/>
              </a:ext>
            </a:extLst>
          </p:cNvPr>
          <p:cNvCxnSpPr/>
          <p:nvPr/>
        </p:nvCxnSpPr>
        <p:spPr>
          <a:xfrm flipH="1" flipV="1">
            <a:off x="3281968" y="5013176"/>
            <a:ext cx="1296144" cy="36004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 name="Right Brace 6">
            <a:extLst>
              <a:ext uri="{FF2B5EF4-FFF2-40B4-BE49-F238E27FC236}">
                <a16:creationId xmlns:a16="http://schemas.microsoft.com/office/drawing/2014/main" id="{3EF05AFE-4EB1-1ECD-2D6D-4CA16A4AB1CC}"/>
              </a:ext>
            </a:extLst>
          </p:cNvPr>
          <p:cNvSpPr/>
          <p:nvPr/>
        </p:nvSpPr>
        <p:spPr>
          <a:xfrm>
            <a:off x="2699792" y="4077072"/>
            <a:ext cx="576064" cy="1825692"/>
          </a:xfrm>
          <a:prstGeom prst="rightBrace">
            <a:avLst/>
          </a:prstGeom>
          <a:ln>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descr="Picture9">
            <a:extLst>
              <a:ext uri="{FF2B5EF4-FFF2-40B4-BE49-F238E27FC236}">
                <a16:creationId xmlns:a16="http://schemas.microsoft.com/office/drawing/2014/main" id="{CA374345-F6E4-3F0D-BBD2-96CC9F2828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713" y="966788"/>
            <a:ext cx="8408987"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D761B46-6669-59AF-D733-252AC4A5D153}"/>
              </a:ext>
            </a:extLst>
          </p:cNvPr>
          <p:cNvSpPr txBox="1"/>
          <p:nvPr/>
        </p:nvSpPr>
        <p:spPr>
          <a:xfrm>
            <a:off x="179512" y="980728"/>
            <a:ext cx="8496944" cy="4524315"/>
          </a:xfrm>
          <a:prstGeom prst="rect">
            <a:avLst/>
          </a:prstGeom>
          <a:noFill/>
        </p:spPr>
        <p:txBody>
          <a:bodyPr wrap="square">
            <a:spAutoFit/>
          </a:bodyPr>
          <a:lstStyle/>
          <a:p>
            <a:pPr marL="285750" indent="-285750" algn="just">
              <a:buFontTx/>
              <a:buChar char="-"/>
            </a:pPr>
            <a:r>
              <a:rPr lang="en-GB" dirty="0">
                <a:latin typeface="Times New Roman" panose="02020603050405020304" pitchFamily="18" charset="0"/>
                <a:cs typeface="Times New Roman" panose="02020603050405020304" pitchFamily="18" charset="0"/>
              </a:rPr>
              <a:t>The desire to move originates somewhere in the association cortex in response to</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something that one sees, hears, smells, tastes, feels, or thinks about. </a:t>
            </a:r>
          </a:p>
          <a:p>
            <a:pPr marL="285750" indent="-285750" algn="just">
              <a:buFontTx/>
              <a:buChar char="-"/>
            </a:pPr>
            <a:r>
              <a:rPr lang="en-GB" dirty="0">
                <a:latin typeface="Times New Roman" panose="02020603050405020304" pitchFamily="18" charset="0"/>
                <a:cs typeface="Times New Roman" panose="02020603050405020304" pitchFamily="18" charset="0"/>
              </a:rPr>
              <a:t>The association cortex relays this information to the premotor cortical areas where impending voluntary movement is planned and a design of the plan is generated.</a:t>
            </a:r>
          </a:p>
          <a:p>
            <a:pPr marL="285750" indent="-285750" algn="just">
              <a:buFontTx/>
              <a:buChar char="-"/>
            </a:pPr>
            <a:r>
              <a:rPr lang="en-GB" dirty="0">
                <a:latin typeface="Times New Roman" panose="02020603050405020304" pitchFamily="18" charset="0"/>
                <a:cs typeface="Times New Roman" panose="02020603050405020304" pitchFamily="18" charset="0"/>
              </a:rPr>
              <a:t>Signals of the plan are relayed to the primary motor cortex where execution of the voluntary movement is initiated. </a:t>
            </a:r>
          </a:p>
          <a:p>
            <a:pPr marL="285750" indent="-285750" algn="just">
              <a:buFontTx/>
              <a:buChar char="-"/>
            </a:pPr>
            <a:r>
              <a:rPr lang="en-GB" dirty="0">
                <a:latin typeface="Times New Roman" panose="02020603050405020304" pitchFamily="18" charset="0"/>
                <a:cs typeface="Times New Roman" panose="02020603050405020304" pitchFamily="18" charset="0"/>
              </a:rPr>
              <a:t>The primary motor cortex and premotor cortical areas contain the cell bodies of upper motor neurons whose axons descend along with axons from the primary somatosensory cortex as the </a:t>
            </a:r>
            <a:r>
              <a:rPr lang="en-GB" b="1" dirty="0" err="1">
                <a:latin typeface="Times New Roman" panose="02020603050405020304" pitchFamily="18" charset="0"/>
                <a:cs typeface="Times New Roman" panose="02020603050405020304" pitchFamily="18" charset="0"/>
              </a:rPr>
              <a:t>corticonuclear</a:t>
            </a:r>
            <a:r>
              <a:rPr lang="en-GB" b="1" dirty="0">
                <a:latin typeface="Times New Roman" panose="02020603050405020304" pitchFamily="18" charset="0"/>
                <a:cs typeface="Times New Roman" panose="02020603050405020304" pitchFamily="18" charset="0"/>
              </a:rPr>
              <a:t> tract to the brainstem </a:t>
            </a:r>
            <a:r>
              <a:rPr lang="en-GB" dirty="0">
                <a:latin typeface="Times New Roman" panose="02020603050405020304" pitchFamily="18" charset="0"/>
                <a:cs typeface="Times New Roman" panose="02020603050405020304" pitchFamily="18" charset="0"/>
              </a:rPr>
              <a:t>and the </a:t>
            </a:r>
            <a:r>
              <a:rPr lang="en-GB" b="1" dirty="0">
                <a:latin typeface="Times New Roman" panose="02020603050405020304" pitchFamily="18" charset="0"/>
                <a:cs typeface="Times New Roman" panose="02020603050405020304" pitchFamily="18" charset="0"/>
              </a:rPr>
              <a:t>corticospinal tract to the spinal cord</a:t>
            </a:r>
            <a:r>
              <a:rPr lang="en-GB" dirty="0">
                <a:latin typeface="Times New Roman" panose="02020603050405020304" pitchFamily="18" charset="0"/>
                <a:cs typeface="Times New Roman" panose="02020603050405020304" pitchFamily="18" charset="0"/>
              </a:rPr>
              <a:t>, sending signals about voluntary movement of the head and body, respectively. </a:t>
            </a:r>
          </a:p>
          <a:p>
            <a:pPr marL="285750" indent="-285750" algn="just">
              <a:buFontTx/>
              <a:buChar char="-"/>
            </a:pPr>
            <a:r>
              <a:rPr lang="en-GB" dirty="0">
                <a:latin typeface="Times New Roman" panose="02020603050405020304" pitchFamily="18" charset="0"/>
                <a:cs typeface="Times New Roman" panose="02020603050405020304" pitchFamily="18" charset="0"/>
              </a:rPr>
              <a:t>The upper motor neurons influence lower motor neurons located in the cranial nerve motor nuclei and the anterior (ventral) </a:t>
            </a:r>
            <a:r>
              <a:rPr lang="en-GB" dirty="0" err="1">
                <a:latin typeface="Times New Roman" panose="02020603050405020304" pitchFamily="18" charset="0"/>
                <a:cs typeface="Times New Roman" panose="02020603050405020304" pitchFamily="18" charset="0"/>
              </a:rPr>
              <a:t>collumn</a:t>
            </a:r>
            <a:r>
              <a:rPr lang="en-GB" dirty="0">
                <a:latin typeface="Times New Roman" panose="02020603050405020304" pitchFamily="18" charset="0"/>
                <a:cs typeface="Times New Roman" panose="02020603050405020304" pitchFamily="18" charset="0"/>
              </a:rPr>
              <a:t> of the spinal cord. </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The axons of the lower motor neurons form bundles (peripheral nerves, i.e., cranial nerves and spinal nerves) that stimulate skeletal muscle cells and cause them to contract to produce movement. </a:t>
            </a:r>
          </a:p>
        </p:txBody>
      </p:sp>
    </p:spTree>
    <p:extLst>
      <p:ext uri="{BB962C8B-B14F-4D97-AF65-F5344CB8AC3E}">
        <p14:creationId xmlns:p14="http://schemas.microsoft.com/office/powerpoint/2010/main" val="9764725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 descr="Picture11">
            <a:extLst>
              <a:ext uri="{FF2B5EF4-FFF2-40B4-BE49-F238E27FC236}">
                <a16:creationId xmlns:a16="http://schemas.microsoft.com/office/drawing/2014/main" id="{8F997CC9-B5CB-EF54-DA3A-5869D696C7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7325" y="819150"/>
            <a:ext cx="6229350" cy="521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2">
            <a:extLst>
              <a:ext uri="{FF2B5EF4-FFF2-40B4-BE49-F238E27FC236}">
                <a16:creationId xmlns:a16="http://schemas.microsoft.com/office/drawing/2014/main" id="{64A733CF-C57B-2192-DCC4-AA7132B6494F}"/>
              </a:ext>
            </a:extLst>
          </p:cNvPr>
          <p:cNvSpPr txBox="1">
            <a:spLocks noChangeArrowheads="1"/>
          </p:cNvSpPr>
          <p:nvPr/>
        </p:nvSpPr>
        <p:spPr bwMode="auto">
          <a:xfrm>
            <a:off x="1476375" y="357188"/>
            <a:ext cx="6427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pPr>
            <a:r>
              <a:rPr lang="en-GB" altLang="en-US">
                <a:latin typeface="Book Antiqua" panose="02040602050305030304" pitchFamily="18" charset="0"/>
              </a:rPr>
              <a:t>PARTS OF CORTEX IMPORTANT FOR MOTOR CONTROL</a:t>
            </a:r>
            <a:endParaRPr lang="sr-Cyrl-CS" altLang="en-US">
              <a:latin typeface="Book Antiqua" panose="0204060205030503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a:extLst>
              <a:ext uri="{FF2B5EF4-FFF2-40B4-BE49-F238E27FC236}">
                <a16:creationId xmlns:a16="http://schemas.microsoft.com/office/drawing/2014/main" id="{4045C283-960E-7E00-1A56-9D9C4B6C4718}"/>
              </a:ext>
            </a:extLst>
          </p:cNvPr>
          <p:cNvSpPr>
            <a:spLocks noChangeArrowheads="1"/>
          </p:cNvSpPr>
          <p:nvPr/>
        </p:nvSpPr>
        <p:spPr bwMode="auto">
          <a:xfrm>
            <a:off x="500063" y="1071563"/>
            <a:ext cx="8215312" cy="2127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AutoNum type="arabicParenR"/>
            </a:pPr>
            <a:r>
              <a:rPr lang="zh-CN" altLang="en-US" b="1" dirty="0">
                <a:latin typeface="Book Antiqua" panose="02040602050305030304" pitchFamily="18" charset="0"/>
                <a:ea typeface="SimSun" panose="02010600030101010101" pitchFamily="2" charset="-122"/>
              </a:rPr>
              <a:t>Centrum semiovale</a:t>
            </a:r>
          </a:p>
          <a:p>
            <a:pPr eaLnBrk="1" hangingPunct="1">
              <a:lnSpc>
                <a:spcPct val="150000"/>
              </a:lnSpc>
              <a:buFont typeface="Arial" panose="020B0604020202020204" pitchFamily="34" charset="0"/>
              <a:buNone/>
            </a:pPr>
            <a:endParaRPr lang="zh-CN" altLang="en-US" b="1" dirty="0">
              <a:latin typeface="Book Antiqua" panose="02040602050305030304" pitchFamily="18" charset="0"/>
              <a:ea typeface="SimSun" panose="02010600030101010101" pitchFamily="2" charset="-122"/>
            </a:endParaRPr>
          </a:p>
          <a:p>
            <a:pPr eaLnBrk="1" hangingPunct="1">
              <a:lnSpc>
                <a:spcPct val="150000"/>
              </a:lnSpc>
              <a:buFont typeface="Arial" panose="020B0604020202020204" pitchFamily="34" charset="0"/>
              <a:buNone/>
            </a:pPr>
            <a:r>
              <a:rPr lang="zh-CN" altLang="en-US" b="1" dirty="0">
                <a:latin typeface="Book Antiqua" panose="02040602050305030304" pitchFamily="18" charset="0"/>
                <a:ea typeface="SimSun" panose="02010600030101010101" pitchFamily="2" charset="-122"/>
              </a:rPr>
              <a:t>2)   Capsul</a:t>
            </a:r>
            <a:r>
              <a:rPr lang="en-GB" altLang="zh-CN" b="1" dirty="0">
                <a:latin typeface="Book Antiqua" panose="02040602050305030304" pitchFamily="18" charset="0"/>
                <a:ea typeface="SimSun" panose="02010600030101010101" pitchFamily="2" charset="-122"/>
              </a:rPr>
              <a:t>es</a:t>
            </a:r>
            <a:r>
              <a:rPr lang="zh-CN" altLang="en-US" b="1" dirty="0">
                <a:latin typeface="Book Antiqua" panose="02040602050305030304" pitchFamily="18" charset="0"/>
                <a:ea typeface="SimSun" panose="02010600030101010101" pitchFamily="2" charset="-122"/>
              </a:rPr>
              <a:t> </a:t>
            </a:r>
            <a:r>
              <a:rPr lang="en-GB" altLang="zh-CN" b="1" dirty="0">
                <a:latin typeface="Book Antiqua" panose="02040602050305030304" pitchFamily="18" charset="0"/>
                <a:ea typeface="SimSun" panose="02010600030101010101" pitchFamily="2" charset="-122"/>
              </a:rPr>
              <a:t>(interna, externa, extrema)</a:t>
            </a:r>
            <a:endParaRPr lang="en-US" altLang="zh-CN" b="1" dirty="0">
              <a:latin typeface="Book Antiqua" panose="02040602050305030304" pitchFamily="18" charset="0"/>
              <a:ea typeface="SimSun" panose="02010600030101010101" pitchFamily="2" charset="-122"/>
            </a:endParaRPr>
          </a:p>
          <a:p>
            <a:pPr eaLnBrk="1" hangingPunct="1">
              <a:lnSpc>
                <a:spcPct val="150000"/>
              </a:lnSpc>
              <a:buFont typeface="Arial" panose="020B0604020202020204" pitchFamily="34" charset="0"/>
              <a:buNone/>
            </a:pPr>
            <a:endParaRPr lang="sr-Cyrl-CS" altLang="en-US" b="1" dirty="0">
              <a:latin typeface="Book Antiqua" panose="02040602050305030304" pitchFamily="18" charset="0"/>
            </a:endParaRPr>
          </a:p>
          <a:p>
            <a:pPr eaLnBrk="1" hangingPunct="1">
              <a:lnSpc>
                <a:spcPct val="150000"/>
              </a:lnSpc>
              <a:buFont typeface="Arial" panose="020B0604020202020204" pitchFamily="34" charset="0"/>
              <a:buNone/>
            </a:pPr>
            <a:r>
              <a:rPr lang="zh-CN" altLang="en-US" b="1" dirty="0">
                <a:latin typeface="Book Antiqua" panose="02040602050305030304" pitchFamily="18" charset="0"/>
                <a:ea typeface="SimSun" panose="02010600030101010101" pitchFamily="2" charset="-122"/>
              </a:rPr>
              <a:t>3)   </a:t>
            </a:r>
            <a:r>
              <a:rPr lang="en-GB" altLang="zh-CN" b="1" dirty="0">
                <a:latin typeface="Book Antiqua" panose="02040602050305030304" pitchFamily="18" charset="0"/>
                <a:ea typeface="SimSun" panose="02010600030101010101" pitchFamily="2" charset="-122"/>
              </a:rPr>
              <a:t>Commissures of cerebrum</a:t>
            </a:r>
            <a:endParaRPr lang="en-US" altLang="en-US" b="1" dirty="0">
              <a:latin typeface="Book Antiqua" panose="02040602050305030304" pitchFamily="18" charset="0"/>
            </a:endParaRPr>
          </a:p>
        </p:txBody>
      </p:sp>
      <p:sp>
        <p:nvSpPr>
          <p:cNvPr id="11267" name="Title 1">
            <a:extLst>
              <a:ext uri="{FF2B5EF4-FFF2-40B4-BE49-F238E27FC236}">
                <a16:creationId xmlns:a16="http://schemas.microsoft.com/office/drawing/2014/main" id="{7E11F15C-CC72-14C6-1AEB-1DFC53157D6C}"/>
              </a:ext>
            </a:extLst>
          </p:cNvPr>
          <p:cNvSpPr txBox="1">
            <a:spLocks noChangeArrowheads="1"/>
          </p:cNvSpPr>
          <p:nvPr/>
        </p:nvSpPr>
        <p:spPr bwMode="auto">
          <a:xfrm>
            <a:off x="1403648" y="428625"/>
            <a:ext cx="6768752"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pPr>
            <a:r>
              <a:rPr lang="en-GB" altLang="en-US" b="1" dirty="0">
                <a:latin typeface="Book Antiqua" panose="02040602050305030304" pitchFamily="18" charset="0"/>
              </a:rPr>
              <a:t>WHITE MATTER OF THE CEREBRUM (TELENCEPHALON)</a:t>
            </a:r>
            <a:endParaRPr lang="sr-Cyrl-CS" altLang="en-US" b="1" dirty="0">
              <a:latin typeface="Book Antiqua" panose="02040602050305030304" pitchFamily="18" charset="0"/>
            </a:endParaRPr>
          </a:p>
        </p:txBody>
      </p:sp>
      <p:pic>
        <p:nvPicPr>
          <p:cNvPr id="2" name="Picture 1" descr="Picture8">
            <a:extLst>
              <a:ext uri="{FF2B5EF4-FFF2-40B4-BE49-F238E27FC236}">
                <a16:creationId xmlns:a16="http://schemas.microsoft.com/office/drawing/2014/main" id="{DC54601E-84F0-FCA5-1F71-E6E0F68ECE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855" y="3658740"/>
            <a:ext cx="3413474" cy="277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 descr="Picture7">
            <a:extLst>
              <a:ext uri="{FF2B5EF4-FFF2-40B4-BE49-F238E27FC236}">
                <a16:creationId xmlns:a16="http://schemas.microsoft.com/office/drawing/2014/main" id="{F4216A36-624E-6250-3393-E367755707F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36000"/>
          <a:stretch/>
        </p:blipFill>
        <p:spPr bwMode="auto">
          <a:xfrm>
            <a:off x="4718717" y="764704"/>
            <a:ext cx="4023298" cy="3037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7C2BE593-E66D-FFC3-7678-1EED7F9815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771" r="37537" b="37401"/>
          <a:stretch>
            <a:fillRect/>
          </a:stretch>
        </p:blipFill>
        <p:spPr bwMode="auto">
          <a:xfrm>
            <a:off x="5089225" y="3934420"/>
            <a:ext cx="3005397" cy="2580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07B0B71-1DEE-E756-4D33-C695D6FB7CAB}"/>
              </a:ext>
            </a:extLst>
          </p:cNvPr>
          <p:cNvPicPr>
            <a:picLocks noChangeAspect="1"/>
          </p:cNvPicPr>
          <p:nvPr/>
        </p:nvPicPr>
        <p:blipFill>
          <a:blip r:embed="rId2"/>
          <a:stretch>
            <a:fillRect/>
          </a:stretch>
        </p:blipFill>
        <p:spPr>
          <a:xfrm>
            <a:off x="0" y="43347"/>
            <a:ext cx="9144000" cy="6771305"/>
          </a:xfrm>
          <a:prstGeom prst="rect">
            <a:avLst/>
          </a:prstGeom>
        </p:spPr>
      </p:pic>
    </p:spTree>
    <p:extLst>
      <p:ext uri="{BB962C8B-B14F-4D97-AF65-F5344CB8AC3E}">
        <p14:creationId xmlns:p14="http://schemas.microsoft.com/office/powerpoint/2010/main" val="3062305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a:extLst>
              <a:ext uri="{FF2B5EF4-FFF2-40B4-BE49-F238E27FC236}">
                <a16:creationId xmlns:a16="http://schemas.microsoft.com/office/drawing/2014/main" id="{9B67E7A1-2EF6-F1DE-2F8F-045C587C16F6}"/>
              </a:ext>
            </a:extLst>
          </p:cNvPr>
          <p:cNvSpPr txBox="1">
            <a:spLocks noChangeArrowheads="1"/>
          </p:cNvSpPr>
          <p:nvPr/>
        </p:nvSpPr>
        <p:spPr bwMode="auto">
          <a:xfrm>
            <a:off x="323528" y="404664"/>
            <a:ext cx="8678738" cy="578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rPr>
              <a:t>CORTICOSPINAL TRACT (TRACTUS CORTICOSPINALIS S. PYRAMIDALIS)</a:t>
            </a:r>
          </a:p>
          <a:p>
            <a:pPr eaLnBrk="1" hangingPunct="1">
              <a:lnSpc>
                <a:spcPct val="80000"/>
              </a:lnSpc>
              <a:spcBef>
                <a:spcPts val="250"/>
              </a:spcBef>
              <a:buClr>
                <a:schemeClr val="accent1"/>
              </a:buClr>
              <a:buSzPct val="80000"/>
              <a:buFont typeface="Arial" panose="020B0604020202020204" pitchFamily="34" charset="0"/>
              <a:buNone/>
            </a:pPr>
            <a:endParaRPr lang="en-US"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endParaRPr lang="zh-CN" altLang="en-US" b="1" dirty="0">
              <a:latin typeface="Book Antiqua" panose="02040602050305030304" pitchFamily="18" charset="0"/>
              <a:ea typeface="SimSun" panose="02010600030101010101" pitchFamily="2" charset="-122"/>
            </a:endParaRPr>
          </a:p>
          <a:p>
            <a:pPr eaLnBrk="1" hangingPunct="1">
              <a:lnSpc>
                <a:spcPct val="15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rPr>
              <a:t>Definition: </a:t>
            </a:r>
            <a:br>
              <a:rPr lang="zh-CN" altLang="en-US" b="1" dirty="0">
                <a:latin typeface="Times New Roman" panose="02020603050405020304" pitchFamily="18" charset="0"/>
                <a:ea typeface="SimSun" panose="02010600030101010101" pitchFamily="2" charset="-122"/>
                <a:cs typeface="Times New Roman" panose="02020603050405020304" pitchFamily="18" charset="0"/>
              </a:rPr>
            </a:br>
            <a:r>
              <a:rPr lang="en-GB" b="0" i="0" dirty="0">
                <a:solidFill>
                  <a:srgbClr val="0D0D0D"/>
                </a:solidFill>
                <a:effectLst/>
                <a:highlight>
                  <a:srgbClr val="FFFFFF"/>
                </a:highlight>
                <a:latin typeface="Times New Roman" panose="02020603050405020304" pitchFamily="18" charset="0"/>
                <a:cs typeface="Times New Roman" panose="02020603050405020304" pitchFamily="18" charset="0"/>
              </a:rPr>
              <a:t>The corticospinal tract (tractus </a:t>
            </a:r>
            <a:r>
              <a:rPr lang="en-GB" b="0" i="0" dirty="0" err="1">
                <a:solidFill>
                  <a:srgbClr val="0D0D0D"/>
                </a:solidFill>
                <a:effectLst/>
                <a:highlight>
                  <a:srgbClr val="FFFFFF"/>
                </a:highlight>
                <a:latin typeface="Times New Roman" panose="02020603050405020304" pitchFamily="18" charset="0"/>
                <a:cs typeface="Times New Roman" panose="02020603050405020304" pitchFamily="18" charset="0"/>
              </a:rPr>
              <a:t>corticospinalis</a:t>
            </a:r>
            <a:r>
              <a:rPr lang="en-GB" b="0" i="0" dirty="0">
                <a:solidFill>
                  <a:srgbClr val="0D0D0D"/>
                </a:solidFill>
                <a:effectLst/>
                <a:highlight>
                  <a:srgbClr val="FFFFFF"/>
                </a:highlight>
                <a:latin typeface="Times New Roman" panose="02020603050405020304" pitchFamily="18" charset="0"/>
                <a:cs typeface="Times New Roman" panose="02020603050405020304" pitchFamily="18" charset="0"/>
              </a:rPr>
              <a:t> s. pyramidalis) is the largest direct motor pathway, connecting the primary motor area in the cerebral cortex with motor neurons in the anterior horns (columns) of the spinal cord. It contains about one million </a:t>
            </a:r>
            <a:r>
              <a:rPr lang="en-GB" b="0" i="0" dirty="0" err="1">
                <a:solidFill>
                  <a:srgbClr val="0D0D0D"/>
                </a:solidFill>
                <a:effectLst/>
                <a:highlight>
                  <a:srgbClr val="FFFFFF"/>
                </a:highlight>
                <a:latin typeface="Times New Roman" panose="02020603050405020304" pitchFamily="18" charset="0"/>
                <a:cs typeface="Times New Roman" panose="02020603050405020304" pitchFamily="18" charset="0"/>
              </a:rPr>
              <a:t>fibers</a:t>
            </a:r>
            <a:r>
              <a:rPr lang="en-GB" b="0" i="0" dirty="0">
                <a:solidFill>
                  <a:srgbClr val="0D0D0D"/>
                </a:solidFill>
                <a:effectLst/>
                <a:highlight>
                  <a:srgbClr val="FFFFFF"/>
                </a:highlight>
                <a:latin typeface="Times New Roman" panose="02020603050405020304" pitchFamily="18" charset="0"/>
                <a:cs typeface="Times New Roman" panose="02020603050405020304" pitchFamily="18" charset="0"/>
              </a:rPr>
              <a:t>.</a:t>
            </a:r>
            <a:endParaRPr lang="en-US" altLang="en-US" b="1" dirty="0">
              <a:latin typeface="Times New Roman" panose="02020603050405020304" pitchFamily="18" charset="0"/>
              <a:cs typeface="Times New Roman" panose="02020603050405020304" pitchFamily="18" charset="0"/>
            </a:endParaRPr>
          </a:p>
          <a:p>
            <a:pPr eaLnBrk="1" hangingPunct="1">
              <a:lnSpc>
                <a:spcPct val="80000"/>
              </a:lnSpc>
              <a:spcBef>
                <a:spcPts val="250"/>
              </a:spcBef>
              <a:buClr>
                <a:schemeClr val="accent1"/>
              </a:buClr>
              <a:buSzPct val="80000"/>
              <a:buFont typeface="Arial" panose="020B0604020202020204" pitchFamily="34" charset="0"/>
              <a:buNone/>
            </a:pPr>
            <a:endParaRPr lang="en-US"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rPr>
              <a:t>Function:    </a:t>
            </a:r>
            <a:endParaRPr lang="zh-CN" altLang="en-US" b="1" dirty="0">
              <a:latin typeface="Book Antiqua" panose="02040602050305030304" pitchFamily="18" charset="0"/>
              <a:ea typeface="SimSun" panose="02010600030101010101" pitchFamily="2" charset="-122"/>
            </a:endParaRPr>
          </a:p>
          <a:p>
            <a:pPr eaLnBrk="1" hangingPunct="1">
              <a:lnSpc>
                <a:spcPct val="150000"/>
              </a:lnSpc>
              <a:spcBef>
                <a:spcPts val="250"/>
              </a:spcBef>
              <a:buClr>
                <a:schemeClr val="accent1"/>
              </a:buClr>
              <a:buSzPct val="80000"/>
              <a:buFont typeface="Arial" panose="020B0604020202020204" pitchFamily="34" charset="0"/>
              <a:buNone/>
            </a:pPr>
            <a:r>
              <a:rPr lang="zh-CN" altLang="en-US" b="1" dirty="0">
                <a:latin typeface="Times New Roman" panose="02020603050405020304" pitchFamily="18" charset="0"/>
                <a:ea typeface="SimSun" panose="02010600030101010101" pitchFamily="2" charset="-122"/>
                <a:cs typeface="Times New Roman" panose="02020603050405020304" pitchFamily="18" charset="0"/>
              </a:rPr>
              <a:t>	</a:t>
            </a:r>
            <a:r>
              <a:rPr lang="en-GB" b="0" i="0" dirty="0">
                <a:solidFill>
                  <a:srgbClr val="0D0D0D"/>
                </a:solidFill>
                <a:effectLst/>
                <a:latin typeface="Times New Roman" panose="02020603050405020304" pitchFamily="18" charset="0"/>
                <a:cs typeface="Times New Roman" panose="02020603050405020304" pitchFamily="18" charset="0"/>
              </a:rPr>
              <a:t> The corticospinal tract regulates voluntary movements by acting on spinal motor </a:t>
            </a:r>
            <a:r>
              <a:rPr lang="en-GB" b="0" i="0" dirty="0" err="1">
                <a:solidFill>
                  <a:srgbClr val="0D0D0D"/>
                </a:solidFill>
                <a:effectLst/>
                <a:latin typeface="Times New Roman" panose="02020603050405020304" pitchFamily="18" charset="0"/>
                <a:cs typeface="Times New Roman" panose="02020603050405020304" pitchFamily="18" charset="0"/>
              </a:rPr>
              <a:t>centers</a:t>
            </a:r>
            <a:r>
              <a:rPr lang="en-GB" b="0" i="0" dirty="0">
                <a:solidFill>
                  <a:srgbClr val="0D0D0D"/>
                </a:solidFill>
                <a:effectLst/>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a:extLst>
              <a:ext uri="{FF2B5EF4-FFF2-40B4-BE49-F238E27FC236}">
                <a16:creationId xmlns:a16="http://schemas.microsoft.com/office/drawing/2014/main" id="{92831EC8-EF82-F7C4-4173-B1A6DFBAEF14}"/>
              </a:ext>
            </a:extLst>
          </p:cNvPr>
          <p:cNvSpPr txBox="1">
            <a:spLocks noChangeArrowheads="1"/>
          </p:cNvSpPr>
          <p:nvPr/>
        </p:nvSpPr>
        <p:spPr bwMode="auto">
          <a:xfrm>
            <a:off x="285750" y="357188"/>
            <a:ext cx="8858250" cy="631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rPr>
              <a:t>CORTICOSPINAL TRACT (TRACTUS CORTICOSPINALIS S. PYRAMIDALIS)</a:t>
            </a:r>
          </a:p>
          <a:p>
            <a:pPr eaLnBrk="1" hangingPunct="1">
              <a:lnSpc>
                <a:spcPct val="80000"/>
              </a:lnSpc>
              <a:spcBef>
                <a:spcPts val="250"/>
              </a:spcBef>
              <a:buClr>
                <a:schemeClr val="accent1"/>
              </a:buClr>
              <a:buSzPct val="80000"/>
              <a:buFont typeface="Arial" panose="020B0604020202020204" pitchFamily="34" charset="0"/>
              <a:buNone/>
            </a:pPr>
            <a:endParaRPr lang="en-US" altLang="en-US" b="1" dirty="0">
              <a:latin typeface="Book Antiqua" panose="02040602050305030304" pitchFamily="18" charset="0"/>
            </a:endParaRPr>
          </a:p>
          <a:p>
            <a:pPr eaLnBrk="1" hangingPunct="1">
              <a:lnSpc>
                <a:spcPct val="8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rPr>
              <a:t>Origin and course :  </a:t>
            </a:r>
            <a:endParaRPr lang="zh-CN" altLang="en-US" b="1" dirty="0">
              <a:latin typeface="Book Antiqua" panose="02040602050305030304" pitchFamily="18" charset="0"/>
              <a:ea typeface="SimSun" panose="02010600030101010101" pitchFamily="2" charset="-122"/>
            </a:endParaRPr>
          </a:p>
          <a:p>
            <a:pPr eaLnBrk="1" hangingPunct="1">
              <a:lnSpc>
                <a:spcPct val="150000"/>
              </a:lnSpc>
              <a:spcBef>
                <a:spcPts val="250"/>
              </a:spcBef>
              <a:buClr>
                <a:schemeClr val="accent1"/>
              </a:buClr>
              <a:buSzPct val="80000"/>
            </a:pPr>
            <a:r>
              <a:rPr lang="en-US" altLang="en-US" dirty="0">
                <a:latin typeface="Book Antiqua" panose="02040602050305030304" pitchFamily="18" charset="0"/>
              </a:rPr>
              <a:t>60% of fibers have origin in primary motor cortex (gyrus </a:t>
            </a:r>
            <a:r>
              <a:rPr lang="en-US" altLang="en-US" dirty="0" err="1">
                <a:latin typeface="Book Antiqua" panose="02040602050305030304" pitchFamily="18" charset="0"/>
              </a:rPr>
              <a:t>precentralis</a:t>
            </a:r>
            <a:r>
              <a:rPr lang="en-US" altLang="en-US" dirty="0">
                <a:latin typeface="Book Antiqua" panose="02040602050305030304" pitchFamily="18" charset="0"/>
              </a:rPr>
              <a:t> on lateral surface of hemisphere and </a:t>
            </a:r>
            <a:r>
              <a:rPr lang="en-GB" altLang="en-US" dirty="0">
                <a:latin typeface="Book Antiqua" panose="02040602050305030304" pitchFamily="18" charset="0"/>
              </a:rPr>
              <a:t>anterior</a:t>
            </a:r>
            <a:r>
              <a:rPr lang="en-US" altLang="en-US" dirty="0">
                <a:latin typeface="Book Antiqua" panose="02040602050305030304" pitchFamily="18" charset="0"/>
              </a:rPr>
              <a:t> 2/3 </a:t>
            </a:r>
            <a:r>
              <a:rPr lang="en-US" altLang="en-US" dirty="0" err="1">
                <a:latin typeface="Book Antiqua" panose="02040602050305030304" pitchFamily="18" charset="0"/>
              </a:rPr>
              <a:t>lobus</a:t>
            </a:r>
            <a:r>
              <a:rPr lang="en-US" altLang="en-US" dirty="0">
                <a:latin typeface="Book Antiqua" panose="02040602050305030304" pitchFamily="18" charset="0"/>
              </a:rPr>
              <a:t> </a:t>
            </a:r>
            <a:r>
              <a:rPr lang="en-US" altLang="en-US" dirty="0" err="1">
                <a:latin typeface="Book Antiqua" panose="02040602050305030304" pitchFamily="18" charset="0"/>
              </a:rPr>
              <a:t>paracentralis</a:t>
            </a:r>
            <a:r>
              <a:rPr lang="en-US" altLang="en-US" dirty="0">
                <a:latin typeface="Book Antiqua" panose="02040602050305030304" pitchFamily="18" charset="0"/>
              </a:rPr>
              <a:t> on medial surface of hemisphere</a:t>
            </a:r>
            <a:r>
              <a:rPr lang="sr-Cyrl-RS" altLang="en-US" dirty="0">
                <a:latin typeface="Book Antiqua" panose="02040602050305030304" pitchFamily="18" charset="0"/>
              </a:rPr>
              <a:t>)</a:t>
            </a:r>
            <a:r>
              <a:rPr lang="en-US" altLang="en-US" dirty="0">
                <a:latin typeface="Book Antiqua" panose="02040602050305030304" pitchFamily="18" charset="0"/>
              </a:rPr>
              <a:t> (area 4 – Brodmann) and premotor cortex </a:t>
            </a:r>
          </a:p>
          <a:p>
            <a:pPr eaLnBrk="1" hangingPunct="1">
              <a:lnSpc>
                <a:spcPct val="150000"/>
              </a:lnSpc>
              <a:spcBef>
                <a:spcPts val="250"/>
              </a:spcBef>
              <a:buClr>
                <a:schemeClr val="accent1"/>
              </a:buClr>
              <a:buSzPct val="80000"/>
            </a:pPr>
            <a:r>
              <a:rPr lang="en-US" altLang="en-US" dirty="0">
                <a:latin typeface="Book Antiqua" panose="02040602050305030304" pitchFamily="18" charset="0"/>
              </a:rPr>
              <a:t>Other fibers originate in primary sensory cortex and </a:t>
            </a:r>
            <a:r>
              <a:rPr lang="en-GB" altLang="en-US" dirty="0">
                <a:latin typeface="Book Antiqua" panose="02040602050305030304" pitchFamily="18" charset="0"/>
              </a:rPr>
              <a:t>deals with modulation of the</a:t>
            </a:r>
          </a:p>
          <a:p>
            <a:pPr eaLnBrk="1" hangingPunct="1">
              <a:lnSpc>
                <a:spcPct val="150000"/>
              </a:lnSpc>
              <a:spcBef>
                <a:spcPts val="250"/>
              </a:spcBef>
              <a:buClr>
                <a:schemeClr val="accent1"/>
              </a:buClr>
              <a:buSzPct val="80000"/>
            </a:pPr>
            <a:r>
              <a:rPr lang="en-GB" altLang="en-US" dirty="0">
                <a:latin typeface="Book Antiqua" panose="02040602050305030304" pitchFamily="18" charset="0"/>
              </a:rPr>
              <a:t>ascending signals</a:t>
            </a:r>
            <a:br>
              <a:rPr lang="en-US" altLang="en-US" dirty="0">
                <a:latin typeface="Book Antiqua" panose="02040602050305030304" pitchFamily="18" charset="0"/>
              </a:rPr>
            </a:br>
            <a:endParaRPr lang="en-US" altLang="en-US" b="1" dirty="0">
              <a:latin typeface="Book Antiqua" panose="02040602050305030304" pitchFamily="18" charset="0"/>
            </a:endParaRPr>
          </a:p>
        </p:txBody>
      </p:sp>
      <p:pic>
        <p:nvPicPr>
          <p:cNvPr id="2" name="Picture 1" descr="Picture13">
            <a:extLst>
              <a:ext uri="{FF2B5EF4-FFF2-40B4-BE49-F238E27FC236}">
                <a16:creationId xmlns:a16="http://schemas.microsoft.com/office/drawing/2014/main" id="{E6666499-1110-90F8-22E3-386FCE1C4D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429000"/>
            <a:ext cx="2908738" cy="309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Picture14">
            <a:extLst>
              <a:ext uri="{FF2B5EF4-FFF2-40B4-BE49-F238E27FC236}">
                <a16:creationId xmlns:a16="http://schemas.microsoft.com/office/drawing/2014/main" id="{D52F6561-55CF-D6F8-C5FC-8606CC592B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1915" y="3429000"/>
            <a:ext cx="3070344" cy="3070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a:extLst>
              <a:ext uri="{FF2B5EF4-FFF2-40B4-BE49-F238E27FC236}">
                <a16:creationId xmlns:a16="http://schemas.microsoft.com/office/drawing/2014/main" id="{92831EC8-EF82-F7C4-4173-B1A6DFBAEF14}"/>
              </a:ext>
            </a:extLst>
          </p:cNvPr>
          <p:cNvSpPr txBox="1">
            <a:spLocks noChangeArrowheads="1"/>
          </p:cNvSpPr>
          <p:nvPr/>
        </p:nvSpPr>
        <p:spPr bwMode="auto">
          <a:xfrm>
            <a:off x="285750" y="357188"/>
            <a:ext cx="8858250" cy="631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rPr>
              <a:t>CORTICOSPINAL TRACT (TRACTUS CORTICOSPINALIS S. PYRAMIDALIS)</a:t>
            </a:r>
          </a:p>
          <a:p>
            <a:pPr eaLnBrk="1" hangingPunct="1">
              <a:lnSpc>
                <a:spcPct val="80000"/>
              </a:lnSpc>
              <a:spcBef>
                <a:spcPts val="250"/>
              </a:spcBef>
              <a:buClr>
                <a:schemeClr val="accent1"/>
              </a:buClr>
              <a:buSzPct val="80000"/>
              <a:buFont typeface="Arial" panose="020B0604020202020204" pitchFamily="34" charset="0"/>
              <a:buNone/>
            </a:pPr>
            <a:endParaRPr lang="en-US" altLang="en-US" b="1" dirty="0">
              <a:latin typeface="Book Antiqua" panose="02040602050305030304" pitchFamily="18" charset="0"/>
            </a:endParaRPr>
          </a:p>
          <a:p>
            <a:pPr eaLnBrk="1" hangingPunct="1">
              <a:lnSpc>
                <a:spcPct val="8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rPr>
              <a:t>Course :  </a:t>
            </a:r>
            <a:endParaRPr lang="zh-CN" altLang="en-US" b="1" dirty="0">
              <a:latin typeface="Book Antiqua" panose="02040602050305030304" pitchFamily="18" charset="0"/>
              <a:ea typeface="SimSun" panose="02010600030101010101" pitchFamily="2" charset="-122"/>
            </a:endParaRPr>
          </a:p>
          <a:p>
            <a:pPr eaLnBrk="1" hangingPunct="1">
              <a:lnSpc>
                <a:spcPct val="150000"/>
              </a:lnSpc>
              <a:spcBef>
                <a:spcPts val="250"/>
              </a:spcBef>
              <a:buClr>
                <a:schemeClr val="accent1"/>
              </a:buClr>
              <a:buSzPct val="80000"/>
            </a:pPr>
            <a:r>
              <a:rPr lang="en-US" altLang="en-US" dirty="0">
                <a:latin typeface="Book Antiqua" panose="02040602050305030304" pitchFamily="18" charset="0"/>
                <a:sym typeface="Wingdings" panose="05000000000000000000" pitchFamily="2" charset="2"/>
              </a:rPr>
              <a:t> fibers pass through frontal part of </a:t>
            </a:r>
            <a:r>
              <a:rPr lang="en-US" altLang="en-US" dirty="0">
                <a:latin typeface="Book Antiqua" panose="02040602050305030304" pitchFamily="18" charset="0"/>
              </a:rPr>
              <a:t>corona radiata </a:t>
            </a:r>
            <a:r>
              <a:rPr lang="en-US" altLang="en-US" dirty="0">
                <a:latin typeface="Book Antiqua" panose="02040602050305030304" pitchFamily="18" charset="0"/>
                <a:sym typeface="Wingdings" panose="05000000000000000000" pitchFamily="2" charset="2"/>
              </a:rPr>
              <a:t></a:t>
            </a:r>
            <a:r>
              <a:rPr lang="en-US" altLang="en-US" dirty="0">
                <a:latin typeface="Book Antiqua" panose="02040602050305030304" pitchFamily="18" charset="0"/>
              </a:rPr>
              <a:t> than pass through posterior limb of capsula interna </a:t>
            </a:r>
            <a:r>
              <a:rPr lang="en-US" altLang="en-US" dirty="0">
                <a:latin typeface="Book Antiqua" panose="02040602050305030304" pitchFamily="18" charset="0"/>
                <a:sym typeface="Wingdings" panose="05000000000000000000" pitchFamily="2" charset="2"/>
              </a:rPr>
              <a:t> then continues as the part of crus cerebri and enters ventral part of mesencephalon </a:t>
            </a:r>
            <a:r>
              <a:rPr lang="en-US" altLang="en-US" dirty="0">
                <a:latin typeface="Book Antiqua" panose="02040602050305030304" pitchFamily="18" charset="0"/>
              </a:rPr>
              <a:t> enters in ventral part of pons where fibers diverge forming fasciculi </a:t>
            </a:r>
            <a:r>
              <a:rPr lang="en-US" altLang="en-US" dirty="0" err="1">
                <a:latin typeface="Book Antiqua" panose="02040602050305030304" pitchFamily="18" charset="0"/>
              </a:rPr>
              <a:t>longitudinalis</a:t>
            </a:r>
            <a:r>
              <a:rPr lang="en-US" altLang="en-US" dirty="0">
                <a:latin typeface="Book Antiqua" panose="02040602050305030304" pitchFamily="18" charset="0"/>
              </a:rPr>
              <a:t> </a:t>
            </a:r>
            <a:r>
              <a:rPr lang="en-GB" altLang="en-US" dirty="0">
                <a:latin typeface="Book Antiqua" panose="02040602050305030304" pitchFamily="18" charset="0"/>
              </a:rPr>
              <a:t>between </a:t>
            </a:r>
            <a:r>
              <a:rPr lang="en-US" altLang="en-US" dirty="0">
                <a:latin typeface="Book Antiqua" panose="02040602050305030304" pitchFamily="18" charset="0"/>
              </a:rPr>
              <a:t>nuclei </a:t>
            </a:r>
            <a:r>
              <a:rPr lang="en-US" altLang="en-US" dirty="0" err="1">
                <a:latin typeface="Book Antiqua" panose="02040602050305030304" pitchFamily="18" charset="0"/>
              </a:rPr>
              <a:t>pontis</a:t>
            </a:r>
            <a:r>
              <a:rPr lang="en-US" altLang="en-US" dirty="0">
                <a:latin typeface="Book Antiqua" panose="02040602050305030304" pitchFamily="18" charset="0"/>
              </a:rPr>
              <a:t> </a:t>
            </a:r>
            <a:r>
              <a:rPr lang="en-US" altLang="en-US" dirty="0">
                <a:latin typeface="Book Antiqua" panose="02040602050305030304" pitchFamily="18" charset="0"/>
                <a:sym typeface="Wingdings" panose="05000000000000000000" pitchFamily="2" charset="2"/>
              </a:rPr>
              <a:t></a:t>
            </a:r>
            <a:r>
              <a:rPr lang="en-GB" altLang="en-US" dirty="0">
                <a:latin typeface="Book Antiqua" panose="02040602050305030304" pitchFamily="18" charset="0"/>
                <a:sym typeface="Wingdings" panose="05000000000000000000" pitchFamily="2" charset="2"/>
              </a:rPr>
              <a:t>then enters  </a:t>
            </a:r>
            <a:r>
              <a:rPr lang="en-US" altLang="en-US" dirty="0">
                <a:latin typeface="Book Antiqua" panose="02040602050305030304" pitchFamily="18" charset="0"/>
              </a:rPr>
              <a:t>medulla oblongata </a:t>
            </a:r>
            <a:r>
              <a:rPr lang="en-GB" altLang="en-US" dirty="0">
                <a:latin typeface="Book Antiqua" panose="02040602050305030304" pitchFamily="18" charset="0"/>
              </a:rPr>
              <a:t>where </a:t>
            </a:r>
            <a:r>
              <a:rPr lang="en-GB" altLang="en-US" dirty="0" err="1">
                <a:latin typeface="Book Antiqua" panose="02040602050305030304" pitchFamily="18" charset="0"/>
              </a:rPr>
              <a:t>fibers</a:t>
            </a:r>
            <a:r>
              <a:rPr lang="en-GB" altLang="en-US" dirty="0">
                <a:latin typeface="Book Antiqua" panose="02040602050305030304" pitchFamily="18" charset="0"/>
              </a:rPr>
              <a:t> unite again forming pyramid (</a:t>
            </a:r>
            <a:r>
              <a:rPr lang="en-US" altLang="en-US" dirty="0" err="1">
                <a:latin typeface="Book Antiqua" panose="02040602050305030304" pitchFamily="18" charset="0"/>
              </a:rPr>
              <a:t>pyramis</a:t>
            </a:r>
            <a:r>
              <a:rPr lang="en-US" altLang="en-US" dirty="0">
                <a:latin typeface="Book Antiqua" panose="02040602050305030304" pitchFamily="18" charset="0"/>
              </a:rPr>
              <a:t>) </a:t>
            </a:r>
            <a:r>
              <a:rPr lang="en-US" altLang="en-US" dirty="0">
                <a:latin typeface="Book Antiqua" panose="02040602050305030304" pitchFamily="18" charset="0"/>
                <a:sym typeface="Wingdings" panose="05000000000000000000" pitchFamily="2" charset="2"/>
              </a:rPr>
              <a:t> </a:t>
            </a:r>
            <a:br>
              <a:rPr lang="en-US" altLang="en-US" dirty="0">
                <a:latin typeface="Book Antiqua" panose="02040602050305030304" pitchFamily="18" charset="0"/>
                <a:sym typeface="Wingdings" panose="05000000000000000000" pitchFamily="2" charset="2"/>
              </a:rPr>
            </a:br>
            <a:r>
              <a:rPr lang="en-US" altLang="en-US" dirty="0">
                <a:latin typeface="Book Antiqua" panose="02040602050305030304" pitchFamily="18" charset="0"/>
                <a:sym typeface="Wingdings" panose="05000000000000000000" pitchFamily="2" charset="2"/>
              </a:rPr>
              <a:t>- at border with spinal cord </a:t>
            </a:r>
            <a:r>
              <a:rPr lang="en-US" altLang="en-US" u="sng" dirty="0">
                <a:latin typeface="Book Antiqua" panose="02040602050305030304" pitchFamily="18" charset="0"/>
                <a:sym typeface="Wingdings" panose="05000000000000000000" pitchFamily="2" charset="2"/>
              </a:rPr>
              <a:t>75-90 % </a:t>
            </a:r>
            <a:r>
              <a:rPr lang="en-US" altLang="en-US" dirty="0">
                <a:latin typeface="Book Antiqua" panose="02040602050305030304" pitchFamily="18" charset="0"/>
                <a:sym typeface="Wingdings" panose="05000000000000000000" pitchFamily="2" charset="2"/>
              </a:rPr>
              <a:t>of fibers decussate (pyramidal </a:t>
            </a:r>
            <a:r>
              <a:rPr lang="en-US" altLang="en-US" dirty="0">
                <a:latin typeface="Book Antiqua" panose="02040602050305030304" pitchFamily="18" charset="0"/>
              </a:rPr>
              <a:t>decussation</a:t>
            </a:r>
            <a:br>
              <a:rPr lang="en-US" altLang="en-US" dirty="0">
                <a:latin typeface="Book Antiqua" panose="02040602050305030304" pitchFamily="18" charset="0"/>
              </a:rPr>
            </a:br>
            <a:r>
              <a:rPr lang="en-US" altLang="en-US" dirty="0">
                <a:latin typeface="Book Antiqua" panose="02040602050305030304" pitchFamily="18" charset="0"/>
              </a:rPr>
              <a:t>   and form </a:t>
            </a:r>
            <a:r>
              <a:rPr lang="en-US" altLang="en-US" b="1" dirty="0">
                <a:solidFill>
                  <a:schemeClr val="bg2">
                    <a:lumMod val="50000"/>
                  </a:schemeClr>
                </a:solidFill>
                <a:latin typeface="Book Antiqua" panose="02040602050305030304" pitchFamily="18" charset="0"/>
              </a:rPr>
              <a:t>lateral corticospinal tract (</a:t>
            </a:r>
            <a:r>
              <a:rPr lang="en-US" altLang="en-US" b="1" dirty="0">
                <a:solidFill>
                  <a:srgbClr val="007EEA"/>
                </a:solidFill>
                <a:latin typeface="Book Antiqua" panose="02040602050305030304" pitchFamily="18" charset="0"/>
              </a:rPr>
              <a:t>tr. </a:t>
            </a:r>
            <a:r>
              <a:rPr lang="en-US" altLang="en-US" b="1" dirty="0" err="1">
                <a:solidFill>
                  <a:srgbClr val="007EEA"/>
                </a:solidFill>
                <a:latin typeface="Book Antiqua" panose="02040602050305030304" pitchFamily="18" charset="0"/>
              </a:rPr>
              <a:t>corticospin</a:t>
            </a:r>
            <a:r>
              <a:rPr lang="zh-CN" altLang="en-US" b="1" dirty="0">
                <a:solidFill>
                  <a:srgbClr val="007EEA"/>
                </a:solidFill>
                <a:latin typeface="Book Antiqua" panose="02040602050305030304" pitchFamily="18" charset="0"/>
                <a:ea typeface="SimSun" panose="02010600030101010101" pitchFamily="2" charset="-122"/>
              </a:rPr>
              <a:t>alis</a:t>
            </a:r>
            <a:r>
              <a:rPr lang="en-US" altLang="en-US" b="1" dirty="0">
                <a:solidFill>
                  <a:srgbClr val="007EEA"/>
                </a:solidFill>
                <a:latin typeface="Book Antiqua" panose="02040602050305030304" pitchFamily="18" charset="0"/>
              </a:rPr>
              <a:t> </a:t>
            </a:r>
            <a:r>
              <a:rPr lang="zh-CN" altLang="en-US" b="1" dirty="0">
                <a:solidFill>
                  <a:srgbClr val="007EEA"/>
                </a:solidFill>
                <a:latin typeface="Book Antiqua" panose="02040602050305030304" pitchFamily="18" charset="0"/>
                <a:ea typeface="SimSun" panose="02010600030101010101" pitchFamily="2" charset="-122"/>
              </a:rPr>
              <a:t>l</a:t>
            </a:r>
            <a:r>
              <a:rPr lang="en-US" altLang="en-US" b="1" dirty="0">
                <a:solidFill>
                  <a:srgbClr val="007EEA"/>
                </a:solidFill>
                <a:latin typeface="Book Antiqua" panose="02040602050305030304" pitchFamily="18" charset="0"/>
              </a:rPr>
              <a:t>at</a:t>
            </a:r>
            <a:r>
              <a:rPr lang="zh-CN" altLang="en-US" b="1" dirty="0">
                <a:solidFill>
                  <a:srgbClr val="007EEA"/>
                </a:solidFill>
                <a:latin typeface="Book Antiqua" panose="02040602050305030304" pitchFamily="18" charset="0"/>
                <a:ea typeface="SimSun" panose="02010600030101010101" pitchFamily="2" charset="-122"/>
              </a:rPr>
              <a:t>eralis</a:t>
            </a:r>
            <a:r>
              <a:rPr lang="en-GB" altLang="zh-CN" b="1" dirty="0">
                <a:solidFill>
                  <a:srgbClr val="007EEA"/>
                </a:solidFill>
                <a:latin typeface="Book Antiqua" panose="02040602050305030304" pitchFamily="18" charset="0"/>
                <a:ea typeface="SimSun" panose="02010600030101010101" pitchFamily="2" charset="-122"/>
              </a:rPr>
              <a:t> </a:t>
            </a:r>
            <a:r>
              <a:rPr lang="en-GB" altLang="en-US" dirty="0">
                <a:latin typeface="Book Antiqua" panose="02040602050305030304" pitchFamily="18" charset="0"/>
              </a:rPr>
              <a:t>that descends</a:t>
            </a:r>
            <a:br>
              <a:rPr lang="en-GB" altLang="en-US" dirty="0">
                <a:latin typeface="Book Antiqua" panose="02040602050305030304" pitchFamily="18" charset="0"/>
              </a:rPr>
            </a:br>
            <a:r>
              <a:rPr lang="en-GB" altLang="en-US" dirty="0">
                <a:latin typeface="Book Antiqua" panose="02040602050305030304" pitchFamily="18" charset="0"/>
              </a:rPr>
              <a:t>  through </a:t>
            </a:r>
            <a:r>
              <a:rPr lang="en-US" altLang="en-US" dirty="0">
                <a:latin typeface="Book Antiqua" panose="02040602050305030304" pitchFamily="18" charset="0"/>
              </a:rPr>
              <a:t>funiculus </a:t>
            </a:r>
            <a:r>
              <a:rPr lang="en-US" altLang="en-US" dirty="0" err="1">
                <a:latin typeface="Book Antiqua" panose="02040602050305030304" pitchFamily="18" charset="0"/>
              </a:rPr>
              <a:t>posterolateralis</a:t>
            </a:r>
            <a:r>
              <a:rPr lang="en-US" altLang="en-US" dirty="0">
                <a:latin typeface="Book Antiqua" panose="02040602050305030304" pitchFamily="18" charset="0"/>
              </a:rPr>
              <a:t> of spinal cord </a:t>
            </a:r>
            <a:r>
              <a:rPr lang="en-GB" altLang="en-US" dirty="0">
                <a:latin typeface="Book Antiqua" panose="02040602050305030304" pitchFamily="18" charset="0"/>
              </a:rPr>
              <a:t>and terminates in motor neurons</a:t>
            </a:r>
            <a:br>
              <a:rPr lang="en-GB" altLang="en-US" dirty="0">
                <a:latin typeface="Book Antiqua" panose="02040602050305030304" pitchFamily="18" charset="0"/>
              </a:rPr>
            </a:br>
            <a:r>
              <a:rPr lang="en-GB" altLang="en-US" dirty="0">
                <a:latin typeface="Book Antiqua" panose="02040602050305030304" pitchFamily="18" charset="0"/>
              </a:rPr>
              <a:t>  of anterior column of spinal cord</a:t>
            </a:r>
            <a:endParaRPr lang="sr-Cyrl-RS" altLang="en-US"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en-US" altLang="en-US" dirty="0">
                <a:latin typeface="Book Antiqua" panose="02040602050305030304" pitchFamily="18" charset="0"/>
              </a:rPr>
              <a:t>    - fibers that do not decussate  at the level of decussation </a:t>
            </a:r>
            <a:r>
              <a:rPr lang="en-US" altLang="en-US" dirty="0" err="1">
                <a:latin typeface="Book Antiqua" panose="02040602050305030304" pitchFamily="18" charset="0"/>
              </a:rPr>
              <a:t>pyramidum</a:t>
            </a:r>
            <a:r>
              <a:rPr lang="en-US" altLang="en-US" dirty="0">
                <a:latin typeface="Book Antiqua" panose="02040602050305030304" pitchFamily="18" charset="0"/>
              </a:rPr>
              <a:t> form </a:t>
            </a:r>
            <a:r>
              <a:rPr lang="en-US" altLang="en-US" b="1" dirty="0">
                <a:solidFill>
                  <a:schemeClr val="bg2">
                    <a:lumMod val="50000"/>
                  </a:schemeClr>
                </a:solidFill>
                <a:latin typeface="Book Antiqua" panose="02040602050305030304" pitchFamily="18" charset="0"/>
              </a:rPr>
              <a:t>anterior corticospinal tract (</a:t>
            </a:r>
            <a:r>
              <a:rPr lang="en-US" altLang="en-US" b="1" dirty="0">
                <a:solidFill>
                  <a:srgbClr val="007EEA"/>
                </a:solidFill>
                <a:latin typeface="Book Antiqua" panose="02040602050305030304" pitchFamily="18" charset="0"/>
              </a:rPr>
              <a:t>tr. </a:t>
            </a:r>
            <a:r>
              <a:rPr lang="en-US" altLang="en-US" b="1" dirty="0" err="1">
                <a:solidFill>
                  <a:srgbClr val="007EEA"/>
                </a:solidFill>
                <a:latin typeface="Book Antiqua" panose="02040602050305030304" pitchFamily="18" charset="0"/>
              </a:rPr>
              <a:t>corticospin</a:t>
            </a:r>
            <a:r>
              <a:rPr lang="zh-CN" altLang="en-US" b="1" dirty="0">
                <a:solidFill>
                  <a:srgbClr val="007EEA"/>
                </a:solidFill>
                <a:latin typeface="Book Antiqua" panose="02040602050305030304" pitchFamily="18" charset="0"/>
                <a:ea typeface="SimSun" panose="02010600030101010101" pitchFamily="2" charset="-122"/>
              </a:rPr>
              <a:t>alis</a:t>
            </a:r>
            <a:r>
              <a:rPr lang="en-US" altLang="en-US" b="1" dirty="0">
                <a:solidFill>
                  <a:srgbClr val="007EEA"/>
                </a:solidFill>
                <a:latin typeface="Book Antiqua" panose="02040602050305030304" pitchFamily="18" charset="0"/>
              </a:rPr>
              <a:t> </a:t>
            </a:r>
            <a:r>
              <a:rPr lang="en-GB" altLang="zh-CN" b="1" dirty="0">
                <a:solidFill>
                  <a:srgbClr val="007EEA"/>
                </a:solidFill>
                <a:latin typeface="Book Antiqua" panose="02040602050305030304" pitchFamily="18" charset="0"/>
                <a:ea typeface="SimSun" panose="02010600030101010101" pitchFamily="2" charset="-122"/>
              </a:rPr>
              <a:t>anterior) </a:t>
            </a:r>
            <a:r>
              <a:rPr lang="en-GB" altLang="zh-CN" dirty="0">
                <a:latin typeface="Book Antiqua" panose="02040602050305030304" pitchFamily="18" charset="0"/>
                <a:ea typeface="SimSun" panose="02010600030101010101" pitchFamily="2" charset="-122"/>
              </a:rPr>
              <a:t>that </a:t>
            </a:r>
            <a:r>
              <a:rPr lang="en-US" altLang="en-US" dirty="0">
                <a:latin typeface="Book Antiqua" panose="02040602050305030304" pitchFamily="18" charset="0"/>
              </a:rPr>
              <a:t>descends through the  fun</a:t>
            </a:r>
            <a:r>
              <a:rPr lang="zh-CN" altLang="en-US" dirty="0">
                <a:latin typeface="Book Antiqua" panose="02040602050305030304" pitchFamily="18" charset="0"/>
                <a:ea typeface="SimSun" panose="02010600030101010101" pitchFamily="2" charset="-122"/>
              </a:rPr>
              <a:t>iculus</a:t>
            </a:r>
            <a:r>
              <a:rPr lang="en-US" altLang="en-US" dirty="0">
                <a:latin typeface="Book Antiqua" panose="02040602050305030304" pitchFamily="18" charset="0"/>
              </a:rPr>
              <a:t> anterior of spinal cord and terminates </a:t>
            </a:r>
            <a:r>
              <a:rPr lang="en-GB" altLang="en-US" dirty="0">
                <a:latin typeface="Book Antiqua" panose="02040602050305030304" pitchFamily="18" charset="0"/>
              </a:rPr>
              <a:t>in motor neurons of mostly thoracic segments of anterior column </a:t>
            </a:r>
            <a:r>
              <a:rPr lang="en-GB" altLang="en-US" u="sng" dirty="0">
                <a:latin typeface="Book Antiqua" panose="02040602050305030304" pitchFamily="18" charset="0"/>
              </a:rPr>
              <a:t>where most of </a:t>
            </a:r>
            <a:r>
              <a:rPr lang="en-GB" altLang="en-US" u="sng" dirty="0" err="1">
                <a:latin typeface="Book Antiqua" panose="02040602050305030304" pitchFamily="18" charset="0"/>
              </a:rPr>
              <a:t>fibers</a:t>
            </a:r>
            <a:r>
              <a:rPr lang="en-GB" altLang="en-US" u="sng" dirty="0">
                <a:latin typeface="Book Antiqua" panose="02040602050305030304" pitchFamily="18" charset="0"/>
              </a:rPr>
              <a:t> decussate</a:t>
            </a:r>
            <a:endParaRPr lang="en-US" altLang="en-US" u="sng"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endParaRPr lang="en-US" altLang="en-US" b="1" dirty="0">
              <a:latin typeface="Book Antiqua" panose="02040602050305030304" pitchFamily="18" charset="0"/>
            </a:endParaRPr>
          </a:p>
        </p:txBody>
      </p:sp>
    </p:spTree>
    <p:extLst>
      <p:ext uri="{BB962C8B-B14F-4D97-AF65-F5344CB8AC3E}">
        <p14:creationId xmlns:p14="http://schemas.microsoft.com/office/powerpoint/2010/main" val="2832078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8B5C52-643D-26DD-2395-C1A625A881BC}"/>
              </a:ext>
            </a:extLst>
          </p:cNvPr>
          <p:cNvPicPr>
            <a:picLocks noChangeAspect="1"/>
          </p:cNvPicPr>
          <p:nvPr/>
        </p:nvPicPr>
        <p:blipFill>
          <a:blip r:embed="rId2"/>
          <a:stretch>
            <a:fillRect/>
          </a:stretch>
        </p:blipFill>
        <p:spPr>
          <a:xfrm>
            <a:off x="0" y="350962"/>
            <a:ext cx="9144000" cy="6156075"/>
          </a:xfrm>
          <a:prstGeom prst="rect">
            <a:avLst/>
          </a:prstGeom>
        </p:spPr>
      </p:pic>
    </p:spTree>
    <p:extLst>
      <p:ext uri="{BB962C8B-B14F-4D97-AF65-F5344CB8AC3E}">
        <p14:creationId xmlns:p14="http://schemas.microsoft.com/office/powerpoint/2010/main" val="24574752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_0013 a">
            <a:extLst>
              <a:ext uri="{FF2B5EF4-FFF2-40B4-BE49-F238E27FC236}">
                <a16:creationId xmlns:a16="http://schemas.microsoft.com/office/drawing/2014/main" id="{7A413CAC-0C92-042E-EF23-AB97A1C9C6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2982" y="620688"/>
            <a:ext cx="4264656" cy="589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B35901AE-5960-134F-7419-4DCADD1E2ADE}"/>
              </a:ext>
            </a:extLst>
          </p:cNvPr>
          <p:cNvSpPr txBox="1"/>
          <p:nvPr/>
        </p:nvSpPr>
        <p:spPr>
          <a:xfrm>
            <a:off x="323528" y="620688"/>
            <a:ext cx="4572000" cy="6463308"/>
          </a:xfrm>
          <a:prstGeom prst="rect">
            <a:avLst/>
          </a:prstGeom>
          <a:noFill/>
        </p:spPr>
        <p:txBody>
          <a:bodyPr wrap="square">
            <a:spAutoFit/>
          </a:bodyPr>
          <a:lstStyle/>
          <a:p>
            <a:r>
              <a:rPr lang="en-US" altLang="en-US" b="1" dirty="0">
                <a:solidFill>
                  <a:schemeClr val="bg2">
                    <a:lumMod val="50000"/>
                  </a:schemeClr>
                </a:solidFill>
                <a:latin typeface="Book Antiqua" panose="02040602050305030304" pitchFamily="18" charset="0"/>
              </a:rPr>
              <a:t>- lateral corticospinal tract</a:t>
            </a:r>
            <a:br>
              <a:rPr lang="en-US" altLang="en-US" b="1" dirty="0">
                <a:solidFill>
                  <a:schemeClr val="bg2">
                    <a:lumMod val="50000"/>
                  </a:schemeClr>
                </a:solidFill>
                <a:latin typeface="Book Antiqua" panose="02040602050305030304" pitchFamily="18" charset="0"/>
              </a:rPr>
            </a:br>
            <a:r>
              <a:rPr lang="en-US" altLang="en-US" b="1" dirty="0">
                <a:solidFill>
                  <a:schemeClr val="bg2">
                    <a:lumMod val="50000"/>
                  </a:schemeClr>
                </a:solidFill>
                <a:latin typeface="Book Antiqua" panose="02040602050305030304" pitchFamily="18" charset="0"/>
              </a:rPr>
              <a:t>  (</a:t>
            </a:r>
            <a:r>
              <a:rPr lang="en-US" altLang="en-US" b="1" dirty="0">
                <a:solidFill>
                  <a:srgbClr val="007EEA"/>
                </a:solidFill>
                <a:latin typeface="Book Antiqua" panose="02040602050305030304" pitchFamily="18" charset="0"/>
              </a:rPr>
              <a:t>tr. </a:t>
            </a:r>
            <a:r>
              <a:rPr lang="en-US" altLang="en-US" b="1" dirty="0" err="1">
                <a:solidFill>
                  <a:srgbClr val="007EEA"/>
                </a:solidFill>
                <a:latin typeface="Book Antiqua" panose="02040602050305030304" pitchFamily="18" charset="0"/>
              </a:rPr>
              <a:t>corticospin</a:t>
            </a:r>
            <a:r>
              <a:rPr lang="zh-CN" altLang="en-US" b="1" dirty="0">
                <a:solidFill>
                  <a:srgbClr val="007EEA"/>
                </a:solidFill>
                <a:latin typeface="Book Antiqua" panose="02040602050305030304" pitchFamily="18" charset="0"/>
                <a:ea typeface="SimSun" panose="02010600030101010101" pitchFamily="2" charset="-122"/>
              </a:rPr>
              <a:t>alis</a:t>
            </a:r>
            <a:r>
              <a:rPr lang="en-US" altLang="en-US" b="1" dirty="0">
                <a:solidFill>
                  <a:srgbClr val="007EEA"/>
                </a:solidFill>
                <a:latin typeface="Book Antiqua" panose="02040602050305030304" pitchFamily="18" charset="0"/>
              </a:rPr>
              <a:t> </a:t>
            </a:r>
            <a:r>
              <a:rPr lang="zh-CN" altLang="en-US" b="1" dirty="0">
                <a:solidFill>
                  <a:srgbClr val="007EEA"/>
                </a:solidFill>
                <a:latin typeface="Book Antiqua" panose="02040602050305030304" pitchFamily="18" charset="0"/>
                <a:ea typeface="SimSun" panose="02010600030101010101" pitchFamily="2" charset="-122"/>
              </a:rPr>
              <a:t>l</a:t>
            </a:r>
            <a:r>
              <a:rPr lang="en-US" altLang="en-US" b="1" dirty="0">
                <a:solidFill>
                  <a:srgbClr val="007EEA"/>
                </a:solidFill>
                <a:latin typeface="Book Antiqua" panose="02040602050305030304" pitchFamily="18" charset="0"/>
              </a:rPr>
              <a:t>at</a:t>
            </a:r>
            <a:r>
              <a:rPr lang="zh-CN" altLang="en-US" b="1" dirty="0">
                <a:solidFill>
                  <a:srgbClr val="007EEA"/>
                </a:solidFill>
                <a:latin typeface="Book Antiqua" panose="02040602050305030304" pitchFamily="18" charset="0"/>
                <a:ea typeface="SimSun" panose="02010600030101010101" pitchFamily="2" charset="-122"/>
              </a:rPr>
              <a:t>eralis</a:t>
            </a:r>
            <a:r>
              <a:rPr lang="en-GB" altLang="zh-CN" b="1" dirty="0">
                <a:solidFill>
                  <a:srgbClr val="007EEA"/>
                </a:solidFill>
                <a:latin typeface="Book Antiqua" panose="02040602050305030304" pitchFamily="18" charset="0"/>
                <a:ea typeface="SimSun" panose="02010600030101010101" pitchFamily="2" charset="-122"/>
              </a:rPr>
              <a:t>)</a:t>
            </a:r>
          </a:p>
          <a:p>
            <a:r>
              <a:rPr lang="en-GB" altLang="zh-CN" b="1" dirty="0">
                <a:solidFill>
                  <a:srgbClr val="007EEA"/>
                </a:solidFill>
                <a:latin typeface="Book Antiqua" panose="02040602050305030304" pitchFamily="18" charset="0"/>
                <a:ea typeface="SimSun" panose="02010600030101010101" pitchFamily="2" charset="-122"/>
              </a:rPr>
              <a:t>  </a:t>
            </a:r>
            <a:r>
              <a:rPr lang="en-GB" altLang="zh-CN" dirty="0">
                <a:latin typeface="Book Antiqua" panose="02040602050305030304" pitchFamily="18" charset="0"/>
                <a:ea typeface="SimSun" panose="02010600030101010101" pitchFamily="2" charset="-122"/>
              </a:rPr>
              <a:t>is for the innervation of musculature</a:t>
            </a:r>
            <a:br>
              <a:rPr lang="en-GB" altLang="zh-CN" dirty="0">
                <a:latin typeface="Book Antiqua" panose="02040602050305030304" pitchFamily="18" charset="0"/>
                <a:ea typeface="SimSun" panose="02010600030101010101" pitchFamily="2" charset="-122"/>
              </a:rPr>
            </a:br>
            <a:r>
              <a:rPr lang="en-GB" altLang="zh-CN" dirty="0">
                <a:latin typeface="Book Antiqua" panose="02040602050305030304" pitchFamily="18" charset="0"/>
                <a:ea typeface="SimSun" panose="02010600030101010101" pitchFamily="2" charset="-122"/>
              </a:rPr>
              <a:t>  of upper and lower limbs</a:t>
            </a:r>
          </a:p>
          <a:p>
            <a:r>
              <a:rPr lang="en-GB" altLang="zh-CN" dirty="0">
                <a:latin typeface="Book Antiqua" panose="02040602050305030304" pitchFamily="18" charset="0"/>
                <a:ea typeface="SimSun" panose="02010600030101010101" pitchFamily="2" charset="-122"/>
              </a:rPr>
              <a:t>  </a:t>
            </a:r>
          </a:p>
          <a:p>
            <a:r>
              <a:rPr lang="en-GB" altLang="zh-CN" dirty="0">
                <a:latin typeface="Book Antiqua" panose="02040602050305030304" pitchFamily="18" charset="0"/>
                <a:ea typeface="SimSun" panose="02010600030101010101" pitchFamily="2" charset="-122"/>
              </a:rPr>
              <a:t>Fibers of this tract are completely decussated at the border between medulla </a:t>
            </a:r>
            <a:br>
              <a:rPr lang="en-GB" altLang="zh-CN" dirty="0">
                <a:latin typeface="Book Antiqua" panose="02040602050305030304" pitchFamily="18" charset="0"/>
                <a:ea typeface="SimSun" panose="02010600030101010101" pitchFamily="2" charset="-122"/>
              </a:rPr>
            </a:br>
            <a:r>
              <a:rPr lang="en-GB" altLang="zh-CN" dirty="0">
                <a:latin typeface="Book Antiqua" panose="02040602050305030304" pitchFamily="18" charset="0"/>
                <a:ea typeface="SimSun" panose="02010600030101010101" pitchFamily="2" charset="-122"/>
              </a:rPr>
              <a:t>oblongata and spinal cord</a:t>
            </a:r>
          </a:p>
          <a:p>
            <a:endParaRPr lang="en-GB" altLang="zh-CN" b="1" dirty="0">
              <a:solidFill>
                <a:srgbClr val="007EEA"/>
              </a:solidFill>
              <a:latin typeface="Book Antiqua" panose="02040602050305030304" pitchFamily="18" charset="0"/>
              <a:ea typeface="SimSun" panose="02010600030101010101" pitchFamily="2" charset="-122"/>
            </a:endParaRPr>
          </a:p>
          <a:p>
            <a:r>
              <a:rPr lang="en-US" altLang="en-US" b="1" dirty="0">
                <a:solidFill>
                  <a:schemeClr val="bg2">
                    <a:lumMod val="50000"/>
                  </a:schemeClr>
                </a:solidFill>
                <a:latin typeface="Book Antiqua" panose="02040602050305030304" pitchFamily="18" charset="0"/>
              </a:rPr>
              <a:t>- anterior (ventral) corticospinal tract </a:t>
            </a:r>
            <a:br>
              <a:rPr lang="en-US" altLang="en-US" b="1" dirty="0">
                <a:solidFill>
                  <a:schemeClr val="bg2">
                    <a:lumMod val="50000"/>
                  </a:schemeClr>
                </a:solidFill>
                <a:latin typeface="Book Antiqua" panose="02040602050305030304" pitchFamily="18" charset="0"/>
              </a:rPr>
            </a:br>
            <a:r>
              <a:rPr lang="en-US" altLang="en-US" b="1" dirty="0">
                <a:solidFill>
                  <a:schemeClr val="bg2">
                    <a:lumMod val="50000"/>
                  </a:schemeClr>
                </a:solidFill>
                <a:latin typeface="Book Antiqua" panose="02040602050305030304" pitchFamily="18" charset="0"/>
              </a:rPr>
              <a:t>  (</a:t>
            </a:r>
            <a:r>
              <a:rPr lang="en-US" altLang="en-US" b="1" dirty="0">
                <a:solidFill>
                  <a:srgbClr val="007EEA"/>
                </a:solidFill>
                <a:latin typeface="Book Antiqua" panose="02040602050305030304" pitchFamily="18" charset="0"/>
              </a:rPr>
              <a:t>tr. </a:t>
            </a:r>
            <a:r>
              <a:rPr lang="en-US" altLang="en-US" b="1" dirty="0" err="1">
                <a:solidFill>
                  <a:srgbClr val="007EEA"/>
                </a:solidFill>
                <a:latin typeface="Book Antiqua" panose="02040602050305030304" pitchFamily="18" charset="0"/>
              </a:rPr>
              <a:t>corticospin</a:t>
            </a:r>
            <a:r>
              <a:rPr lang="zh-CN" altLang="en-US" b="1" dirty="0">
                <a:solidFill>
                  <a:srgbClr val="007EEA"/>
                </a:solidFill>
                <a:latin typeface="Book Antiqua" panose="02040602050305030304" pitchFamily="18" charset="0"/>
                <a:ea typeface="SimSun" panose="02010600030101010101" pitchFamily="2" charset="-122"/>
              </a:rPr>
              <a:t>alis</a:t>
            </a:r>
            <a:r>
              <a:rPr lang="en-US" altLang="en-US" b="1" dirty="0">
                <a:solidFill>
                  <a:srgbClr val="007EEA"/>
                </a:solidFill>
                <a:latin typeface="Book Antiqua" panose="02040602050305030304" pitchFamily="18" charset="0"/>
              </a:rPr>
              <a:t> </a:t>
            </a:r>
            <a:r>
              <a:rPr lang="en-GB" altLang="zh-CN" b="1" dirty="0">
                <a:solidFill>
                  <a:srgbClr val="007EEA"/>
                </a:solidFill>
                <a:latin typeface="Book Antiqua" panose="02040602050305030304" pitchFamily="18" charset="0"/>
                <a:ea typeface="SimSun" panose="02010600030101010101" pitchFamily="2" charset="-122"/>
              </a:rPr>
              <a:t>anterior (</a:t>
            </a:r>
            <a:r>
              <a:rPr lang="en-GB" altLang="zh-CN" b="1" dirty="0" err="1">
                <a:solidFill>
                  <a:srgbClr val="007EEA"/>
                </a:solidFill>
                <a:latin typeface="Book Antiqua" panose="02040602050305030304" pitchFamily="18" charset="0"/>
                <a:ea typeface="SimSun" panose="02010600030101010101" pitchFamily="2" charset="-122"/>
              </a:rPr>
              <a:t>ventralis</a:t>
            </a:r>
            <a:r>
              <a:rPr lang="en-GB" altLang="zh-CN" b="1" dirty="0">
                <a:solidFill>
                  <a:srgbClr val="007EEA"/>
                </a:solidFill>
                <a:latin typeface="Book Antiqua" panose="02040602050305030304" pitchFamily="18" charset="0"/>
                <a:ea typeface="SimSun" panose="02010600030101010101" pitchFamily="2" charset="-122"/>
              </a:rPr>
              <a:t>))</a:t>
            </a:r>
            <a:br>
              <a:rPr lang="en-GB" altLang="zh-CN" b="1" dirty="0">
                <a:solidFill>
                  <a:srgbClr val="007EEA"/>
                </a:solidFill>
                <a:latin typeface="Book Antiqua" panose="02040602050305030304" pitchFamily="18" charset="0"/>
                <a:ea typeface="SimSun" panose="02010600030101010101" pitchFamily="2" charset="-122"/>
              </a:rPr>
            </a:br>
            <a:r>
              <a:rPr lang="en-GB" altLang="zh-CN" b="1" dirty="0">
                <a:solidFill>
                  <a:srgbClr val="007EEA"/>
                </a:solidFill>
                <a:latin typeface="Book Antiqua" panose="02040602050305030304" pitchFamily="18" charset="0"/>
                <a:ea typeface="SimSun" panose="02010600030101010101" pitchFamily="2" charset="-122"/>
              </a:rPr>
              <a:t> </a:t>
            </a:r>
            <a:r>
              <a:rPr lang="en-GB" altLang="zh-CN" dirty="0">
                <a:latin typeface="Book Antiqua" panose="02040602050305030304" pitchFamily="18" charset="0"/>
                <a:ea typeface="SimSun" panose="02010600030101010101" pitchFamily="2" charset="-122"/>
              </a:rPr>
              <a:t>is for the innervation of axial musculature</a:t>
            </a:r>
            <a:br>
              <a:rPr lang="en-GB" altLang="zh-CN" dirty="0">
                <a:latin typeface="Book Antiqua" panose="02040602050305030304" pitchFamily="18" charset="0"/>
                <a:ea typeface="SimSun" panose="02010600030101010101" pitchFamily="2" charset="-122"/>
              </a:rPr>
            </a:br>
            <a:r>
              <a:rPr lang="en-GB" altLang="zh-CN" dirty="0">
                <a:latin typeface="Book Antiqua" panose="02040602050305030304" pitchFamily="18" charset="0"/>
                <a:ea typeface="SimSun" panose="02010600030101010101" pitchFamily="2" charset="-122"/>
              </a:rPr>
              <a:t> (muscle of trunk)</a:t>
            </a:r>
            <a:br>
              <a:rPr lang="en-GB" altLang="zh-CN" dirty="0">
                <a:latin typeface="Book Antiqua" panose="02040602050305030304" pitchFamily="18" charset="0"/>
                <a:ea typeface="SimSun" panose="02010600030101010101" pitchFamily="2" charset="-122"/>
              </a:rPr>
            </a:br>
            <a:br>
              <a:rPr lang="en-GB" altLang="zh-CN" dirty="0">
                <a:latin typeface="Book Antiqua" panose="02040602050305030304" pitchFamily="18" charset="0"/>
                <a:ea typeface="SimSun" panose="02010600030101010101" pitchFamily="2" charset="-122"/>
              </a:rPr>
            </a:br>
            <a:r>
              <a:rPr lang="en-GB" altLang="zh-CN" dirty="0">
                <a:latin typeface="Book Antiqua" panose="02040602050305030304" pitchFamily="18" charset="0"/>
                <a:ea typeface="SimSun" panose="02010600030101010101" pitchFamily="2" charset="-122"/>
              </a:rPr>
              <a:t>most </a:t>
            </a:r>
            <a:r>
              <a:rPr lang="en-GB" altLang="zh-CN" dirty="0" err="1">
                <a:latin typeface="Book Antiqua" panose="02040602050305030304" pitchFamily="18" charset="0"/>
                <a:ea typeface="SimSun" panose="02010600030101010101" pitchFamily="2" charset="-122"/>
              </a:rPr>
              <a:t>fibers</a:t>
            </a:r>
            <a:r>
              <a:rPr lang="en-GB" altLang="zh-CN" dirty="0">
                <a:latin typeface="Book Antiqua" panose="02040602050305030304" pitchFamily="18" charset="0"/>
                <a:ea typeface="SimSun" panose="02010600030101010101" pitchFamily="2" charset="-122"/>
              </a:rPr>
              <a:t> of anterior corticospinal tract</a:t>
            </a:r>
          </a:p>
          <a:p>
            <a:r>
              <a:rPr lang="en-GB" altLang="zh-CN" dirty="0">
                <a:latin typeface="Book Antiqua" panose="02040602050305030304" pitchFamily="18" charset="0"/>
                <a:ea typeface="SimSun" panose="02010600030101010101" pitchFamily="2" charset="-122"/>
              </a:rPr>
              <a:t>decussate AT THE TERMINAL POINTS – SEGMENTS OF SPINAL CORD, but some </a:t>
            </a:r>
            <a:r>
              <a:rPr lang="en-GB" altLang="zh-CN" dirty="0" err="1">
                <a:latin typeface="Book Antiqua" panose="02040602050305030304" pitchFamily="18" charset="0"/>
                <a:ea typeface="SimSun" panose="02010600030101010101" pitchFamily="2" charset="-122"/>
              </a:rPr>
              <a:t>fibers</a:t>
            </a:r>
            <a:r>
              <a:rPr lang="en-GB" altLang="zh-CN" dirty="0">
                <a:latin typeface="Book Antiqua" panose="02040602050305030304" pitchFamily="18" charset="0"/>
                <a:ea typeface="SimSun" panose="02010600030101010101" pitchFamily="2" charset="-122"/>
              </a:rPr>
              <a:t> do not decussate at all !!!</a:t>
            </a:r>
            <a:br>
              <a:rPr lang="en-GB" altLang="zh-CN" dirty="0">
                <a:latin typeface="Book Antiqua" panose="02040602050305030304" pitchFamily="18" charset="0"/>
                <a:ea typeface="SimSun" panose="02010600030101010101" pitchFamily="2" charset="-122"/>
              </a:rPr>
            </a:br>
            <a:r>
              <a:rPr lang="en-GB" altLang="zh-CN" dirty="0">
                <a:latin typeface="Book Antiqua" panose="02040602050305030304" pitchFamily="18" charset="0"/>
                <a:ea typeface="SimSun" panose="02010600030101010101" pitchFamily="2" charset="-122"/>
              </a:rPr>
              <a:t>Important in the cases of lesions of corticospinal tract in the brain</a:t>
            </a:r>
            <a:br>
              <a:rPr lang="en-GB" altLang="zh-CN" dirty="0">
                <a:latin typeface="Book Antiqua" panose="02040602050305030304" pitchFamily="18" charset="0"/>
                <a:ea typeface="SimSun" panose="02010600030101010101" pitchFamily="2" charset="-122"/>
              </a:rPr>
            </a:br>
            <a:r>
              <a:rPr lang="en-GB" altLang="zh-CN" dirty="0">
                <a:latin typeface="Book Antiqua" panose="02040602050305030304" pitchFamily="18" charset="0"/>
                <a:ea typeface="SimSun" panose="02010600030101010101" pitchFamily="2" charset="-122"/>
              </a:rPr>
              <a:t> </a:t>
            </a:r>
            <a:br>
              <a:rPr lang="en-GB" altLang="zh-CN" b="1" dirty="0">
                <a:solidFill>
                  <a:srgbClr val="007EEA"/>
                </a:solidFill>
                <a:latin typeface="Book Antiqua" panose="02040602050305030304" pitchFamily="18" charset="0"/>
                <a:ea typeface="SimSun" panose="02010600030101010101" pitchFamily="2" charset="-122"/>
              </a:rPr>
            </a:br>
            <a:br>
              <a:rPr lang="en-GB" altLang="zh-CN" b="1" dirty="0">
                <a:solidFill>
                  <a:srgbClr val="007EEA"/>
                </a:solidFill>
                <a:latin typeface="Book Antiqua" panose="02040602050305030304" pitchFamily="18" charset="0"/>
                <a:ea typeface="SimSun" panose="02010600030101010101" pitchFamily="2" charset="-122"/>
              </a:rPr>
            </a:br>
            <a:endParaRPr lang="en-GB"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D149AB-C194-56B9-0BDE-936CDE73C19B}"/>
              </a:ext>
            </a:extLst>
          </p:cNvPr>
          <p:cNvPicPr>
            <a:picLocks noChangeAspect="1"/>
          </p:cNvPicPr>
          <p:nvPr/>
        </p:nvPicPr>
        <p:blipFill>
          <a:blip r:embed="rId2"/>
          <a:stretch>
            <a:fillRect/>
          </a:stretch>
        </p:blipFill>
        <p:spPr>
          <a:xfrm>
            <a:off x="162773" y="404664"/>
            <a:ext cx="8818454" cy="6239472"/>
          </a:xfrm>
          <a:prstGeom prst="rect">
            <a:avLst/>
          </a:prstGeom>
        </p:spPr>
      </p:pic>
    </p:spTree>
    <p:extLst>
      <p:ext uri="{BB962C8B-B14F-4D97-AF65-F5344CB8AC3E}">
        <p14:creationId xmlns:p14="http://schemas.microsoft.com/office/powerpoint/2010/main" val="25853791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A5EA5D-808C-6A7E-3C9F-17DEDD98A610}"/>
              </a:ext>
            </a:extLst>
          </p:cNvPr>
          <p:cNvPicPr>
            <a:picLocks noChangeAspect="1"/>
          </p:cNvPicPr>
          <p:nvPr/>
        </p:nvPicPr>
        <p:blipFill>
          <a:blip r:embed="rId2"/>
          <a:stretch>
            <a:fillRect/>
          </a:stretch>
        </p:blipFill>
        <p:spPr>
          <a:xfrm>
            <a:off x="539552" y="331309"/>
            <a:ext cx="8064896" cy="6195382"/>
          </a:xfrm>
          <a:prstGeom prst="rect">
            <a:avLst/>
          </a:prstGeom>
        </p:spPr>
      </p:pic>
    </p:spTree>
    <p:extLst>
      <p:ext uri="{BB962C8B-B14F-4D97-AF65-F5344CB8AC3E}">
        <p14:creationId xmlns:p14="http://schemas.microsoft.com/office/powerpoint/2010/main" val="2895344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364D89-E53E-D916-ABDD-9B90B47AB557}"/>
              </a:ext>
            </a:extLst>
          </p:cNvPr>
          <p:cNvPicPr>
            <a:picLocks noChangeAspect="1"/>
          </p:cNvPicPr>
          <p:nvPr/>
        </p:nvPicPr>
        <p:blipFill>
          <a:blip r:embed="rId2"/>
          <a:stretch>
            <a:fillRect/>
          </a:stretch>
        </p:blipFill>
        <p:spPr>
          <a:xfrm>
            <a:off x="275520" y="351318"/>
            <a:ext cx="8592959" cy="6155364"/>
          </a:xfrm>
          <a:prstGeom prst="rect">
            <a:avLst/>
          </a:prstGeom>
        </p:spPr>
      </p:pic>
    </p:spTree>
    <p:extLst>
      <p:ext uri="{BB962C8B-B14F-4D97-AF65-F5344CB8AC3E}">
        <p14:creationId xmlns:p14="http://schemas.microsoft.com/office/powerpoint/2010/main" val="842562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 descr="Picture4">
            <a:extLst>
              <a:ext uri="{FF2B5EF4-FFF2-40B4-BE49-F238E27FC236}">
                <a16:creationId xmlns:a16="http://schemas.microsoft.com/office/drawing/2014/main" id="{44A5FF6E-F50C-4FAB-2540-D570B153D8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6863" y="352425"/>
            <a:ext cx="6010275" cy="615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a:extLst>
              <a:ext uri="{FF2B5EF4-FFF2-40B4-BE49-F238E27FC236}">
                <a16:creationId xmlns:a16="http://schemas.microsoft.com/office/drawing/2014/main" id="{613DE1C6-6084-02BD-B6CA-9D1E7C238080}"/>
              </a:ext>
            </a:extLst>
          </p:cNvPr>
          <p:cNvSpPr>
            <a:spLocks noChangeArrowheads="1"/>
          </p:cNvSpPr>
          <p:nvPr/>
        </p:nvSpPr>
        <p:spPr bwMode="auto">
          <a:xfrm>
            <a:off x="395536" y="764704"/>
            <a:ext cx="8284120" cy="58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None/>
            </a:pPr>
            <a:r>
              <a:rPr lang="zh-CN" altLang="en-US" dirty="0">
                <a:latin typeface="Book Antiqua" panose="02040602050305030304" pitchFamily="18" charset="0"/>
                <a:ea typeface="SimSun" panose="02010600030101010101" pitchFamily="2" charset="-122"/>
              </a:rPr>
              <a:t>1) </a:t>
            </a:r>
            <a:r>
              <a:rPr lang="zh-CN" altLang="en-US" b="1" dirty="0">
                <a:latin typeface="Book Antiqua" panose="02040602050305030304" pitchFamily="18" charset="0"/>
                <a:ea typeface="SimSun" panose="02010600030101010101" pitchFamily="2" charset="-122"/>
              </a:rPr>
              <a:t>Centrum semiovale </a:t>
            </a:r>
            <a:r>
              <a:rPr lang="zh-CN" altLang="en-US" dirty="0">
                <a:latin typeface="Book Antiqua" panose="02040602050305030304" pitchFamily="18" charset="0"/>
                <a:ea typeface="SimSun" panose="02010600030101010101" pitchFamily="2" charset="-122"/>
              </a:rPr>
              <a:t>– </a:t>
            </a:r>
            <a:r>
              <a:rPr lang="en-US" altLang="zh-CN" dirty="0">
                <a:latin typeface="Book Antiqua" panose="02040602050305030304" pitchFamily="18" charset="0"/>
                <a:ea typeface="SimSun" panose="02010600030101010101" pitchFamily="2" charset="-122"/>
              </a:rPr>
              <a:t>the greatest part of the white matter of cerebral</a:t>
            </a:r>
            <a:br>
              <a:rPr lang="en-US" altLang="zh-CN" dirty="0">
                <a:latin typeface="Book Antiqua" panose="02040602050305030304" pitchFamily="18" charset="0"/>
                <a:ea typeface="SimSun" panose="02010600030101010101" pitchFamily="2" charset="-122"/>
              </a:rPr>
            </a:br>
            <a:r>
              <a:rPr lang="en-US" altLang="zh-CN" dirty="0">
                <a:latin typeface="Book Antiqua" panose="02040602050305030304" pitchFamily="18" charset="0"/>
                <a:ea typeface="SimSun" panose="02010600030101010101" pitchFamily="2" charset="-122"/>
              </a:rPr>
              <a:t>                                             hemisphere; consists of afferent (ascendent) and</a:t>
            </a:r>
            <a:br>
              <a:rPr lang="en-US" altLang="zh-CN" dirty="0">
                <a:latin typeface="Book Antiqua" panose="02040602050305030304" pitchFamily="18" charset="0"/>
                <a:ea typeface="SimSun" panose="02010600030101010101" pitchFamily="2" charset="-122"/>
              </a:rPr>
            </a:br>
            <a:r>
              <a:rPr lang="en-US" altLang="zh-CN" dirty="0">
                <a:latin typeface="Book Antiqua" panose="02040602050305030304" pitchFamily="18" charset="0"/>
                <a:ea typeface="SimSun" panose="02010600030101010101" pitchFamily="2" charset="-122"/>
              </a:rPr>
              <a:t>                                             efferent (descendent) fibers that connect cerebral</a:t>
            </a:r>
            <a:br>
              <a:rPr lang="en-US" altLang="zh-CN" dirty="0">
                <a:latin typeface="Book Antiqua" panose="02040602050305030304" pitchFamily="18" charset="0"/>
                <a:ea typeface="SimSun" panose="02010600030101010101" pitchFamily="2" charset="-122"/>
              </a:rPr>
            </a:br>
            <a:r>
              <a:rPr lang="en-US" altLang="zh-CN" dirty="0">
                <a:latin typeface="Book Antiqua" panose="02040602050305030304" pitchFamily="18" charset="0"/>
                <a:ea typeface="SimSun" panose="02010600030101010101" pitchFamily="2" charset="-122"/>
              </a:rPr>
              <a:t>                                             cortex with other parts of the brain</a:t>
            </a:r>
            <a:br>
              <a:rPr lang="en-US" altLang="zh-CN" dirty="0">
                <a:latin typeface="Book Antiqua" panose="02040602050305030304" pitchFamily="18" charset="0"/>
                <a:ea typeface="SimSun" panose="02010600030101010101" pitchFamily="2" charset="-122"/>
              </a:rPr>
            </a:br>
            <a:r>
              <a:rPr lang="en-US" altLang="zh-CN" dirty="0">
                <a:latin typeface="Book Antiqua" panose="02040602050305030304" pitchFamily="18" charset="0"/>
                <a:ea typeface="SimSun" panose="02010600030101010101" pitchFamily="2" charset="-122"/>
              </a:rPr>
              <a:t>                                             </a:t>
            </a:r>
            <a:br>
              <a:rPr lang="en-US" altLang="zh-CN" dirty="0">
                <a:latin typeface="Book Antiqua" panose="02040602050305030304" pitchFamily="18" charset="0"/>
                <a:ea typeface="SimSun" panose="02010600030101010101" pitchFamily="2" charset="-122"/>
              </a:rPr>
            </a:br>
            <a:r>
              <a:rPr lang="en-US" altLang="zh-CN" dirty="0">
                <a:latin typeface="Book Antiqua" panose="02040602050305030304" pitchFamily="18" charset="0"/>
                <a:ea typeface="SimSun" panose="02010600030101010101" pitchFamily="2" charset="-122"/>
              </a:rPr>
              <a:t>  - the greatest part of centrum </a:t>
            </a:r>
            <a:r>
              <a:rPr lang="en-US" altLang="zh-CN" dirty="0" err="1">
                <a:latin typeface="Book Antiqua" panose="02040602050305030304" pitchFamily="18" charset="0"/>
                <a:ea typeface="SimSun" panose="02010600030101010101" pitchFamily="2" charset="-122"/>
              </a:rPr>
              <a:t>semiovale</a:t>
            </a:r>
            <a:r>
              <a:rPr lang="en-US" altLang="zh-CN" dirty="0">
                <a:latin typeface="Book Antiqua" panose="02040602050305030304" pitchFamily="18" charset="0"/>
                <a:ea typeface="SimSun" panose="02010600030101010101" pitchFamily="2" charset="-122"/>
              </a:rPr>
              <a:t> is </a:t>
            </a:r>
            <a:r>
              <a:rPr lang="en-US" altLang="zh-CN" b="1" dirty="0">
                <a:latin typeface="Book Antiqua" panose="02040602050305030304" pitchFamily="18" charset="0"/>
                <a:ea typeface="SimSun" panose="02010600030101010101" pitchFamily="2" charset="-122"/>
              </a:rPr>
              <a:t>corona radiata </a:t>
            </a:r>
            <a:r>
              <a:rPr lang="en-GB" altLang="zh-CN" dirty="0">
                <a:latin typeface="Book Antiqua" panose="02040602050305030304" pitchFamily="18" charset="0"/>
                <a:ea typeface="SimSun" panose="02010600030101010101" pitchFamily="2" charset="-122"/>
              </a:rPr>
              <a:t>that is formed by</a:t>
            </a:r>
            <a:br>
              <a:rPr lang="en-GB" altLang="zh-CN" dirty="0">
                <a:latin typeface="Book Antiqua" panose="02040602050305030304" pitchFamily="18" charset="0"/>
                <a:ea typeface="SimSun" panose="02010600030101010101" pitchFamily="2" charset="-122"/>
              </a:rPr>
            </a:br>
            <a:r>
              <a:rPr lang="en-GB" altLang="zh-CN" dirty="0">
                <a:latin typeface="Book Antiqua" panose="02040602050305030304" pitchFamily="18" charset="0"/>
                <a:ea typeface="SimSun" panose="02010600030101010101" pitchFamily="2" charset="-122"/>
              </a:rPr>
              <a:t>    those </a:t>
            </a:r>
            <a:r>
              <a:rPr lang="en-GB" altLang="zh-CN" dirty="0" err="1">
                <a:latin typeface="Book Antiqua" panose="02040602050305030304" pitchFamily="18" charset="0"/>
                <a:ea typeface="SimSun" panose="02010600030101010101" pitchFamily="2" charset="-122"/>
              </a:rPr>
              <a:t>projectional</a:t>
            </a:r>
            <a:r>
              <a:rPr lang="en-GB" altLang="zh-CN" dirty="0">
                <a:latin typeface="Book Antiqua" panose="02040602050305030304" pitchFamily="18" charset="0"/>
                <a:ea typeface="SimSun" panose="02010600030101010101" pitchFamily="2" charset="-122"/>
              </a:rPr>
              <a:t> pathways that pass through internal capsule (</a:t>
            </a:r>
            <a:r>
              <a:rPr lang="zh-CN" altLang="en-US" dirty="0">
                <a:latin typeface="Book Antiqua" panose="02040602050305030304" pitchFamily="18" charset="0"/>
                <a:ea typeface="SimSun" panose="02010600030101010101" pitchFamily="2" charset="-122"/>
              </a:rPr>
              <a:t>capsula</a:t>
            </a:r>
            <a:br>
              <a:rPr lang="en-GB" altLang="zh-CN" dirty="0">
                <a:latin typeface="Book Antiqua" panose="02040602050305030304" pitchFamily="18" charset="0"/>
                <a:ea typeface="SimSun" panose="02010600030101010101" pitchFamily="2" charset="-122"/>
              </a:rPr>
            </a:br>
            <a:r>
              <a:rPr lang="en-GB" altLang="zh-CN" dirty="0">
                <a:latin typeface="Book Antiqua" panose="02040602050305030304" pitchFamily="18" charset="0"/>
                <a:ea typeface="SimSun" panose="02010600030101010101" pitchFamily="2" charset="-122"/>
              </a:rPr>
              <a:t>    </a:t>
            </a:r>
            <a:r>
              <a:rPr lang="zh-CN" altLang="en-US" dirty="0">
                <a:latin typeface="Book Antiqua" panose="02040602050305030304" pitchFamily="18" charset="0"/>
                <a:ea typeface="SimSun" panose="02010600030101010101" pitchFamily="2" charset="-122"/>
              </a:rPr>
              <a:t>interna</a:t>
            </a:r>
            <a:r>
              <a:rPr lang="en-GB" altLang="zh-CN" dirty="0">
                <a:latin typeface="Book Antiqua" panose="02040602050305030304" pitchFamily="18" charset="0"/>
                <a:ea typeface="SimSun" panose="02010600030101010101" pitchFamily="2" charset="-122"/>
              </a:rPr>
              <a:t>) on its way toward or from cerebral cortex</a:t>
            </a:r>
            <a:r>
              <a:rPr lang="zh-CN" altLang="en-US" dirty="0">
                <a:latin typeface="Book Antiqua" panose="02040602050305030304" pitchFamily="18" charset="0"/>
                <a:ea typeface="SimSun" panose="02010600030101010101" pitchFamily="2" charset="-122"/>
              </a:rPr>
              <a:t>;</a:t>
            </a:r>
            <a:br>
              <a:rPr lang="zh-CN" altLang="en-US" dirty="0">
                <a:latin typeface="Book Antiqua" panose="02040602050305030304" pitchFamily="18" charset="0"/>
                <a:ea typeface="SimSun" panose="02010600030101010101" pitchFamily="2" charset="-122"/>
              </a:rPr>
            </a:br>
            <a:r>
              <a:rPr lang="zh-CN" altLang="en-US" dirty="0">
                <a:latin typeface="Book Antiqua" panose="02040602050305030304" pitchFamily="18" charset="0"/>
                <a:ea typeface="SimSun" panose="02010600030101010101" pitchFamily="2" charset="-122"/>
              </a:rPr>
              <a:t>    </a:t>
            </a:r>
            <a:r>
              <a:rPr lang="en-US" altLang="zh-CN" dirty="0">
                <a:latin typeface="Book Antiqua" panose="02040602050305030304" pitchFamily="18" charset="0"/>
                <a:ea typeface="SimSun" panose="02010600030101010101" pitchFamily="2" charset="-122"/>
              </a:rPr>
              <a:t>According to the part of the cerebral cortex as the origin or the terminal point</a:t>
            </a:r>
            <a:br>
              <a:rPr lang="en-US" altLang="zh-CN" dirty="0">
                <a:latin typeface="Book Antiqua" panose="02040602050305030304" pitchFamily="18" charset="0"/>
                <a:ea typeface="SimSun" panose="02010600030101010101" pitchFamily="2" charset="-122"/>
              </a:rPr>
            </a:br>
            <a:r>
              <a:rPr lang="en-US" altLang="zh-CN" dirty="0">
                <a:latin typeface="Book Antiqua" panose="02040602050305030304" pitchFamily="18" charset="0"/>
                <a:ea typeface="SimSun" panose="02010600030101010101" pitchFamily="2" charset="-122"/>
              </a:rPr>
              <a:t>    of these pathways, corona radiata is divided into:</a:t>
            </a:r>
          </a:p>
          <a:p>
            <a:pPr eaLnBrk="1" hangingPunct="1">
              <a:lnSpc>
                <a:spcPct val="150000"/>
              </a:lnSpc>
              <a:buFont typeface="Arial" panose="020B0604020202020204" pitchFamily="34" charset="0"/>
              <a:buNone/>
            </a:pPr>
            <a:r>
              <a:rPr lang="zh-CN" altLang="en-US" dirty="0">
                <a:latin typeface="Book Antiqua" panose="02040602050305030304" pitchFamily="18" charset="0"/>
                <a:ea typeface="SimSun" panose="02010600030101010101" pitchFamily="2" charset="-122"/>
              </a:rPr>
              <a:t>	- </a:t>
            </a:r>
            <a:r>
              <a:rPr lang="en-GB" altLang="zh-CN" dirty="0">
                <a:latin typeface="Book Antiqua" panose="02040602050305030304" pitchFamily="18" charset="0"/>
                <a:ea typeface="SimSun" panose="02010600030101010101" pitchFamily="2" charset="-122"/>
              </a:rPr>
              <a:t>Frontal part (</a:t>
            </a:r>
            <a:r>
              <a:rPr lang="zh-CN" altLang="en-US" dirty="0">
                <a:latin typeface="Book Antiqua" panose="02040602050305030304" pitchFamily="18" charset="0"/>
                <a:ea typeface="SimSun" panose="02010600030101010101" pitchFamily="2" charset="-122"/>
              </a:rPr>
              <a:t>Pars frontalis</a:t>
            </a:r>
            <a:r>
              <a:rPr lang="en-GB" altLang="zh-CN" dirty="0">
                <a:latin typeface="Book Antiqua" panose="02040602050305030304" pitchFamily="18" charset="0"/>
                <a:ea typeface="SimSun" panose="02010600030101010101" pitchFamily="2" charset="-122"/>
              </a:rPr>
              <a:t>)</a:t>
            </a:r>
            <a:endParaRPr lang="zh-CN" altLang="en-US" dirty="0">
              <a:latin typeface="Book Antiqua" panose="02040602050305030304" pitchFamily="18" charset="0"/>
              <a:ea typeface="SimSun" panose="02010600030101010101" pitchFamily="2" charset="-122"/>
            </a:endParaRPr>
          </a:p>
          <a:p>
            <a:pPr eaLnBrk="1" hangingPunct="1">
              <a:lnSpc>
                <a:spcPct val="150000"/>
              </a:lnSpc>
              <a:buFont typeface="Arial" panose="020B0604020202020204" pitchFamily="34" charset="0"/>
              <a:buNone/>
            </a:pPr>
            <a:r>
              <a:rPr lang="zh-CN" altLang="en-US" dirty="0">
                <a:latin typeface="Book Antiqua" panose="02040602050305030304" pitchFamily="18" charset="0"/>
                <a:ea typeface="SimSun" panose="02010600030101010101" pitchFamily="2" charset="-122"/>
              </a:rPr>
              <a:t>	- </a:t>
            </a:r>
            <a:r>
              <a:rPr lang="en-GB" altLang="zh-CN" dirty="0">
                <a:latin typeface="Book Antiqua" panose="02040602050305030304" pitchFamily="18" charset="0"/>
                <a:ea typeface="SimSun" panose="02010600030101010101" pitchFamily="2" charset="-122"/>
              </a:rPr>
              <a:t>Parietal part (</a:t>
            </a:r>
            <a:r>
              <a:rPr lang="zh-CN" altLang="en-US" dirty="0">
                <a:latin typeface="Book Antiqua" panose="02040602050305030304" pitchFamily="18" charset="0"/>
                <a:ea typeface="SimSun" panose="02010600030101010101" pitchFamily="2" charset="-122"/>
              </a:rPr>
              <a:t>Pars parietalis</a:t>
            </a:r>
            <a:r>
              <a:rPr lang="en-GB" altLang="zh-CN" dirty="0">
                <a:latin typeface="Book Antiqua" panose="02040602050305030304" pitchFamily="18" charset="0"/>
                <a:ea typeface="SimSun" panose="02010600030101010101" pitchFamily="2" charset="-122"/>
              </a:rPr>
              <a:t>)</a:t>
            </a:r>
            <a:endParaRPr lang="zh-CN" altLang="en-US" dirty="0">
              <a:latin typeface="Book Antiqua" panose="02040602050305030304" pitchFamily="18" charset="0"/>
              <a:ea typeface="SimSun" panose="02010600030101010101" pitchFamily="2" charset="-122"/>
            </a:endParaRPr>
          </a:p>
          <a:p>
            <a:pPr eaLnBrk="1" hangingPunct="1">
              <a:lnSpc>
                <a:spcPct val="150000"/>
              </a:lnSpc>
              <a:buFont typeface="Arial" panose="020B0604020202020204" pitchFamily="34" charset="0"/>
              <a:buNone/>
            </a:pPr>
            <a:r>
              <a:rPr lang="zh-CN" altLang="en-US" dirty="0">
                <a:latin typeface="Book Antiqua" panose="02040602050305030304" pitchFamily="18" charset="0"/>
                <a:ea typeface="SimSun" panose="02010600030101010101" pitchFamily="2" charset="-122"/>
              </a:rPr>
              <a:t>	- </a:t>
            </a:r>
            <a:r>
              <a:rPr lang="en-GB" altLang="zh-CN" dirty="0">
                <a:latin typeface="Book Antiqua" panose="02040602050305030304" pitchFamily="18" charset="0"/>
                <a:ea typeface="SimSun" panose="02010600030101010101" pitchFamily="2" charset="-122"/>
              </a:rPr>
              <a:t>Temporal part (</a:t>
            </a:r>
            <a:r>
              <a:rPr lang="zh-CN" altLang="en-US" dirty="0">
                <a:latin typeface="Book Antiqua" panose="02040602050305030304" pitchFamily="18" charset="0"/>
                <a:ea typeface="SimSun" panose="02010600030101010101" pitchFamily="2" charset="-122"/>
              </a:rPr>
              <a:t>Pars temporalis</a:t>
            </a:r>
            <a:r>
              <a:rPr lang="en-GB" altLang="zh-CN" dirty="0">
                <a:latin typeface="Book Antiqua" panose="02040602050305030304" pitchFamily="18" charset="0"/>
                <a:ea typeface="SimSun" panose="02010600030101010101" pitchFamily="2" charset="-122"/>
              </a:rPr>
              <a:t>)</a:t>
            </a:r>
            <a:endParaRPr lang="zh-CN" altLang="en-US" dirty="0">
              <a:latin typeface="Book Antiqua" panose="02040602050305030304" pitchFamily="18" charset="0"/>
              <a:ea typeface="SimSun" panose="02010600030101010101" pitchFamily="2" charset="-122"/>
            </a:endParaRPr>
          </a:p>
          <a:p>
            <a:pPr eaLnBrk="1" hangingPunct="1">
              <a:lnSpc>
                <a:spcPct val="150000"/>
              </a:lnSpc>
              <a:buFont typeface="Arial" panose="020B0604020202020204" pitchFamily="34" charset="0"/>
              <a:buNone/>
            </a:pPr>
            <a:r>
              <a:rPr lang="zh-CN" altLang="en-US" dirty="0">
                <a:latin typeface="Book Antiqua" panose="02040602050305030304" pitchFamily="18" charset="0"/>
                <a:ea typeface="SimSun" panose="02010600030101010101" pitchFamily="2" charset="-122"/>
              </a:rPr>
              <a:t>	- </a:t>
            </a:r>
            <a:r>
              <a:rPr lang="en-GB" altLang="zh-CN" dirty="0">
                <a:latin typeface="Book Antiqua" panose="02040602050305030304" pitchFamily="18" charset="0"/>
                <a:ea typeface="SimSun" panose="02010600030101010101" pitchFamily="2" charset="-122"/>
              </a:rPr>
              <a:t>Occipital part (</a:t>
            </a:r>
            <a:r>
              <a:rPr lang="zh-CN" altLang="en-US" dirty="0">
                <a:latin typeface="Book Antiqua" panose="02040602050305030304" pitchFamily="18" charset="0"/>
                <a:ea typeface="SimSun" panose="02010600030101010101" pitchFamily="2" charset="-122"/>
              </a:rPr>
              <a:t>Pars occipitalis</a:t>
            </a:r>
            <a:r>
              <a:rPr lang="en-GB" altLang="zh-CN" dirty="0">
                <a:latin typeface="Book Antiqua" panose="02040602050305030304" pitchFamily="18" charset="0"/>
                <a:ea typeface="SimSun" panose="02010600030101010101" pitchFamily="2" charset="-122"/>
              </a:rPr>
              <a:t>)</a:t>
            </a:r>
            <a:endParaRPr lang="zh-CN" altLang="en-US" dirty="0">
              <a:latin typeface="Book Antiqua" panose="02040602050305030304" pitchFamily="18" charset="0"/>
              <a:ea typeface="SimSun" panose="02010600030101010101" pitchFamily="2" charset="-122"/>
            </a:endParaRPr>
          </a:p>
        </p:txBody>
      </p:sp>
      <p:sp>
        <p:nvSpPr>
          <p:cNvPr id="12291" name="Title 1">
            <a:extLst>
              <a:ext uri="{FF2B5EF4-FFF2-40B4-BE49-F238E27FC236}">
                <a16:creationId xmlns:a16="http://schemas.microsoft.com/office/drawing/2014/main" id="{CAB05D03-6B9B-6931-79D2-2252BFEF52B9}"/>
              </a:ext>
            </a:extLst>
          </p:cNvPr>
          <p:cNvSpPr txBox="1">
            <a:spLocks noChangeArrowheads="1"/>
          </p:cNvSpPr>
          <p:nvPr/>
        </p:nvSpPr>
        <p:spPr bwMode="auto">
          <a:xfrm>
            <a:off x="1187624" y="404664"/>
            <a:ext cx="7284293"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pPr>
            <a:r>
              <a:rPr lang="en-GB" altLang="en-US" b="1" dirty="0">
                <a:latin typeface="Book Antiqua" panose="02040602050305030304" pitchFamily="18" charset="0"/>
              </a:rPr>
              <a:t>WHITE MATTER OF THE CEREBRUM (TELENCEPHALON)</a:t>
            </a:r>
            <a:endParaRPr lang="sr-Cyrl-CS" altLang="en-US" b="1" dirty="0">
              <a:latin typeface="Book Antiqua" panose="02040602050305030304"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6E6F46-8B30-3DE5-A7E4-91B983DFC103}"/>
              </a:ext>
            </a:extLst>
          </p:cNvPr>
          <p:cNvPicPr>
            <a:picLocks noChangeAspect="1"/>
          </p:cNvPicPr>
          <p:nvPr/>
        </p:nvPicPr>
        <p:blipFill>
          <a:blip r:embed="rId2"/>
          <a:stretch>
            <a:fillRect/>
          </a:stretch>
        </p:blipFill>
        <p:spPr>
          <a:xfrm>
            <a:off x="356599" y="0"/>
            <a:ext cx="8175841" cy="3455101"/>
          </a:xfrm>
          <a:prstGeom prst="rect">
            <a:avLst/>
          </a:prstGeom>
        </p:spPr>
      </p:pic>
      <p:pic>
        <p:nvPicPr>
          <p:cNvPr id="5" name="Picture 4">
            <a:extLst>
              <a:ext uri="{FF2B5EF4-FFF2-40B4-BE49-F238E27FC236}">
                <a16:creationId xmlns:a16="http://schemas.microsoft.com/office/drawing/2014/main" id="{D9246832-14CB-BE1B-95AE-B43B37252DE2}"/>
              </a:ext>
            </a:extLst>
          </p:cNvPr>
          <p:cNvPicPr>
            <a:picLocks noChangeAspect="1"/>
          </p:cNvPicPr>
          <p:nvPr/>
        </p:nvPicPr>
        <p:blipFill>
          <a:blip r:embed="rId3"/>
          <a:stretch>
            <a:fillRect/>
          </a:stretch>
        </p:blipFill>
        <p:spPr>
          <a:xfrm>
            <a:off x="332047" y="3348337"/>
            <a:ext cx="7455761" cy="3509663"/>
          </a:xfrm>
          <a:prstGeom prst="rect">
            <a:avLst/>
          </a:prstGeom>
        </p:spPr>
      </p:pic>
    </p:spTree>
    <p:extLst>
      <p:ext uri="{BB962C8B-B14F-4D97-AF65-F5344CB8AC3E}">
        <p14:creationId xmlns:p14="http://schemas.microsoft.com/office/powerpoint/2010/main" val="2252620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a:extLst>
              <a:ext uri="{FF2B5EF4-FFF2-40B4-BE49-F238E27FC236}">
                <a16:creationId xmlns:a16="http://schemas.microsoft.com/office/drawing/2014/main" id="{5767E124-009C-C406-9D37-3EA8F10A114D}"/>
              </a:ext>
            </a:extLst>
          </p:cNvPr>
          <p:cNvSpPr txBox="1">
            <a:spLocks noChangeArrowheads="1"/>
          </p:cNvSpPr>
          <p:nvPr/>
        </p:nvSpPr>
        <p:spPr bwMode="auto">
          <a:xfrm>
            <a:off x="285750" y="357188"/>
            <a:ext cx="8501063" cy="607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0000"/>
              </a:lnSpc>
              <a:spcBef>
                <a:spcPts val="250"/>
              </a:spcBef>
              <a:buClr>
                <a:schemeClr val="accent1"/>
              </a:buClr>
              <a:buSzPct val="80000"/>
              <a:buFont typeface="Arial" panose="020B0604020202020204" pitchFamily="34" charset="0"/>
              <a:buNone/>
            </a:pPr>
            <a:r>
              <a:rPr lang="en-US" altLang="zh-CN" b="1" dirty="0">
                <a:latin typeface="Book Antiqua" panose="02040602050305030304" pitchFamily="18" charset="0"/>
                <a:ea typeface="SimSun" panose="02010600030101010101" pitchFamily="2" charset="-122"/>
              </a:rPr>
              <a:t>CORTICONUCLEAR TRACT (TRACTUS CORTICONUCLEARIS) or</a:t>
            </a:r>
          </a:p>
          <a:p>
            <a:pPr algn="ctr" eaLnBrk="1" hangingPunct="1">
              <a:lnSpc>
                <a:spcPct val="8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ea typeface="SimSun" panose="02010600030101010101" pitchFamily="2" charset="-122"/>
              </a:rPr>
              <a:t>(CORTICOBULBAR TRACT)</a:t>
            </a:r>
            <a:endParaRPr lang="en-US" altLang="en-US" b="1" dirty="0">
              <a:latin typeface="Book Antiqua" panose="02040602050305030304" pitchFamily="18" charset="0"/>
            </a:endParaRPr>
          </a:p>
          <a:p>
            <a:pPr eaLnBrk="1" hangingPunct="1">
              <a:lnSpc>
                <a:spcPct val="80000"/>
              </a:lnSpc>
              <a:spcBef>
                <a:spcPts val="250"/>
              </a:spcBef>
              <a:buClr>
                <a:schemeClr val="accent1"/>
              </a:buClr>
              <a:buSzPct val="80000"/>
              <a:buFont typeface="Arial" panose="020B0604020202020204" pitchFamily="34" charset="0"/>
              <a:buNone/>
            </a:pP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Definition:</a:t>
            </a:r>
            <a:r>
              <a:rPr lang="en-US" altLang="en-US" dirty="0">
                <a:latin typeface="Book Antiqua" panose="02040602050305030304" pitchFamily="18" charset="0"/>
              </a:rPr>
              <a:t> </a:t>
            </a:r>
            <a:endParaRPr lang="zh-CN" altLang="en-US" dirty="0">
              <a:latin typeface="Book Antiqua" panose="02040602050305030304" pitchFamily="18" charset="0"/>
              <a:ea typeface="SimSun" panose="02010600030101010101" pitchFamily="2" charset="-122"/>
            </a:endParaRPr>
          </a:p>
          <a:p>
            <a:pPr marL="0" indent="0" eaLnBrk="1" hangingPunct="1">
              <a:lnSpc>
                <a:spcPct val="150000"/>
              </a:lnSpc>
              <a:buFont typeface="Arial" panose="020B0604020202020204" pitchFamily="34" charset="0"/>
              <a:buNone/>
            </a:pPr>
            <a:r>
              <a:rPr lang="en-GB" b="0" i="0" dirty="0">
                <a:solidFill>
                  <a:srgbClr val="0D0D0D"/>
                </a:solidFill>
                <a:effectLst/>
                <a:highlight>
                  <a:srgbClr val="FFFFFF"/>
                </a:highlight>
                <a:latin typeface="Times New Roman" panose="02020603050405020304" pitchFamily="18" charset="0"/>
                <a:cs typeface="Times New Roman" panose="02020603050405020304" pitchFamily="18" charset="0"/>
              </a:rPr>
              <a:t>The </a:t>
            </a:r>
            <a:r>
              <a:rPr lang="en-GB" b="0" i="0" dirty="0" err="1">
                <a:solidFill>
                  <a:srgbClr val="0D0D0D"/>
                </a:solidFill>
                <a:effectLst/>
                <a:highlight>
                  <a:srgbClr val="FFFFFF"/>
                </a:highlight>
                <a:latin typeface="Times New Roman" panose="02020603050405020304" pitchFamily="18" charset="0"/>
                <a:cs typeface="Times New Roman" panose="02020603050405020304" pitchFamily="18" charset="0"/>
              </a:rPr>
              <a:t>corticonuclear</a:t>
            </a:r>
            <a:r>
              <a:rPr lang="en-GB" b="0" i="0" dirty="0">
                <a:solidFill>
                  <a:srgbClr val="0D0D0D"/>
                </a:solidFill>
                <a:effectLst/>
                <a:highlight>
                  <a:srgbClr val="FFFFFF"/>
                </a:highlight>
                <a:latin typeface="Times New Roman" panose="02020603050405020304" pitchFamily="18" charset="0"/>
                <a:cs typeface="Times New Roman" panose="02020603050405020304" pitchFamily="18" charset="0"/>
              </a:rPr>
              <a:t> tract (tractus </a:t>
            </a:r>
            <a:r>
              <a:rPr lang="en-GB" b="0" i="0" dirty="0" err="1">
                <a:solidFill>
                  <a:srgbClr val="0D0D0D"/>
                </a:solidFill>
                <a:effectLst/>
                <a:highlight>
                  <a:srgbClr val="FFFFFF"/>
                </a:highlight>
                <a:latin typeface="Times New Roman" panose="02020603050405020304" pitchFamily="18" charset="0"/>
                <a:cs typeface="Times New Roman" panose="02020603050405020304" pitchFamily="18" charset="0"/>
              </a:rPr>
              <a:t>corticonuclearis</a:t>
            </a:r>
            <a:r>
              <a:rPr lang="en-GB" b="0" i="0" dirty="0">
                <a:solidFill>
                  <a:srgbClr val="0D0D0D"/>
                </a:solidFill>
                <a:effectLst/>
                <a:highlight>
                  <a:srgbClr val="FFFFFF"/>
                </a:highlight>
                <a:latin typeface="Times New Roman" panose="02020603050405020304" pitchFamily="18" charset="0"/>
                <a:cs typeface="Times New Roman" panose="02020603050405020304" pitchFamily="18" charset="0"/>
              </a:rPr>
              <a:t>) is a direct motor pathway that connects</a:t>
            </a:r>
            <a:br>
              <a:rPr lang="en-GB" b="0" i="0" dirty="0">
                <a:solidFill>
                  <a:srgbClr val="0D0D0D"/>
                </a:solidFill>
                <a:effectLst/>
                <a:highlight>
                  <a:srgbClr val="FFFFFF"/>
                </a:highlight>
                <a:latin typeface="Times New Roman" panose="02020603050405020304" pitchFamily="18" charset="0"/>
                <a:cs typeface="Times New Roman" panose="02020603050405020304" pitchFamily="18" charset="0"/>
              </a:rPr>
            </a:br>
            <a:r>
              <a:rPr lang="en-GB" b="0" i="0" dirty="0">
                <a:solidFill>
                  <a:srgbClr val="0D0D0D"/>
                </a:solidFill>
                <a:effectLst/>
                <a:highlight>
                  <a:srgbClr val="FFFFFF"/>
                </a:highlight>
                <a:latin typeface="Times New Roman" panose="02020603050405020304" pitchFamily="18" charset="0"/>
                <a:cs typeface="Times New Roman" panose="02020603050405020304" pitchFamily="18" charset="0"/>
              </a:rPr>
              <a:t>the primary motor area in the cerebral cortex with the motor nuclei of the cranial nerves</a:t>
            </a:r>
            <a:r>
              <a:rPr lang="en-US" altLang="en-US" dirty="0">
                <a:latin typeface="Times New Roman" panose="02020603050405020304" pitchFamily="18" charset="0"/>
                <a:cs typeface="Times New Roman" panose="02020603050405020304" pitchFamily="18" charset="0"/>
              </a:rPr>
              <a:t>.</a:t>
            </a:r>
          </a:p>
          <a:p>
            <a:pPr eaLnBrk="1" hangingPunct="1">
              <a:lnSpc>
                <a:spcPct val="150000"/>
              </a:lnSpc>
              <a:buFont typeface="Arial" panose="020B0604020202020204" pitchFamily="34" charset="0"/>
              <a:buNone/>
            </a:pP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Course:</a:t>
            </a:r>
            <a:r>
              <a:rPr lang="en-US" altLang="en-US" dirty="0">
                <a:latin typeface="Book Antiqua" panose="02040602050305030304" pitchFamily="18" charset="0"/>
              </a:rPr>
              <a:t>  Origin: </a:t>
            </a:r>
            <a:br>
              <a:rPr lang="en-US" altLang="en-US" dirty="0">
                <a:latin typeface="Book Antiqua" panose="02040602050305030304" pitchFamily="18" charset="0"/>
              </a:rPr>
            </a:br>
            <a:r>
              <a:rPr lang="en-US" altLang="en-US" dirty="0">
                <a:latin typeface="Book Antiqua" panose="02040602050305030304" pitchFamily="18" charset="0"/>
              </a:rPr>
              <a:t>                 - Primary motor cortex (gyrus </a:t>
            </a:r>
            <a:r>
              <a:rPr lang="en-US" altLang="en-US" dirty="0" err="1">
                <a:latin typeface="Book Antiqua" panose="02040602050305030304" pitchFamily="18" charset="0"/>
              </a:rPr>
              <a:t>precentralis</a:t>
            </a:r>
            <a:r>
              <a:rPr lang="en-US" altLang="en-US" dirty="0">
                <a:latin typeface="Book Antiqua" panose="02040602050305030304" pitchFamily="18" charset="0"/>
              </a:rPr>
              <a:t> - area 4 - Brodmann)</a:t>
            </a:r>
          </a:p>
          <a:p>
            <a:pPr eaLnBrk="1" hangingPunct="1">
              <a:lnSpc>
                <a:spcPct val="150000"/>
              </a:lnSpc>
              <a:buFont typeface="Arial" panose="020B0604020202020204" pitchFamily="34" charset="0"/>
              <a:buNone/>
            </a:pPr>
            <a:r>
              <a:rPr lang="en-US" altLang="en-US" dirty="0">
                <a:latin typeface="Book Antiqua" panose="02040602050305030304" pitchFamily="18" charset="0"/>
              </a:rPr>
              <a:t>                      - Premotor cortex (area 6 – Brodmann)</a:t>
            </a:r>
          </a:p>
          <a:p>
            <a:pPr eaLnBrk="1" hangingPunct="1">
              <a:lnSpc>
                <a:spcPct val="150000"/>
              </a:lnSpc>
              <a:buFont typeface="Arial" panose="020B0604020202020204" pitchFamily="34" charset="0"/>
              <a:buNone/>
            </a:pPr>
            <a:r>
              <a:rPr lang="en-US" altLang="en-US" dirty="0">
                <a:latin typeface="Book Antiqua" panose="02040602050305030304" pitchFamily="18" charset="0"/>
              </a:rPr>
              <a:t>                      - Frontal eye field (area 8 – Brodmann)</a:t>
            </a:r>
          </a:p>
          <a:p>
            <a:pPr eaLnBrk="1" hangingPunct="1">
              <a:lnSpc>
                <a:spcPct val="150000"/>
              </a:lnSpc>
              <a:buFont typeface="Arial" panose="020B0604020202020204" pitchFamily="34" charset="0"/>
              <a:buNone/>
            </a:pPr>
            <a:r>
              <a:rPr lang="en-US" altLang="en-US" dirty="0">
                <a:latin typeface="Book Antiqua" panose="02040602050305030304" pitchFamily="18" charset="0"/>
                <a:sym typeface="Wingdings" panose="05000000000000000000" pitchFamily="2" charset="2"/>
              </a:rPr>
              <a:t></a:t>
            </a:r>
            <a:r>
              <a:rPr lang="en-US" altLang="en-US" dirty="0">
                <a:latin typeface="Book Antiqua" panose="02040602050305030304" pitchFamily="18" charset="0"/>
              </a:rPr>
              <a:t>passes through frontal part of corona radiata</a:t>
            </a:r>
          </a:p>
          <a:p>
            <a:pPr eaLnBrk="1" hangingPunct="1">
              <a:lnSpc>
                <a:spcPct val="150000"/>
              </a:lnSpc>
              <a:buFont typeface="Arial" panose="020B0604020202020204" pitchFamily="34" charset="0"/>
              <a:buNone/>
            </a:pPr>
            <a:r>
              <a:rPr lang="en-US" altLang="en-US" dirty="0">
                <a:latin typeface="Book Antiqua" panose="02040602050305030304" pitchFamily="18" charset="0"/>
                <a:sym typeface="Wingdings" panose="05000000000000000000" pitchFamily="2" charset="2"/>
              </a:rPr>
              <a:t> passes through  </a:t>
            </a:r>
            <a:r>
              <a:rPr lang="en-US" altLang="en-US" dirty="0">
                <a:latin typeface="Book Antiqua" panose="02040602050305030304" pitchFamily="18" charset="0"/>
              </a:rPr>
              <a:t>genu of capsula interna</a:t>
            </a:r>
          </a:p>
          <a:p>
            <a:pPr marL="285750" indent="-285750" eaLnBrk="1" hangingPunct="1">
              <a:lnSpc>
                <a:spcPct val="150000"/>
              </a:lnSpc>
              <a:buFont typeface="Wingdings" panose="05000000000000000000" pitchFamily="2" charset="2"/>
              <a:buChar char="à"/>
            </a:pPr>
            <a:r>
              <a:rPr lang="en-GB" dirty="0">
                <a:effectLst/>
                <a:latin typeface="Book Antiqua" panose="02040602050305030304" pitchFamily="18" charset="0"/>
                <a:cs typeface="Times New Roman" panose="02020603050405020304" pitchFamily="18" charset="0"/>
              </a:rPr>
              <a:t>then continues inferiorly through the crus cerebri (cerebral peduncle) of the midbrain, to reach the brainstem</a:t>
            </a:r>
          </a:p>
          <a:p>
            <a:pPr marL="285750" indent="-285750" eaLnBrk="1" hangingPunct="1">
              <a:lnSpc>
                <a:spcPct val="150000"/>
              </a:lnSpc>
              <a:buFont typeface="Wingdings" panose="05000000000000000000" pitchFamily="2" charset="2"/>
              <a:buChar char="à"/>
            </a:pPr>
            <a:r>
              <a:rPr lang="en-GB" altLang="en-US" dirty="0">
                <a:latin typeface="Book Antiqua" panose="02040602050305030304" pitchFamily="18" charset="0"/>
                <a:cs typeface="Times New Roman" panose="02020603050405020304" pitchFamily="18" charset="0"/>
              </a:rPr>
              <a:t>terminates in motor nuclei of cranial nerves</a:t>
            </a:r>
            <a:endParaRPr lang="en-US" altLang="en-US" dirty="0">
              <a:latin typeface="Book Antiqua" panose="02040602050305030304"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a:extLst>
              <a:ext uri="{FF2B5EF4-FFF2-40B4-BE49-F238E27FC236}">
                <a16:creationId xmlns:a16="http://schemas.microsoft.com/office/drawing/2014/main" id="{6802649F-8108-4ECF-A8D4-1081E787BB13}"/>
              </a:ext>
            </a:extLst>
          </p:cNvPr>
          <p:cNvSpPr txBox="1">
            <a:spLocks noChangeArrowheads="1"/>
          </p:cNvSpPr>
          <p:nvPr/>
        </p:nvSpPr>
        <p:spPr bwMode="auto">
          <a:xfrm>
            <a:off x="285750" y="357188"/>
            <a:ext cx="8606730" cy="607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0000"/>
              </a:lnSpc>
              <a:spcBef>
                <a:spcPts val="250"/>
              </a:spcBef>
              <a:buClr>
                <a:schemeClr val="accent1"/>
              </a:buClr>
              <a:buSzPct val="80000"/>
              <a:buFont typeface="Arial" panose="020B0604020202020204" pitchFamily="34" charset="0"/>
              <a:buNone/>
            </a:pPr>
            <a:r>
              <a:rPr lang="en-US" altLang="zh-CN" b="1" dirty="0">
                <a:latin typeface="Book Antiqua" panose="02040602050305030304" pitchFamily="18" charset="0"/>
                <a:ea typeface="SimSun" panose="02010600030101010101" pitchFamily="2" charset="-122"/>
              </a:rPr>
              <a:t>CORTICONUCLEAR TRACT (TRACTUS CORTICONUCLEARIS) or</a:t>
            </a:r>
          </a:p>
          <a:p>
            <a:pPr algn="ctr" eaLnBrk="1" hangingPunct="1">
              <a:lnSpc>
                <a:spcPct val="8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ea typeface="SimSun" panose="02010600030101010101" pitchFamily="2" charset="-122"/>
              </a:rPr>
              <a:t>(CORTICOBULBAR TRACT)</a:t>
            </a:r>
            <a:endParaRPr lang="en-US" altLang="en-US" b="1" dirty="0">
              <a:latin typeface="Book Antiqua" panose="02040602050305030304" pitchFamily="18" charset="0"/>
            </a:endParaRPr>
          </a:p>
          <a:p>
            <a:pPr eaLnBrk="1" hangingPunct="1">
              <a:lnSpc>
                <a:spcPct val="80000"/>
              </a:lnSpc>
              <a:spcBef>
                <a:spcPts val="250"/>
              </a:spcBef>
              <a:buClr>
                <a:schemeClr val="accent1"/>
              </a:buClr>
              <a:buSzPct val="80000"/>
              <a:buFont typeface="Arial" panose="020B0604020202020204" pitchFamily="34" charset="0"/>
              <a:buNone/>
            </a:pP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endParaRPr lang="en-US" altLang="en-US" dirty="0">
              <a:latin typeface="Book Antiqua" panose="02040602050305030304" pitchFamily="18" charset="0"/>
            </a:endParaRPr>
          </a:p>
          <a:p>
            <a:pPr eaLnBrk="1" hangingPunct="1">
              <a:lnSpc>
                <a:spcPct val="150000"/>
              </a:lnSpc>
              <a:buFont typeface="Arial" panose="020B0604020202020204" pitchFamily="34" charset="0"/>
              <a:buNone/>
            </a:pPr>
            <a:r>
              <a:rPr lang="en-US" altLang="en-US" u="sng" dirty="0">
                <a:latin typeface="Book Antiqua" panose="02040602050305030304" pitchFamily="18" charset="0"/>
              </a:rPr>
              <a:t>Through midbrain</a:t>
            </a:r>
            <a:r>
              <a:rPr lang="en-US" altLang="en-US" dirty="0">
                <a:latin typeface="Book Antiqua" panose="02040602050305030304" pitchFamily="18" charset="0"/>
              </a:rPr>
              <a:t>: passes between tr. </a:t>
            </a:r>
            <a:r>
              <a:rPr lang="en-GB" altLang="en-US" dirty="0">
                <a:latin typeface="Book Antiqua" panose="02040602050305030304" pitchFamily="18" charset="0"/>
              </a:rPr>
              <a:t>c</a:t>
            </a:r>
            <a:r>
              <a:rPr lang="en-US" altLang="en-US" dirty="0" err="1">
                <a:latin typeface="Book Antiqua" panose="02040602050305030304" pitchFamily="18" charset="0"/>
              </a:rPr>
              <a:t>orticospinalis</a:t>
            </a:r>
            <a:r>
              <a:rPr lang="en-US" altLang="en-US" dirty="0">
                <a:latin typeface="Book Antiqua" panose="02040602050305030304" pitchFamily="18" charset="0"/>
              </a:rPr>
              <a:t> </a:t>
            </a:r>
            <a:r>
              <a:rPr lang="en-GB" altLang="en-US" dirty="0">
                <a:latin typeface="Book Antiqua" panose="02040602050305030304" pitchFamily="18" charset="0"/>
              </a:rPr>
              <a:t>and</a:t>
            </a:r>
            <a:r>
              <a:rPr lang="en-US" altLang="en-US" dirty="0">
                <a:latin typeface="Book Antiqua" panose="02040602050305030304" pitchFamily="18" charset="0"/>
              </a:rPr>
              <a:t> tr. </a:t>
            </a:r>
            <a:r>
              <a:rPr lang="en-GB" altLang="en-US" dirty="0">
                <a:latin typeface="Book Antiqua" panose="02040602050305030304" pitchFamily="18" charset="0"/>
              </a:rPr>
              <a:t>f</a:t>
            </a:r>
            <a:r>
              <a:rPr lang="en-US" altLang="en-US" dirty="0" err="1">
                <a:latin typeface="Book Antiqua" panose="02040602050305030304" pitchFamily="18" charset="0"/>
              </a:rPr>
              <a:t>rontopontinus</a:t>
            </a:r>
            <a:endParaRPr lang="en-US" altLang="en-US" dirty="0">
              <a:latin typeface="Book Antiqua" panose="02040602050305030304" pitchFamily="18" charset="0"/>
            </a:endParaRPr>
          </a:p>
          <a:p>
            <a:pPr eaLnBrk="1" hangingPunct="1">
              <a:lnSpc>
                <a:spcPct val="150000"/>
              </a:lnSpc>
              <a:buFont typeface="Arial" panose="020B0604020202020204" pitchFamily="34" charset="0"/>
              <a:buNone/>
            </a:pPr>
            <a:r>
              <a:rPr lang="en-US" altLang="en-US" u="sng" dirty="0">
                <a:latin typeface="Book Antiqua" panose="02040602050305030304" pitchFamily="18" charset="0"/>
              </a:rPr>
              <a:t>Through pons: </a:t>
            </a:r>
            <a:r>
              <a:rPr lang="en-GB" b="0" i="0" dirty="0">
                <a:solidFill>
                  <a:srgbClr val="0D0D0D"/>
                </a:solidFill>
                <a:effectLst/>
                <a:highlight>
                  <a:srgbClr val="FFFFFF"/>
                </a:highlight>
                <a:latin typeface="Book Antiqua" panose="02040602050305030304" pitchFamily="18" charset="0"/>
              </a:rPr>
              <a:t>It diverges from the corticospinal tract, rotates dorsally towards the</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tegmentum and ends </a:t>
            </a:r>
            <a:r>
              <a:rPr lang="en-US" altLang="en-US" dirty="0">
                <a:latin typeface="Book Antiqua" panose="02040602050305030304" pitchFamily="18" charset="0"/>
              </a:rPr>
              <a:t>in the motor nuclei of the cranial nerves. </a:t>
            </a:r>
          </a:p>
          <a:p>
            <a:pPr eaLnBrk="1" hangingPunct="1">
              <a:lnSpc>
                <a:spcPct val="150000"/>
              </a:lnSpc>
              <a:buFont typeface="Arial" panose="020B0604020202020204" pitchFamily="34" charset="0"/>
              <a:buNone/>
            </a:pPr>
            <a:endParaRPr lang="en-US" altLang="en-US" dirty="0">
              <a:latin typeface="Book Antiqua" panose="02040602050305030304" pitchFamily="18" charset="0"/>
            </a:endParaRPr>
          </a:p>
          <a:p>
            <a:pPr marL="0" indent="0" eaLnBrk="1" hangingPunct="1">
              <a:lnSpc>
                <a:spcPct val="150000"/>
              </a:lnSpc>
              <a:buFont typeface="Arial" panose="020B0604020202020204" pitchFamily="34" charset="0"/>
              <a:buNone/>
            </a:pPr>
            <a:r>
              <a:rPr lang="en-GB" b="1" i="0" dirty="0">
                <a:solidFill>
                  <a:srgbClr val="0D0D0D"/>
                </a:solidFill>
                <a:effectLst/>
                <a:highlight>
                  <a:srgbClr val="FFFFFF"/>
                </a:highlight>
                <a:latin typeface="Book Antiqua" panose="02040602050305030304" pitchFamily="18" charset="0"/>
              </a:rPr>
              <a:t>Fibers terminate bilaterally in the motor nuclei of the cranial nerves (</a:t>
            </a:r>
            <a:r>
              <a:rPr lang="en-GB" b="1" i="0" u="sng" dirty="0">
                <a:solidFill>
                  <a:srgbClr val="0D0D0D"/>
                </a:solidFill>
                <a:effectLst/>
                <a:highlight>
                  <a:srgbClr val="FFFFFF"/>
                </a:highlight>
                <a:latin typeface="Book Antiqua" panose="02040602050305030304" pitchFamily="18" charset="0"/>
              </a:rPr>
              <a:t>only for the</a:t>
            </a:r>
            <a:br>
              <a:rPr lang="en-GB" b="1" i="0" u="sng" dirty="0">
                <a:solidFill>
                  <a:srgbClr val="0D0D0D"/>
                </a:solidFill>
                <a:effectLst/>
                <a:highlight>
                  <a:srgbClr val="FFFFFF"/>
                </a:highlight>
                <a:latin typeface="Book Antiqua" panose="02040602050305030304" pitchFamily="18" charset="0"/>
              </a:rPr>
            </a:br>
            <a:r>
              <a:rPr lang="en-GB" b="1" i="0" u="sng" dirty="0">
                <a:solidFill>
                  <a:srgbClr val="0D0D0D"/>
                </a:solidFill>
                <a:effectLst/>
                <a:highlight>
                  <a:srgbClr val="FFFFFF"/>
                </a:highlight>
                <a:latin typeface="Book Antiqua" panose="02040602050305030304" pitchFamily="18" charset="0"/>
              </a:rPr>
              <a:t>lower part of the motor nucleus of facial nerve and the motor nucleus of the hypoglossal nerve </a:t>
            </a:r>
            <a:r>
              <a:rPr lang="en-GB" b="1" i="0" u="sng" dirty="0" err="1">
                <a:solidFill>
                  <a:srgbClr val="0D0D0D"/>
                </a:solidFill>
                <a:effectLst/>
                <a:highlight>
                  <a:srgbClr val="FFFFFF"/>
                </a:highlight>
                <a:latin typeface="Book Antiqua" panose="02040602050305030304" pitchFamily="18" charset="0"/>
              </a:rPr>
              <a:t>fibers</a:t>
            </a:r>
            <a:r>
              <a:rPr lang="en-GB" b="1" i="0" u="sng" dirty="0">
                <a:solidFill>
                  <a:srgbClr val="0D0D0D"/>
                </a:solidFill>
                <a:effectLst/>
                <a:highlight>
                  <a:srgbClr val="FFFFFF"/>
                </a:highlight>
                <a:latin typeface="Book Antiqua" panose="02040602050305030304" pitchFamily="18" charset="0"/>
              </a:rPr>
              <a:t> cross entirely to the opposite side</a:t>
            </a:r>
            <a:r>
              <a:rPr lang="en-GB" b="1" i="0" dirty="0">
                <a:solidFill>
                  <a:srgbClr val="0D0D0D"/>
                </a:solidFill>
                <a:effectLst/>
                <a:highlight>
                  <a:srgbClr val="FFFFFF"/>
                </a:highlight>
                <a:latin typeface="Book Antiqua" panose="02040602050305030304" pitchFamily="18" charset="0"/>
              </a:rPr>
              <a:t>).</a:t>
            </a:r>
            <a:br>
              <a:rPr lang="en-GB" b="1" i="0" dirty="0">
                <a:solidFill>
                  <a:srgbClr val="0D0D0D"/>
                </a:solidFill>
                <a:effectLst/>
                <a:highlight>
                  <a:srgbClr val="FFFFFF"/>
                </a:highlight>
                <a:latin typeface="Book Antiqua" panose="02040602050305030304" pitchFamily="18" charset="0"/>
              </a:rPr>
            </a:b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Function:</a:t>
            </a:r>
            <a:r>
              <a:rPr lang="en-US" altLang="en-US" dirty="0">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It enables cortical control of the motor nuclei of the cranial nerves.</a:t>
            </a:r>
            <a:endParaRPr lang="en-US" altLang="en-US" dirty="0">
              <a:latin typeface="Book Antiqua" panose="02040602050305030304" pitchFamily="18" charset="0"/>
            </a:endParaRPr>
          </a:p>
          <a:p>
            <a:pPr marL="0" indent="0" eaLnBrk="1" hangingPunct="1">
              <a:lnSpc>
                <a:spcPct val="150000"/>
              </a:lnSpc>
              <a:buFont typeface="Arial" panose="020B0604020202020204" pitchFamily="34" charset="0"/>
              <a:buNone/>
            </a:pPr>
            <a:r>
              <a:rPr lang="en-GB" b="1" i="0" dirty="0">
                <a:effectLst/>
                <a:highlight>
                  <a:srgbClr val="00FFFF"/>
                </a:highlight>
                <a:latin typeface="Book Antiqua" panose="02040602050305030304" pitchFamily="18" charset="0"/>
              </a:rPr>
              <a:t>***The </a:t>
            </a:r>
            <a:r>
              <a:rPr lang="en-GB" b="1" i="0" dirty="0" err="1">
                <a:effectLst/>
                <a:highlight>
                  <a:srgbClr val="00FFFF"/>
                </a:highlight>
                <a:latin typeface="Book Antiqua" panose="02040602050305030304" pitchFamily="18" charset="0"/>
              </a:rPr>
              <a:t>corticonuclear</a:t>
            </a:r>
            <a:r>
              <a:rPr lang="en-GB" b="1" i="0" dirty="0">
                <a:effectLst/>
                <a:highlight>
                  <a:srgbClr val="00FFFF"/>
                </a:highlight>
                <a:latin typeface="Book Antiqua" panose="02040602050305030304" pitchFamily="18" charset="0"/>
              </a:rPr>
              <a:t> tract provides voluntary control over the muscles of the</a:t>
            </a:r>
            <a:br>
              <a:rPr lang="en-GB" b="1" i="0" dirty="0">
                <a:effectLst/>
                <a:highlight>
                  <a:srgbClr val="00FFFF"/>
                </a:highlight>
                <a:latin typeface="Book Antiqua" panose="02040602050305030304" pitchFamily="18" charset="0"/>
              </a:rPr>
            </a:br>
            <a:r>
              <a:rPr lang="en-GB" b="1" i="0" dirty="0">
                <a:effectLst/>
                <a:highlight>
                  <a:srgbClr val="00FFFF"/>
                </a:highlight>
                <a:latin typeface="Book Antiqua" panose="02040602050305030304" pitchFamily="18" charset="0"/>
              </a:rPr>
              <a:t>      face, head and neck. This is in contrast to the corticospinal tract which</a:t>
            </a:r>
            <a:br>
              <a:rPr lang="en-GB" b="1" i="0" dirty="0">
                <a:effectLst/>
                <a:highlight>
                  <a:srgbClr val="00FFFF"/>
                </a:highlight>
                <a:latin typeface="Book Antiqua" panose="02040602050305030304" pitchFamily="18" charset="0"/>
              </a:rPr>
            </a:br>
            <a:r>
              <a:rPr lang="en-GB" b="1" i="0" dirty="0">
                <a:effectLst/>
                <a:highlight>
                  <a:srgbClr val="00FFFF"/>
                </a:highlight>
                <a:latin typeface="Book Antiqua" panose="02040602050305030304" pitchFamily="18" charset="0"/>
              </a:rPr>
              <a:t>       controls the movement of the trunk and limbs. </a:t>
            </a:r>
            <a:endParaRPr lang="en-US" altLang="en-US" b="1" dirty="0">
              <a:highlight>
                <a:srgbClr val="00FFFF"/>
              </a:highlight>
              <a:latin typeface="Book Antiqua" panose="020406020503050303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B69EB44-02A6-4B32-6282-DA7B96CADA12}"/>
              </a:ext>
            </a:extLst>
          </p:cNvPr>
          <p:cNvPicPr>
            <a:picLocks noChangeAspect="1"/>
          </p:cNvPicPr>
          <p:nvPr/>
        </p:nvPicPr>
        <p:blipFill>
          <a:blip r:embed="rId2"/>
          <a:stretch>
            <a:fillRect/>
          </a:stretch>
        </p:blipFill>
        <p:spPr>
          <a:xfrm>
            <a:off x="359532" y="215011"/>
            <a:ext cx="8424936" cy="6427978"/>
          </a:xfrm>
          <a:prstGeom prst="rect">
            <a:avLst/>
          </a:prstGeom>
        </p:spPr>
      </p:pic>
    </p:spTree>
    <p:extLst>
      <p:ext uri="{BB962C8B-B14F-4D97-AF65-F5344CB8AC3E}">
        <p14:creationId xmlns:p14="http://schemas.microsoft.com/office/powerpoint/2010/main" val="11196292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47B2900-9D66-021E-D0CF-1FF80C17DFFB}"/>
              </a:ext>
            </a:extLst>
          </p:cNvPr>
          <p:cNvPicPr>
            <a:picLocks noChangeAspect="1"/>
          </p:cNvPicPr>
          <p:nvPr/>
        </p:nvPicPr>
        <p:blipFill>
          <a:blip r:embed="rId2"/>
          <a:stretch>
            <a:fillRect/>
          </a:stretch>
        </p:blipFill>
        <p:spPr>
          <a:xfrm>
            <a:off x="361318" y="278320"/>
            <a:ext cx="8421364" cy="6301359"/>
          </a:xfrm>
          <a:prstGeom prst="rect">
            <a:avLst/>
          </a:prstGeom>
        </p:spPr>
      </p:pic>
    </p:spTree>
    <p:extLst>
      <p:ext uri="{BB962C8B-B14F-4D97-AF65-F5344CB8AC3E}">
        <p14:creationId xmlns:p14="http://schemas.microsoft.com/office/powerpoint/2010/main" val="12895170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13359A7-B830-0CBA-ABDC-7E0458672560}"/>
              </a:ext>
            </a:extLst>
          </p:cNvPr>
          <p:cNvPicPr>
            <a:picLocks noChangeAspect="1"/>
          </p:cNvPicPr>
          <p:nvPr/>
        </p:nvPicPr>
        <p:blipFill>
          <a:blip r:embed="rId2"/>
          <a:stretch>
            <a:fillRect/>
          </a:stretch>
        </p:blipFill>
        <p:spPr>
          <a:xfrm>
            <a:off x="537563" y="384834"/>
            <a:ext cx="8068873" cy="6088331"/>
          </a:xfrm>
          <a:prstGeom prst="rect">
            <a:avLst/>
          </a:prstGeom>
        </p:spPr>
      </p:pic>
    </p:spTree>
    <p:extLst>
      <p:ext uri="{BB962C8B-B14F-4D97-AF65-F5344CB8AC3E}">
        <p14:creationId xmlns:p14="http://schemas.microsoft.com/office/powerpoint/2010/main" val="12118572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274DF6-7BE3-924F-697D-4C1F8C434A2E}"/>
              </a:ext>
            </a:extLst>
          </p:cNvPr>
          <p:cNvPicPr>
            <a:picLocks noChangeAspect="1"/>
          </p:cNvPicPr>
          <p:nvPr/>
        </p:nvPicPr>
        <p:blipFill>
          <a:blip r:embed="rId2"/>
          <a:stretch>
            <a:fillRect/>
          </a:stretch>
        </p:blipFill>
        <p:spPr>
          <a:xfrm>
            <a:off x="342864" y="294565"/>
            <a:ext cx="8458271" cy="6268870"/>
          </a:xfrm>
          <a:prstGeom prst="rect">
            <a:avLst/>
          </a:prstGeom>
        </p:spPr>
      </p:pic>
    </p:spTree>
    <p:extLst>
      <p:ext uri="{BB962C8B-B14F-4D97-AF65-F5344CB8AC3E}">
        <p14:creationId xmlns:p14="http://schemas.microsoft.com/office/powerpoint/2010/main" val="717271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BCB308-1FEC-0BC0-FA04-B9E092D79810}"/>
              </a:ext>
            </a:extLst>
          </p:cNvPr>
          <p:cNvPicPr>
            <a:picLocks noChangeAspect="1"/>
          </p:cNvPicPr>
          <p:nvPr/>
        </p:nvPicPr>
        <p:blipFill>
          <a:blip r:embed="rId2"/>
          <a:stretch>
            <a:fillRect/>
          </a:stretch>
        </p:blipFill>
        <p:spPr>
          <a:xfrm>
            <a:off x="611560" y="346348"/>
            <a:ext cx="8148491" cy="6165304"/>
          </a:xfrm>
          <a:prstGeom prst="rect">
            <a:avLst/>
          </a:prstGeom>
        </p:spPr>
      </p:pic>
    </p:spTree>
    <p:extLst>
      <p:ext uri="{BB962C8B-B14F-4D97-AF65-F5344CB8AC3E}">
        <p14:creationId xmlns:p14="http://schemas.microsoft.com/office/powerpoint/2010/main" val="37031969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19BA01-C4F3-8B71-7E02-0A5A192D5F3C}"/>
              </a:ext>
            </a:extLst>
          </p:cNvPr>
          <p:cNvPicPr>
            <a:picLocks noChangeAspect="1"/>
          </p:cNvPicPr>
          <p:nvPr/>
        </p:nvPicPr>
        <p:blipFill>
          <a:blip r:embed="rId2"/>
          <a:stretch>
            <a:fillRect/>
          </a:stretch>
        </p:blipFill>
        <p:spPr>
          <a:xfrm>
            <a:off x="1399732" y="70969"/>
            <a:ext cx="6344535" cy="6716062"/>
          </a:xfrm>
          <a:prstGeom prst="rect">
            <a:avLst/>
          </a:prstGeom>
        </p:spPr>
      </p:pic>
    </p:spTree>
    <p:extLst>
      <p:ext uri="{BB962C8B-B14F-4D97-AF65-F5344CB8AC3E}">
        <p14:creationId xmlns:p14="http://schemas.microsoft.com/office/powerpoint/2010/main" val="37001496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a:extLst>
              <a:ext uri="{FF2B5EF4-FFF2-40B4-BE49-F238E27FC236}">
                <a16:creationId xmlns:a16="http://schemas.microsoft.com/office/drawing/2014/main" id="{84E2AB67-92B8-F4CB-1C40-34310D39A2F9}"/>
              </a:ext>
            </a:extLst>
          </p:cNvPr>
          <p:cNvSpPr/>
          <p:nvPr/>
        </p:nvSpPr>
        <p:spPr>
          <a:xfrm>
            <a:off x="357188" y="212725"/>
            <a:ext cx="8679308" cy="5529784"/>
          </a:xfrm>
          <a:prstGeom prst="rect">
            <a:avLst/>
          </a:prstGeom>
          <a:noFill/>
          <a:ln w="9525">
            <a:noFill/>
          </a:ln>
        </p:spPr>
        <p:txBody>
          <a:bodyPr wrap="square">
            <a:spAutoFit/>
          </a:bodyPr>
          <a:lstStyle>
            <a:lvl1pPr marL="342900" indent="-342900">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lnSpc>
                <a:spcPct val="150000"/>
              </a:lnSpc>
              <a:spcBef>
                <a:spcPts val="250"/>
              </a:spcBef>
              <a:buClr>
                <a:schemeClr val="accent1"/>
              </a:buClr>
              <a:buSzPct val="80000"/>
              <a:buFont typeface="Arial" panose="020B0604020202020204" pitchFamily="34" charset="0"/>
              <a:buNone/>
              <a:defRPr/>
            </a:pPr>
            <a:r>
              <a:rPr lang="en-GB" altLang="en-US" b="1" dirty="0">
                <a:latin typeface="Book Antiqua" panose="02040602050305030304" pitchFamily="18" charset="0"/>
              </a:rPr>
              <a:t>Other motor pathways</a:t>
            </a:r>
            <a:r>
              <a:rPr lang="sr-Cyrl-CS" altLang="en-US" b="1" dirty="0">
                <a:latin typeface="Book Antiqua" panose="02040602050305030304" pitchFamily="18" charset="0"/>
              </a:rPr>
              <a:t>:	</a:t>
            </a:r>
            <a:endParaRPr lang="en-GB" altLang="en-US" b="1" dirty="0">
              <a:latin typeface="Book Antiqua" panose="02040602050305030304" pitchFamily="18" charset="0"/>
            </a:endParaRPr>
          </a:p>
          <a:p>
            <a:pPr eaLnBrk="1" hangingPunct="1">
              <a:lnSpc>
                <a:spcPct val="150000"/>
              </a:lnSpc>
              <a:spcBef>
                <a:spcPts val="250"/>
              </a:spcBef>
              <a:buClr>
                <a:schemeClr val="accent1"/>
              </a:buClr>
              <a:buSzPct val="80000"/>
              <a:defRPr/>
            </a:pPr>
            <a:r>
              <a:rPr lang="sr-Latn-CS" altLang="en-US" dirty="0">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They have bilateral control over the axial and girdle musculature, even though they are unilateral, through interneurons whose axons cross in the anterior commissure. (Unilateral lesions do not have significant effects!!!!)</a:t>
            </a:r>
          </a:p>
          <a:p>
            <a:pPr eaLnBrk="1" hangingPunct="1">
              <a:lnSpc>
                <a:spcPct val="150000"/>
              </a:lnSpc>
              <a:spcBef>
                <a:spcPts val="250"/>
              </a:spcBef>
              <a:buClr>
                <a:schemeClr val="accent1"/>
              </a:buClr>
              <a:buSzPct val="80000"/>
              <a:defRPr/>
            </a:pPr>
            <a:endParaRPr lang="sr-Latn-CS" altLang="en-US" b="1" dirty="0">
              <a:latin typeface="Book Antiqua" panose="02040602050305030304" pitchFamily="18" charset="0"/>
            </a:endParaRPr>
          </a:p>
          <a:p>
            <a:pPr marL="263525" indent="-263525">
              <a:lnSpc>
                <a:spcPct val="150000"/>
              </a:lnSpc>
              <a:buFontTx/>
              <a:buAutoNum type="arabicParenR"/>
            </a:pPr>
            <a:r>
              <a:rPr lang="en-GB" altLang="en-US" b="1" dirty="0">
                <a:latin typeface="Book Antiqua" panose="02040602050305030304" pitchFamily="18" charset="0"/>
              </a:rPr>
              <a:t>Rubrospinal tract (</a:t>
            </a:r>
            <a:r>
              <a:rPr lang="sr-Latn-CS" altLang="en-US" b="1" dirty="0" err="1">
                <a:latin typeface="Book Antiqua" panose="02040602050305030304" pitchFamily="18" charset="0"/>
              </a:rPr>
              <a:t>tr</a:t>
            </a:r>
            <a:r>
              <a:rPr lang="sr-Latn-CS" altLang="en-US" b="1" dirty="0">
                <a:latin typeface="Book Antiqua" panose="02040602050305030304" pitchFamily="18" charset="0"/>
              </a:rPr>
              <a:t>. </a:t>
            </a:r>
            <a:r>
              <a:rPr lang="en-GB" altLang="en-US" b="1" dirty="0">
                <a:latin typeface="Book Antiqua" panose="02040602050305030304" pitchFamily="18" charset="0"/>
              </a:rPr>
              <a:t>r</a:t>
            </a:r>
            <a:r>
              <a:rPr lang="sr-Latn-CS" altLang="en-US" b="1" dirty="0" err="1">
                <a:latin typeface="Book Antiqua" panose="02040602050305030304" pitchFamily="18" charset="0"/>
              </a:rPr>
              <a:t>ubrospinalis</a:t>
            </a:r>
            <a:r>
              <a:rPr lang="en-GB" altLang="en-US" b="1" dirty="0">
                <a:latin typeface="Book Antiqua" panose="02040602050305030304" pitchFamily="18" charset="0"/>
              </a:rPr>
              <a:t>)</a:t>
            </a:r>
          </a:p>
          <a:p>
            <a:pPr marL="0" indent="0">
              <a:lnSpc>
                <a:spcPct val="150000"/>
              </a:lnSpc>
            </a:pPr>
            <a:r>
              <a:rPr lang="en-GB" b="0" i="0" dirty="0">
                <a:solidFill>
                  <a:srgbClr val="0D0D0D"/>
                </a:solidFill>
                <a:effectLst/>
                <a:highlight>
                  <a:srgbClr val="FFFFFF"/>
                </a:highlight>
                <a:latin typeface="Book Antiqua" panose="02040602050305030304" pitchFamily="18" charset="0"/>
              </a:rPr>
              <a:t>– It originates from the </a:t>
            </a:r>
            <a:r>
              <a:rPr lang="en-GB" b="0" i="0" dirty="0" err="1">
                <a:solidFill>
                  <a:srgbClr val="0D0D0D"/>
                </a:solidFill>
                <a:effectLst/>
                <a:highlight>
                  <a:srgbClr val="FFFFFF"/>
                </a:highlight>
                <a:latin typeface="Book Antiqua" panose="02040602050305030304" pitchFamily="18" charset="0"/>
              </a:rPr>
              <a:t>the</a:t>
            </a:r>
            <a:r>
              <a:rPr lang="en-GB" b="0" i="0" dirty="0">
                <a:solidFill>
                  <a:srgbClr val="0D0D0D"/>
                </a:solidFill>
                <a:effectLst/>
                <a:highlight>
                  <a:srgbClr val="FFFFFF"/>
                </a:highlight>
                <a:latin typeface="Book Antiqua" panose="02040602050305030304" pitchFamily="18" charset="0"/>
              </a:rPr>
              <a:t> red nucleus, </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crosses (decussates) in the</a:t>
            </a:r>
            <a:r>
              <a:rPr lang="en-GB" dirty="0">
                <a:solidFill>
                  <a:srgbClr val="0D0D0D"/>
                </a:solidFill>
                <a:highlight>
                  <a:srgbClr val="FFFFFF"/>
                </a:highlight>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midbrain and goes to the </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lateral parts of the anterior horns of  the spinal cord.</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It does not reach the lumbosacral </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segments (just some </a:t>
            </a:r>
            <a:r>
              <a:rPr lang="en-GB" b="0" i="0" dirty="0" err="1">
                <a:solidFill>
                  <a:srgbClr val="0D0D0D"/>
                </a:solidFill>
                <a:effectLst/>
                <a:highlight>
                  <a:srgbClr val="FFFFFF"/>
                </a:highlight>
                <a:latin typeface="Book Antiqua" panose="02040602050305030304" pitchFamily="18" charset="0"/>
              </a:rPr>
              <a:t>fibers</a:t>
            </a:r>
            <a:r>
              <a:rPr lang="en-GB" b="0" i="0" dirty="0">
                <a:solidFill>
                  <a:srgbClr val="0D0D0D"/>
                </a:solidFill>
                <a:effectLst/>
                <a:highlight>
                  <a:srgbClr val="FFFFFF"/>
                </a:highlight>
                <a:latin typeface="Book Antiqua" panose="02040602050305030304" pitchFamily="18" charset="0"/>
              </a:rPr>
              <a:t>)</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a:t>
            </a:r>
            <a:r>
              <a:rPr lang="en-GB" b="0" i="0" u="sng" dirty="0">
                <a:solidFill>
                  <a:srgbClr val="0D0D0D"/>
                </a:solidFill>
                <a:effectLst/>
                <a:highlight>
                  <a:srgbClr val="FFFFFF"/>
                </a:highlight>
                <a:latin typeface="Book Antiqua" panose="02040602050305030304" pitchFamily="18" charset="0"/>
              </a:rPr>
              <a:t>It facilitates the activity of flexor muscles </a:t>
            </a:r>
            <a:br>
              <a:rPr lang="en-GB" b="0" i="0" u="sng"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a:t>
            </a:r>
            <a:r>
              <a:rPr lang="en-GB" b="0" i="0" u="sng" dirty="0">
                <a:solidFill>
                  <a:srgbClr val="0D0D0D"/>
                </a:solidFill>
                <a:effectLst/>
                <a:highlight>
                  <a:srgbClr val="FFFFFF"/>
                </a:highlight>
                <a:latin typeface="Book Antiqua" panose="02040602050305030304" pitchFamily="18" charset="0"/>
              </a:rPr>
              <a:t>Its function </a:t>
            </a:r>
            <a:r>
              <a:rPr lang="en-GB" u="sng" dirty="0">
                <a:solidFill>
                  <a:srgbClr val="0D0D0D"/>
                </a:solidFill>
                <a:highlight>
                  <a:srgbClr val="FFFFFF"/>
                </a:highlight>
                <a:latin typeface="Book Antiqua" panose="02040602050305030304" pitchFamily="18" charset="0"/>
              </a:rPr>
              <a:t>is mostly related to the upper limbs</a:t>
            </a:r>
            <a:endParaRPr lang="en-GB" b="0" i="0" u="sng" dirty="0">
              <a:solidFill>
                <a:srgbClr val="0D0D0D"/>
              </a:solidFill>
              <a:effectLst/>
              <a:highlight>
                <a:srgbClr val="FFFFFF"/>
              </a:highlight>
              <a:latin typeface="Book Antiqua" panose="02040602050305030304" pitchFamily="18" charset="0"/>
            </a:endParaRPr>
          </a:p>
        </p:txBody>
      </p:sp>
      <p:pic>
        <p:nvPicPr>
          <p:cNvPr id="2" name="Picture 1">
            <a:extLst>
              <a:ext uri="{FF2B5EF4-FFF2-40B4-BE49-F238E27FC236}">
                <a16:creationId xmlns:a16="http://schemas.microsoft.com/office/drawing/2014/main" id="{0C88DE38-4ADE-374F-27BC-D7CEB02C9105}"/>
              </a:ext>
            </a:extLst>
          </p:cNvPr>
          <p:cNvPicPr>
            <a:picLocks noChangeAspect="1"/>
          </p:cNvPicPr>
          <p:nvPr/>
        </p:nvPicPr>
        <p:blipFill rotWithShape="1">
          <a:blip r:embed="rId2"/>
          <a:srcRect l="56020"/>
          <a:stretch/>
        </p:blipFill>
        <p:spPr>
          <a:xfrm>
            <a:off x="6017143" y="1916832"/>
            <a:ext cx="2741276" cy="4605372"/>
          </a:xfrm>
          <a:prstGeom prst="rect">
            <a:avLst/>
          </a:prstGeom>
        </p:spPr>
      </p:pic>
    </p:spTree>
    <p:extLst>
      <p:ext uri="{BB962C8B-B14F-4D97-AF65-F5344CB8AC3E}">
        <p14:creationId xmlns:p14="http://schemas.microsoft.com/office/powerpoint/2010/main" val="3266687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descr="Picture8">
            <a:extLst>
              <a:ext uri="{FF2B5EF4-FFF2-40B4-BE49-F238E27FC236}">
                <a16:creationId xmlns:a16="http://schemas.microsoft.com/office/drawing/2014/main" id="{0B2DE6E9-4321-13B4-0CD8-8619517860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5425" y="923925"/>
            <a:ext cx="6153150"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a:extLst>
              <a:ext uri="{FF2B5EF4-FFF2-40B4-BE49-F238E27FC236}">
                <a16:creationId xmlns:a16="http://schemas.microsoft.com/office/drawing/2014/main" id="{84E2AB67-92B8-F4CB-1C40-34310D39A2F9}"/>
              </a:ext>
            </a:extLst>
          </p:cNvPr>
          <p:cNvSpPr/>
          <p:nvPr/>
        </p:nvSpPr>
        <p:spPr>
          <a:xfrm>
            <a:off x="357188" y="212725"/>
            <a:ext cx="8679308" cy="5906810"/>
          </a:xfrm>
          <a:prstGeom prst="rect">
            <a:avLst/>
          </a:prstGeom>
          <a:noFill/>
          <a:ln w="9525">
            <a:noFill/>
          </a:ln>
        </p:spPr>
        <p:txBody>
          <a:bodyPr wrap="square">
            <a:spAutoFit/>
          </a:bodyPr>
          <a:lstStyle>
            <a:lvl1pPr marL="342900" indent="-342900">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lnSpc>
                <a:spcPct val="150000"/>
              </a:lnSpc>
              <a:spcBef>
                <a:spcPts val="250"/>
              </a:spcBef>
              <a:buClr>
                <a:schemeClr val="accent1"/>
              </a:buClr>
              <a:buSzPct val="80000"/>
              <a:buFont typeface="Arial" panose="020B0604020202020204" pitchFamily="34" charset="0"/>
              <a:buNone/>
              <a:defRPr/>
            </a:pPr>
            <a:r>
              <a:rPr lang="en-GB" altLang="en-US" b="1" dirty="0">
                <a:latin typeface="Book Antiqua" panose="02040602050305030304" pitchFamily="18" charset="0"/>
              </a:rPr>
              <a:t>Other motor pathways</a:t>
            </a:r>
            <a:r>
              <a:rPr lang="sr-Cyrl-CS" altLang="en-US" b="1" dirty="0">
                <a:latin typeface="Book Antiqua" panose="02040602050305030304" pitchFamily="18" charset="0"/>
              </a:rPr>
              <a:t>:	</a:t>
            </a:r>
            <a:r>
              <a:rPr lang="sr-Latn-CS" altLang="en-US" b="1" dirty="0">
                <a:latin typeface="Book Antiqua" panose="02040602050305030304" pitchFamily="18" charset="0"/>
              </a:rPr>
              <a:t>	</a:t>
            </a:r>
            <a:endParaRPr lang="en-GB"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defRPr/>
            </a:pPr>
            <a:endParaRPr lang="sr-Latn-CS" altLang="en-US" b="1" dirty="0">
              <a:latin typeface="Book Antiqua" panose="02040602050305030304" pitchFamily="18" charset="0"/>
            </a:endParaRPr>
          </a:p>
          <a:p>
            <a:pPr marL="0" indent="0">
              <a:lnSpc>
                <a:spcPct val="150000"/>
              </a:lnSpc>
            </a:pPr>
            <a:r>
              <a:rPr lang="en-GB" altLang="en-US" b="1" dirty="0">
                <a:latin typeface="Book Antiqua" panose="02040602050305030304" pitchFamily="18" charset="0"/>
              </a:rPr>
              <a:t>2) Reticulospinal tract</a:t>
            </a:r>
            <a:r>
              <a:rPr lang="sr-Latn-CS" altLang="en-US" b="1" dirty="0">
                <a:latin typeface="Book Antiqua" panose="02040602050305030304" pitchFamily="18" charset="0"/>
              </a:rPr>
              <a:t> </a:t>
            </a:r>
            <a:r>
              <a:rPr lang="en-GB" altLang="en-US" b="1" dirty="0">
                <a:latin typeface="Book Antiqua" panose="02040602050305030304" pitchFamily="18" charset="0"/>
              </a:rPr>
              <a:t>(</a:t>
            </a:r>
            <a:r>
              <a:rPr lang="sr-Latn-CS" altLang="en-US" b="1" dirty="0" err="1">
                <a:latin typeface="Book Antiqua" panose="02040602050305030304" pitchFamily="18" charset="0"/>
              </a:rPr>
              <a:t>tr</a:t>
            </a:r>
            <a:r>
              <a:rPr lang="sr-Latn-CS" altLang="en-US" b="1" dirty="0">
                <a:latin typeface="Book Antiqua" panose="02040602050305030304" pitchFamily="18" charset="0"/>
              </a:rPr>
              <a:t>. </a:t>
            </a:r>
            <a:r>
              <a:rPr lang="en-GB" altLang="en-US" b="1" dirty="0">
                <a:latin typeface="Book Antiqua" panose="02040602050305030304" pitchFamily="18" charset="0"/>
              </a:rPr>
              <a:t>r</a:t>
            </a:r>
            <a:r>
              <a:rPr lang="sr-Latn-CS" altLang="en-US" b="1" dirty="0" err="1">
                <a:latin typeface="Book Antiqua" panose="02040602050305030304" pitchFamily="18" charset="0"/>
              </a:rPr>
              <a:t>eticulospinalis</a:t>
            </a:r>
            <a:r>
              <a:rPr lang="en-GB" altLang="en-US" b="1" dirty="0">
                <a:latin typeface="Book Antiqua" panose="02040602050305030304" pitchFamily="18" charset="0"/>
              </a:rPr>
              <a:t>)</a:t>
            </a:r>
          </a:p>
          <a:p>
            <a:pPr marL="0" indent="0">
              <a:lnSpc>
                <a:spcPct val="150000"/>
              </a:lnSpc>
            </a:pPr>
            <a:r>
              <a:rPr lang="en-GB" altLang="en-US" dirty="0">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It originates from the of the pontine nuclei </a:t>
            </a:r>
            <a:br>
              <a:rPr lang="en-GB" b="0" i="0" dirty="0">
                <a:solidFill>
                  <a:srgbClr val="0D0D0D"/>
                </a:solidFill>
                <a:effectLst/>
                <a:highlight>
                  <a:srgbClr val="FFFFFF"/>
                </a:highlight>
                <a:latin typeface="Book Antiqua" panose="02040602050305030304" pitchFamily="18" charset="0"/>
              </a:rPr>
            </a:br>
            <a:r>
              <a:rPr lang="en-GB" dirty="0">
                <a:solidFill>
                  <a:srgbClr val="0D0D0D"/>
                </a:solidFill>
                <a:highlight>
                  <a:srgbClr val="FFFFFF"/>
                </a:highlight>
                <a:latin typeface="Book Antiqua" panose="02040602050305030304" pitchFamily="18" charset="0"/>
              </a:rPr>
              <a:t>  of the pons </a:t>
            </a:r>
            <a:r>
              <a:rPr lang="en-GB" b="0" i="0" dirty="0">
                <a:solidFill>
                  <a:srgbClr val="0D0D0D"/>
                </a:solidFill>
                <a:effectLst/>
                <a:highlight>
                  <a:srgbClr val="FFFFFF"/>
                </a:highlight>
                <a:latin typeface="Book Antiqua" panose="02040602050305030304" pitchFamily="18" charset="0"/>
              </a:rPr>
              <a:t>and olivar</a:t>
            </a:r>
            <a:r>
              <a:rPr lang="en-GB" dirty="0">
                <a:solidFill>
                  <a:srgbClr val="0D0D0D"/>
                </a:solidFill>
                <a:highlight>
                  <a:srgbClr val="FFFFFF"/>
                </a:highlight>
                <a:latin typeface="Book Antiqua" panose="02040602050305030304" pitchFamily="18" charset="0"/>
              </a:rPr>
              <a:t>y nuclei of</a:t>
            </a:r>
            <a:br>
              <a:rPr lang="en-GB" dirty="0">
                <a:solidFill>
                  <a:srgbClr val="0D0D0D"/>
                </a:solidFill>
                <a:highlight>
                  <a:srgbClr val="FFFFFF"/>
                </a:highlight>
                <a:latin typeface="Book Antiqua" panose="02040602050305030304" pitchFamily="18" charset="0"/>
              </a:rPr>
            </a:br>
            <a:r>
              <a:rPr lang="en-GB" dirty="0">
                <a:solidFill>
                  <a:srgbClr val="0D0D0D"/>
                </a:solidFill>
                <a:highlight>
                  <a:srgbClr val="FFFFFF"/>
                </a:highlight>
                <a:latin typeface="Book Antiqua" panose="02040602050305030304" pitchFamily="18" charset="0"/>
              </a:rPr>
              <a:t>  medulla </a:t>
            </a:r>
            <a:r>
              <a:rPr lang="en-GB" b="0" i="0" dirty="0">
                <a:solidFill>
                  <a:srgbClr val="0D0D0D"/>
                </a:solidFill>
                <a:effectLst/>
                <a:highlight>
                  <a:srgbClr val="FFFFFF"/>
                </a:highlight>
                <a:latin typeface="Book Antiqua" panose="02040602050305030304" pitchFamily="18" charset="0"/>
              </a:rPr>
              <a:t>oblongata</a:t>
            </a:r>
          </a:p>
          <a:p>
            <a:pPr marL="0" indent="0" algn="l">
              <a:lnSpc>
                <a:spcPct val="150000"/>
              </a:lnSpc>
            </a:pPr>
            <a:r>
              <a:rPr lang="en-GB" b="0" i="0" dirty="0">
                <a:solidFill>
                  <a:srgbClr val="0D0D0D"/>
                </a:solidFill>
                <a:effectLst/>
                <a:highlight>
                  <a:srgbClr val="FFFFFF"/>
                </a:highlight>
                <a:latin typeface="Book Antiqua" panose="02040602050305030304" pitchFamily="18" charset="0"/>
              </a:rPr>
              <a:t>- It passes through the anterior and </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anterolateral funiculus of the</a:t>
            </a:r>
            <a:r>
              <a:rPr lang="en-GB" dirty="0">
                <a:solidFill>
                  <a:srgbClr val="0D0D0D"/>
                </a:solidFill>
                <a:highlight>
                  <a:srgbClr val="FFFFFF"/>
                </a:highlight>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spinal cord</a:t>
            </a:r>
          </a:p>
          <a:p>
            <a:pPr marL="0" indent="0" algn="l">
              <a:lnSpc>
                <a:spcPct val="150000"/>
              </a:lnSpc>
            </a:pPr>
            <a:r>
              <a:rPr lang="en-GB" dirty="0">
                <a:solidFill>
                  <a:srgbClr val="0D0D0D"/>
                </a:solidFill>
                <a:highlight>
                  <a:srgbClr val="FFFFFF"/>
                </a:highlight>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It terminates on interneurons in lamina VII</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of the spinal cord, and a small</a:t>
            </a:r>
            <a:r>
              <a:rPr lang="en-GB" dirty="0">
                <a:solidFill>
                  <a:srgbClr val="0D0D0D"/>
                </a:solidFill>
                <a:highlight>
                  <a:srgbClr val="FFFFFF"/>
                </a:highlight>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number of </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a:t>
            </a:r>
            <a:r>
              <a:rPr lang="en-GB" b="0" i="0" dirty="0" err="1">
                <a:solidFill>
                  <a:srgbClr val="0D0D0D"/>
                </a:solidFill>
                <a:effectLst/>
                <a:highlight>
                  <a:srgbClr val="FFFFFF"/>
                </a:highlight>
                <a:latin typeface="Book Antiqua" panose="02040602050305030304" pitchFamily="18" charset="0"/>
              </a:rPr>
              <a:t>fibers</a:t>
            </a:r>
            <a:r>
              <a:rPr lang="en-GB" b="0" i="0" dirty="0">
                <a:solidFill>
                  <a:srgbClr val="0D0D0D"/>
                </a:solidFill>
                <a:effectLst/>
                <a:highlight>
                  <a:srgbClr val="FFFFFF"/>
                </a:highlight>
                <a:latin typeface="Book Antiqua" panose="02040602050305030304" pitchFamily="18" charset="0"/>
              </a:rPr>
              <a:t> terminate on neurons in lamina IX</a:t>
            </a:r>
          </a:p>
          <a:p>
            <a:pPr marL="0" indent="0" algn="l">
              <a:lnSpc>
                <a:spcPct val="150000"/>
              </a:lnSpc>
            </a:pPr>
            <a:r>
              <a:rPr lang="en-GB" dirty="0">
                <a:solidFill>
                  <a:srgbClr val="0D0D0D"/>
                </a:solidFill>
                <a:highlight>
                  <a:srgbClr val="FFFFFF"/>
                </a:highlight>
                <a:latin typeface="Book Antiqua" panose="02040602050305030304" pitchFamily="18" charset="0"/>
              </a:rPr>
              <a:t>   * </a:t>
            </a:r>
            <a:r>
              <a:rPr lang="en-GB" b="0" i="0" u="sng" dirty="0">
                <a:solidFill>
                  <a:srgbClr val="0D0D0D"/>
                </a:solidFill>
                <a:effectLst/>
                <a:highlight>
                  <a:srgbClr val="FFFFFF"/>
                </a:highlight>
                <a:latin typeface="Book Antiqua" panose="02040602050305030304" pitchFamily="18" charset="0"/>
              </a:rPr>
              <a:t>It controls coordinated movements of </a:t>
            </a:r>
            <a:br>
              <a:rPr lang="en-GB" b="0" i="0" u="sng"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a:t>
            </a:r>
            <a:r>
              <a:rPr lang="en-GB" b="0" i="0" u="sng" dirty="0">
                <a:solidFill>
                  <a:srgbClr val="0D0D0D"/>
                </a:solidFill>
                <a:effectLst/>
                <a:highlight>
                  <a:srgbClr val="FFFFFF"/>
                </a:highlight>
                <a:latin typeface="Book Antiqua" panose="02040602050305030304" pitchFamily="18" charset="0"/>
              </a:rPr>
              <a:t>the muscles of the trunk and limbs</a:t>
            </a:r>
            <a:br>
              <a:rPr lang="en-GB" b="0" i="0" u="sng"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a:t>
            </a:r>
            <a:r>
              <a:rPr lang="en-GB" b="0" i="0" u="sng" dirty="0">
                <a:solidFill>
                  <a:srgbClr val="0D0D0D"/>
                </a:solidFill>
                <a:effectLst/>
                <a:highlight>
                  <a:srgbClr val="FFFFFF"/>
                </a:highlight>
                <a:latin typeface="Book Antiqua" panose="02040602050305030304" pitchFamily="18" charset="0"/>
              </a:rPr>
              <a:t>during walking, running, etc</a:t>
            </a:r>
            <a:r>
              <a:rPr lang="en-GB" b="0" i="0" dirty="0">
                <a:solidFill>
                  <a:srgbClr val="0D0D0D"/>
                </a:solidFill>
                <a:effectLst/>
                <a:highlight>
                  <a:srgbClr val="FFFFFF"/>
                </a:highlight>
                <a:latin typeface="Book Antiqua" panose="02040602050305030304" pitchFamily="18" charset="0"/>
              </a:rPr>
              <a:t>.</a:t>
            </a:r>
          </a:p>
        </p:txBody>
      </p:sp>
      <p:pic>
        <p:nvPicPr>
          <p:cNvPr id="2" name="Picture 1">
            <a:extLst>
              <a:ext uri="{FF2B5EF4-FFF2-40B4-BE49-F238E27FC236}">
                <a16:creationId xmlns:a16="http://schemas.microsoft.com/office/drawing/2014/main" id="{89512D25-E6B4-798B-1856-642042BAA0FC}"/>
              </a:ext>
            </a:extLst>
          </p:cNvPr>
          <p:cNvPicPr>
            <a:picLocks noChangeAspect="1"/>
          </p:cNvPicPr>
          <p:nvPr/>
        </p:nvPicPr>
        <p:blipFill rotWithShape="1">
          <a:blip r:embed="rId2"/>
          <a:srcRect l="57049" t="10988" b="9356"/>
          <a:stretch/>
        </p:blipFill>
        <p:spPr>
          <a:xfrm>
            <a:off x="5888449" y="2372965"/>
            <a:ext cx="3244711" cy="4485035"/>
          </a:xfrm>
          <a:prstGeom prst="rect">
            <a:avLst/>
          </a:prstGeom>
        </p:spPr>
      </p:pic>
      <p:pic>
        <p:nvPicPr>
          <p:cNvPr id="3" name="Picture 2">
            <a:extLst>
              <a:ext uri="{FF2B5EF4-FFF2-40B4-BE49-F238E27FC236}">
                <a16:creationId xmlns:a16="http://schemas.microsoft.com/office/drawing/2014/main" id="{A7C711D6-6840-5F56-22DB-CEAE134019C4}"/>
              </a:ext>
            </a:extLst>
          </p:cNvPr>
          <p:cNvPicPr>
            <a:picLocks noChangeAspect="1"/>
          </p:cNvPicPr>
          <p:nvPr/>
        </p:nvPicPr>
        <p:blipFill rotWithShape="1">
          <a:blip r:embed="rId2"/>
          <a:srcRect l="-4646" t="210" r="59241" b="64324"/>
          <a:stretch/>
        </p:blipFill>
        <p:spPr>
          <a:xfrm>
            <a:off x="5374072" y="212725"/>
            <a:ext cx="3710756" cy="216024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a:extLst>
              <a:ext uri="{FF2B5EF4-FFF2-40B4-BE49-F238E27FC236}">
                <a16:creationId xmlns:a16="http://schemas.microsoft.com/office/drawing/2014/main" id="{A5D0B337-BBAB-97B9-66AE-1CE6A10FFD6C}"/>
              </a:ext>
            </a:extLst>
          </p:cNvPr>
          <p:cNvSpPr/>
          <p:nvPr/>
        </p:nvSpPr>
        <p:spPr>
          <a:xfrm>
            <a:off x="366713" y="174625"/>
            <a:ext cx="8501062" cy="3829318"/>
          </a:xfrm>
          <a:prstGeom prst="rect">
            <a:avLst/>
          </a:prstGeom>
          <a:noFill/>
          <a:ln w="9525">
            <a:noFill/>
          </a:ln>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lnSpc>
                <a:spcPct val="150000"/>
              </a:lnSpc>
              <a:spcBef>
                <a:spcPts val="250"/>
              </a:spcBef>
              <a:buClr>
                <a:schemeClr val="accent1"/>
              </a:buClr>
              <a:buSzPct val="80000"/>
              <a:buFont typeface="Arial" panose="020B0604020202020204" pitchFamily="34" charset="0"/>
              <a:buNone/>
              <a:defRPr/>
            </a:pPr>
            <a:r>
              <a:rPr lang="en-GB" altLang="sr-Latn-CS" b="1" dirty="0">
                <a:latin typeface="Book Antiqua" panose="02040602050305030304" pitchFamily="18" charset="0"/>
              </a:rPr>
              <a:t>Other motor pathways</a:t>
            </a:r>
            <a:r>
              <a:rPr lang="sr-Latn-CS" altLang="en-US" b="1" dirty="0">
                <a:latin typeface="Book Antiqua" panose="02040602050305030304" pitchFamily="18" charset="0"/>
              </a:rPr>
              <a:t>:	</a:t>
            </a:r>
            <a:br>
              <a:rPr lang="en-GB" altLang="en-US" b="1" dirty="0">
                <a:latin typeface="Book Antiqua" panose="02040602050305030304" pitchFamily="18" charset="0"/>
              </a:rPr>
            </a:br>
            <a:r>
              <a:rPr lang="sr-Latn-CS" altLang="en-US" b="1" dirty="0">
                <a:latin typeface="Book Antiqua" panose="02040602050305030304" pitchFamily="18" charset="0"/>
              </a:rPr>
              <a:t>		</a:t>
            </a:r>
          </a:p>
          <a:p>
            <a:pPr algn="l">
              <a:lnSpc>
                <a:spcPct val="150000"/>
              </a:lnSpc>
              <a:buAutoNum type="arabicParenR" startAt="3"/>
            </a:pPr>
            <a:r>
              <a:rPr lang="en-GB" altLang="en-US" b="1" dirty="0">
                <a:latin typeface="Book Antiqua" panose="02040602050305030304" pitchFamily="18" charset="0"/>
              </a:rPr>
              <a:t>Tectospinal tract (</a:t>
            </a:r>
            <a:r>
              <a:rPr lang="sr-Latn-CS" altLang="en-US" b="1" dirty="0" err="1">
                <a:latin typeface="Book Antiqua" panose="02040602050305030304" pitchFamily="18" charset="0"/>
              </a:rPr>
              <a:t>tr</a:t>
            </a:r>
            <a:r>
              <a:rPr lang="sr-Latn-CS" altLang="en-US" b="1" dirty="0">
                <a:latin typeface="Book Antiqua" panose="02040602050305030304" pitchFamily="18" charset="0"/>
              </a:rPr>
              <a:t>. </a:t>
            </a:r>
            <a:r>
              <a:rPr lang="sr-Latn-CS" altLang="en-US" b="1" dirty="0" err="1">
                <a:latin typeface="Book Antiqua" panose="02040602050305030304" pitchFamily="18" charset="0"/>
              </a:rPr>
              <a:t>tectospinalis</a:t>
            </a:r>
            <a:r>
              <a:rPr lang="sr-Latn-CS" altLang="en-US" b="1" dirty="0">
                <a:latin typeface="Book Antiqua" panose="02040602050305030304" pitchFamily="18" charset="0"/>
              </a:rPr>
              <a:t> </a:t>
            </a:r>
            <a:endParaRPr lang="en-GB" altLang="en-US" b="1" dirty="0">
              <a:latin typeface="Book Antiqua" panose="02040602050305030304" pitchFamily="18" charset="0"/>
            </a:endParaRPr>
          </a:p>
          <a:p>
            <a:pPr marL="0" indent="0" algn="l">
              <a:lnSpc>
                <a:spcPct val="150000"/>
              </a:lnSpc>
            </a:pPr>
            <a:r>
              <a:rPr lang="en-GB" altLang="en-US" b="1" dirty="0">
                <a:latin typeface="Book Antiqua" panose="02040602050305030304" pitchFamily="18" charset="0"/>
              </a:rPr>
              <a:t>  - </a:t>
            </a:r>
            <a:r>
              <a:rPr lang="en-GB" b="0" i="0" dirty="0">
                <a:solidFill>
                  <a:srgbClr val="0D0D0D"/>
                </a:solidFill>
                <a:effectLst/>
                <a:highlight>
                  <a:srgbClr val="FFFFFF"/>
                </a:highlight>
                <a:latin typeface="Book Antiqua" panose="02040602050305030304" pitchFamily="18" charset="0"/>
              </a:rPr>
              <a:t>It originates from the superior colliculus</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of the mesencephalon and goes to</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the cervical segments of the spinal cord</a:t>
            </a:r>
          </a:p>
          <a:p>
            <a:pPr marL="0" indent="0" algn="l">
              <a:lnSpc>
                <a:spcPct val="150000"/>
              </a:lnSpc>
            </a:pPr>
            <a:r>
              <a:rPr lang="en-GB" b="0" i="0" dirty="0">
                <a:solidFill>
                  <a:srgbClr val="0D0D0D"/>
                </a:solidFill>
                <a:effectLst/>
                <a:highlight>
                  <a:srgbClr val="FFFFFF"/>
                </a:highlight>
                <a:latin typeface="Book Antiqua" panose="02040602050305030304" pitchFamily="18" charset="0"/>
              </a:rPr>
              <a:t>  - </a:t>
            </a:r>
            <a:r>
              <a:rPr lang="en-GB" b="0" i="0" u="sng" dirty="0">
                <a:solidFill>
                  <a:srgbClr val="0D0D0D"/>
                </a:solidFill>
                <a:effectLst/>
                <a:highlight>
                  <a:srgbClr val="FFFFFF"/>
                </a:highlight>
                <a:latin typeface="Book Antiqua" panose="02040602050305030304" pitchFamily="18" charset="0"/>
              </a:rPr>
              <a:t>It plays a role in moving the head toward </a:t>
            </a:r>
            <a:br>
              <a:rPr lang="en-GB" b="0" i="0" u="sng"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a:t>
            </a:r>
            <a:r>
              <a:rPr lang="en-GB" b="0" i="0" u="sng" dirty="0">
                <a:solidFill>
                  <a:srgbClr val="0D0D0D"/>
                </a:solidFill>
                <a:effectLst/>
                <a:highlight>
                  <a:srgbClr val="FFFFFF"/>
                </a:highlight>
                <a:latin typeface="Book Antiqua" panose="02040602050305030304" pitchFamily="18" charset="0"/>
              </a:rPr>
              <a:t> a visual stimulus</a:t>
            </a:r>
            <a:endParaRPr lang="sr-Cyrl-CS" altLang="en-US" u="sng"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defRPr/>
            </a:pPr>
            <a:endParaRPr lang="sr-Cyrl-RS" altLang="sr-Cyrl-CS" u="sng" dirty="0">
              <a:latin typeface="Book Antiqua" panose="02040602050305030304" pitchFamily="18" charset="0"/>
            </a:endParaRPr>
          </a:p>
        </p:txBody>
      </p:sp>
      <p:pic>
        <p:nvPicPr>
          <p:cNvPr id="2" name="Picture 1">
            <a:extLst>
              <a:ext uri="{FF2B5EF4-FFF2-40B4-BE49-F238E27FC236}">
                <a16:creationId xmlns:a16="http://schemas.microsoft.com/office/drawing/2014/main" id="{716E9C61-B03E-4E00-3843-A871793ABDA1}"/>
              </a:ext>
            </a:extLst>
          </p:cNvPr>
          <p:cNvPicPr>
            <a:picLocks noChangeAspect="1"/>
          </p:cNvPicPr>
          <p:nvPr/>
        </p:nvPicPr>
        <p:blipFill rotWithShape="1">
          <a:blip r:embed="rId2"/>
          <a:srcRect l="61800"/>
          <a:stretch/>
        </p:blipFill>
        <p:spPr>
          <a:xfrm>
            <a:off x="5508104" y="101278"/>
            <a:ext cx="3431679" cy="6655443"/>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a:extLst>
              <a:ext uri="{FF2B5EF4-FFF2-40B4-BE49-F238E27FC236}">
                <a16:creationId xmlns:a16="http://schemas.microsoft.com/office/drawing/2014/main" id="{A5D0B337-BBAB-97B9-66AE-1CE6A10FFD6C}"/>
              </a:ext>
            </a:extLst>
          </p:cNvPr>
          <p:cNvSpPr/>
          <p:nvPr/>
        </p:nvSpPr>
        <p:spPr>
          <a:xfrm>
            <a:off x="366713" y="174625"/>
            <a:ext cx="8501062" cy="5945282"/>
          </a:xfrm>
          <a:prstGeom prst="rect">
            <a:avLst/>
          </a:prstGeom>
          <a:noFill/>
          <a:ln w="9525">
            <a:noFill/>
          </a:ln>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lnSpc>
                <a:spcPct val="150000"/>
              </a:lnSpc>
              <a:spcBef>
                <a:spcPts val="250"/>
              </a:spcBef>
              <a:buClr>
                <a:schemeClr val="accent1"/>
              </a:buClr>
              <a:buSzPct val="80000"/>
              <a:buFont typeface="Arial" panose="020B0604020202020204" pitchFamily="34" charset="0"/>
              <a:buNone/>
              <a:defRPr/>
            </a:pPr>
            <a:r>
              <a:rPr lang="en-GB" altLang="sr-Latn-CS" b="1" dirty="0">
                <a:latin typeface="Book Antiqua" panose="02040602050305030304" pitchFamily="18" charset="0"/>
              </a:rPr>
              <a:t>Other motor pathways</a:t>
            </a:r>
            <a:r>
              <a:rPr lang="sr-Latn-CS" altLang="en-US" b="1" dirty="0">
                <a:latin typeface="Book Antiqua" panose="02040602050305030304" pitchFamily="18" charset="0"/>
              </a:rPr>
              <a:t>:		</a:t>
            </a:r>
            <a:endParaRPr lang="en-GB"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defRPr/>
            </a:pPr>
            <a:r>
              <a:rPr lang="sr-Latn-CS" altLang="en-US" b="1" dirty="0">
                <a:latin typeface="Book Antiqua" panose="02040602050305030304" pitchFamily="18" charset="0"/>
              </a:rPr>
              <a:t>	</a:t>
            </a:r>
          </a:p>
          <a:p>
            <a:pPr eaLnBrk="1" hangingPunct="1">
              <a:lnSpc>
                <a:spcPct val="150000"/>
              </a:lnSpc>
              <a:spcBef>
                <a:spcPts val="250"/>
              </a:spcBef>
              <a:buClr>
                <a:schemeClr val="accent1"/>
              </a:buClr>
              <a:buSzPct val="80000"/>
              <a:buFont typeface="Arial" panose="020B0604020202020204" pitchFamily="34" charset="0"/>
              <a:buNone/>
              <a:defRPr/>
            </a:pPr>
            <a:r>
              <a:rPr lang="sr-Latn-CS" altLang="en-US" b="1" dirty="0">
                <a:latin typeface="Book Antiqua" panose="02040602050305030304" pitchFamily="18" charset="0"/>
              </a:rPr>
              <a:t>4)   </a:t>
            </a:r>
            <a:r>
              <a:rPr lang="en-GB" altLang="en-US" b="1" dirty="0">
                <a:latin typeface="Book Antiqua" panose="02040602050305030304" pitchFamily="18" charset="0"/>
              </a:rPr>
              <a:t>Vestibulospinal tract (</a:t>
            </a:r>
            <a:r>
              <a:rPr lang="sr-Latn-CS" altLang="en-US" b="1" dirty="0" err="1">
                <a:latin typeface="Book Antiqua" panose="02040602050305030304" pitchFamily="18" charset="0"/>
              </a:rPr>
              <a:t>tr</a:t>
            </a:r>
            <a:r>
              <a:rPr lang="sr-Latn-CS" altLang="en-US" b="1" dirty="0">
                <a:latin typeface="Book Antiqua" panose="02040602050305030304" pitchFamily="18" charset="0"/>
              </a:rPr>
              <a:t>. </a:t>
            </a:r>
            <a:r>
              <a:rPr lang="en-GB" altLang="en-US" b="1" dirty="0">
                <a:latin typeface="Book Antiqua" panose="02040602050305030304" pitchFamily="18" charset="0"/>
              </a:rPr>
              <a:t>v</a:t>
            </a:r>
            <a:r>
              <a:rPr lang="sr-Latn-CS" altLang="en-US" b="1" dirty="0" err="1">
                <a:latin typeface="Book Antiqua" panose="02040602050305030304" pitchFamily="18" charset="0"/>
              </a:rPr>
              <a:t>estibulospinalis</a:t>
            </a:r>
            <a:r>
              <a:rPr lang="en-GB" altLang="en-US" b="1" dirty="0">
                <a:latin typeface="Book Antiqua" panose="02040602050305030304" pitchFamily="18" charset="0"/>
              </a:rPr>
              <a:t>)</a:t>
            </a:r>
            <a:endParaRPr lang="sr-Latn-CS" altLang="en-US" b="1" dirty="0">
              <a:latin typeface="Book Antiqua" panose="02040602050305030304" pitchFamily="18" charset="0"/>
            </a:endParaRPr>
          </a:p>
          <a:p>
            <a:pPr marL="0" indent="0">
              <a:lnSpc>
                <a:spcPct val="150000"/>
              </a:lnSpc>
            </a:pPr>
            <a:r>
              <a:rPr lang="en-GB" altLang="en-US" dirty="0">
                <a:effectLst>
                  <a:outerShdw blurRad="38100" dist="38100" dir="2700000" algn="tl">
                    <a:srgbClr val="FFFFFF"/>
                  </a:outerShdw>
                </a:effectLst>
                <a:latin typeface="Book Antiqua" panose="02040602050305030304" pitchFamily="18" charset="0"/>
              </a:rPr>
              <a:t>-</a:t>
            </a:r>
            <a:r>
              <a:rPr lang="en-GB" b="0" i="0" dirty="0">
                <a:solidFill>
                  <a:srgbClr val="0D0D0D"/>
                </a:solidFill>
                <a:effectLst/>
                <a:highlight>
                  <a:srgbClr val="FFFFFF"/>
                </a:highlight>
                <a:latin typeface="Book Antiqua" panose="02040602050305030304" pitchFamily="18" charset="0"/>
              </a:rPr>
              <a:t>It originates mostly from the ipsilateral</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nucleus </a:t>
            </a:r>
            <a:r>
              <a:rPr lang="en-GB" b="0" i="0" dirty="0" err="1">
                <a:solidFill>
                  <a:srgbClr val="0D0D0D"/>
                </a:solidFill>
                <a:effectLst/>
                <a:highlight>
                  <a:srgbClr val="FFFFFF"/>
                </a:highlight>
                <a:latin typeface="Book Antiqua" panose="02040602050305030304" pitchFamily="18" charset="0"/>
              </a:rPr>
              <a:t>vestibularis</a:t>
            </a:r>
            <a:r>
              <a:rPr lang="en-GB" b="0" i="0" dirty="0">
                <a:solidFill>
                  <a:srgbClr val="0D0D0D"/>
                </a:solidFill>
                <a:effectLst/>
                <a:highlight>
                  <a:srgbClr val="FFFFFF"/>
                </a:highlight>
                <a:latin typeface="Book Antiqua" panose="02040602050305030304" pitchFamily="18" charset="0"/>
              </a:rPr>
              <a:t> lateralis</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It passes through the anterior funiculus </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of the </a:t>
            </a:r>
            <a:r>
              <a:rPr lang="en-GB" dirty="0">
                <a:solidFill>
                  <a:srgbClr val="0D0D0D"/>
                </a:solidFill>
                <a:highlight>
                  <a:srgbClr val="FFFFFF"/>
                </a:highlight>
                <a:latin typeface="Book Antiqua" panose="02040602050305030304" pitchFamily="18" charset="0"/>
              </a:rPr>
              <a:t>spinal cord (does not decussate)</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It mainly terminates on the interneurons of </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lamina VIII of spinal cord</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a:t>
            </a:r>
            <a:r>
              <a:rPr lang="en-GB" b="0" i="0" u="sng" dirty="0">
                <a:solidFill>
                  <a:srgbClr val="0D0D0D"/>
                </a:solidFill>
                <a:effectLst/>
                <a:highlight>
                  <a:srgbClr val="FFFFFF"/>
                </a:highlight>
                <a:latin typeface="Book Antiqua" panose="02040602050305030304" pitchFamily="18" charset="0"/>
              </a:rPr>
              <a:t>It facilitates the activity of extensor muscles</a:t>
            </a:r>
            <a:endParaRPr lang="en-GB" dirty="0">
              <a:solidFill>
                <a:srgbClr val="0D0D0D"/>
              </a:solidFill>
              <a:highlight>
                <a:srgbClr val="FFFFFF"/>
              </a:highlight>
              <a:latin typeface="Book Antiqua" panose="02040602050305030304" pitchFamily="18" charset="0"/>
            </a:endParaRPr>
          </a:p>
          <a:p>
            <a:pPr marL="0" indent="0" algn="l">
              <a:lnSpc>
                <a:spcPct val="150000"/>
              </a:lnSpc>
            </a:pPr>
            <a:r>
              <a:rPr lang="en-GB" b="0" i="0" dirty="0">
                <a:solidFill>
                  <a:srgbClr val="0D0D0D"/>
                </a:solidFill>
                <a:effectLst/>
                <a:highlight>
                  <a:srgbClr val="FFFFFF"/>
                </a:highlight>
                <a:latin typeface="Book Antiqua" panose="02040602050305030304" pitchFamily="18" charset="0"/>
              </a:rPr>
              <a:t>* </a:t>
            </a:r>
            <a:r>
              <a:rPr lang="en-GB" b="0" i="0" u="sng" dirty="0">
                <a:solidFill>
                  <a:srgbClr val="0D0D0D"/>
                </a:solidFill>
                <a:effectLst/>
                <a:highlight>
                  <a:srgbClr val="FFFFFF"/>
                </a:highlight>
                <a:latin typeface="Book Antiqua" panose="02040602050305030304" pitchFamily="18" charset="0"/>
              </a:rPr>
              <a:t>This pathway and its connections with the </a:t>
            </a:r>
            <a:br>
              <a:rPr lang="en-GB" b="0" i="0" u="sng" dirty="0">
                <a:solidFill>
                  <a:srgbClr val="0D0D0D"/>
                </a:solidFill>
                <a:effectLst/>
                <a:highlight>
                  <a:srgbClr val="FFFFFF"/>
                </a:highlight>
                <a:latin typeface="Book Antiqua" panose="02040602050305030304" pitchFamily="18" charset="0"/>
              </a:rPr>
            </a:br>
            <a:r>
              <a:rPr lang="en-GB" b="0" i="0" u="sng" dirty="0">
                <a:solidFill>
                  <a:srgbClr val="0D0D0D"/>
                </a:solidFill>
                <a:effectLst/>
                <a:highlight>
                  <a:srgbClr val="FFFFFF"/>
                </a:highlight>
                <a:latin typeface="Book Antiqua" panose="02040602050305030304" pitchFamily="18" charset="0"/>
              </a:rPr>
              <a:t>   inferior olivary complex and the cerebellum</a:t>
            </a:r>
            <a:br>
              <a:rPr lang="en-GB" b="0" i="0" u="sng" dirty="0">
                <a:solidFill>
                  <a:srgbClr val="0D0D0D"/>
                </a:solidFill>
                <a:effectLst/>
                <a:highlight>
                  <a:srgbClr val="FFFFFF"/>
                </a:highlight>
                <a:latin typeface="Book Antiqua" panose="02040602050305030304" pitchFamily="18" charset="0"/>
              </a:rPr>
            </a:br>
            <a:r>
              <a:rPr lang="en-GB" b="0" i="0" u="sng" dirty="0">
                <a:solidFill>
                  <a:srgbClr val="0D0D0D"/>
                </a:solidFill>
                <a:effectLst/>
                <a:highlight>
                  <a:srgbClr val="FFFFFF"/>
                </a:highlight>
                <a:latin typeface="Book Antiqua" panose="02040602050305030304" pitchFamily="18" charset="0"/>
              </a:rPr>
              <a:t>  are essential for learning skilled movements </a:t>
            </a:r>
            <a:br>
              <a:rPr lang="en-GB" b="0" i="0" u="sng" dirty="0">
                <a:solidFill>
                  <a:srgbClr val="0D0D0D"/>
                </a:solidFill>
                <a:effectLst/>
                <a:highlight>
                  <a:srgbClr val="FFFFFF"/>
                </a:highlight>
                <a:latin typeface="Book Antiqua" panose="02040602050305030304" pitchFamily="18" charset="0"/>
              </a:rPr>
            </a:br>
            <a:r>
              <a:rPr lang="en-GB" b="0" i="0" u="sng" dirty="0">
                <a:solidFill>
                  <a:srgbClr val="0D0D0D"/>
                </a:solidFill>
                <a:effectLst/>
                <a:highlight>
                  <a:srgbClr val="FFFFFF"/>
                </a:highlight>
                <a:latin typeface="Book Antiqua" panose="02040602050305030304" pitchFamily="18" charset="0"/>
              </a:rPr>
              <a:t>   while  simultaneously maintaining balance</a:t>
            </a:r>
          </a:p>
        </p:txBody>
      </p:sp>
      <p:pic>
        <p:nvPicPr>
          <p:cNvPr id="2" name="Picture 1">
            <a:extLst>
              <a:ext uri="{FF2B5EF4-FFF2-40B4-BE49-F238E27FC236}">
                <a16:creationId xmlns:a16="http://schemas.microsoft.com/office/drawing/2014/main" id="{86FD96C7-C1A6-1D0C-E0A3-5C07AD220FE6}"/>
              </a:ext>
            </a:extLst>
          </p:cNvPr>
          <p:cNvPicPr>
            <a:picLocks noChangeAspect="1"/>
          </p:cNvPicPr>
          <p:nvPr/>
        </p:nvPicPr>
        <p:blipFill rotWithShape="1">
          <a:blip r:embed="rId2"/>
          <a:srcRect l="45949"/>
          <a:stretch/>
        </p:blipFill>
        <p:spPr>
          <a:xfrm>
            <a:off x="5240089" y="908720"/>
            <a:ext cx="3903911" cy="5240886"/>
          </a:xfrm>
          <a:prstGeom prst="rect">
            <a:avLst/>
          </a:prstGeom>
        </p:spPr>
      </p:pic>
    </p:spTree>
    <p:extLst>
      <p:ext uri="{BB962C8B-B14F-4D97-AF65-F5344CB8AC3E}">
        <p14:creationId xmlns:p14="http://schemas.microsoft.com/office/powerpoint/2010/main" val="10348344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393984E4-0585-8B63-B524-F12C70B59BDB}"/>
              </a:ext>
            </a:extLst>
          </p:cNvPr>
          <p:cNvSpPr txBox="1">
            <a:spLocks noChangeArrowheads="1"/>
          </p:cNvSpPr>
          <p:nvPr/>
        </p:nvSpPr>
        <p:spPr>
          <a:xfrm>
            <a:off x="179388" y="836712"/>
            <a:ext cx="8964612" cy="5472112"/>
          </a:xfrm>
          <a:prstGeom prst="rect">
            <a:avLst/>
          </a:prstGeom>
        </p:spPr>
        <p:txBody>
          <a:bodyPr/>
          <a:lstStyle>
            <a:lvl1pPr marL="265113" indent="-265113">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l"/>
            <a:r>
              <a:rPr lang="en-GB" b="0" i="0" dirty="0">
                <a:solidFill>
                  <a:srgbClr val="111111"/>
                </a:solidFill>
                <a:effectLst/>
                <a:latin typeface="Book Antiqua" panose="02040602050305030304" pitchFamily="18" charset="0"/>
              </a:rPr>
              <a:t>  * The </a:t>
            </a:r>
            <a:r>
              <a:rPr lang="en-GB" b="1" i="0" dirty="0">
                <a:solidFill>
                  <a:srgbClr val="111111"/>
                </a:solidFill>
                <a:effectLst/>
                <a:latin typeface="Book Antiqua" panose="02040602050305030304" pitchFamily="18" charset="0"/>
              </a:rPr>
              <a:t>sensory system</a:t>
            </a:r>
            <a:r>
              <a:rPr lang="en-GB" b="0" i="0" dirty="0">
                <a:solidFill>
                  <a:srgbClr val="111111"/>
                </a:solidFill>
                <a:effectLst/>
                <a:latin typeface="Book Antiqua" panose="02040602050305030304" pitchFamily="18" charset="0"/>
              </a:rPr>
              <a:t> registers changes in the body and the external environment. </a:t>
            </a:r>
            <a:br>
              <a:rPr lang="en-GB" b="0" i="0" dirty="0">
                <a:solidFill>
                  <a:srgbClr val="111111"/>
                </a:solidFill>
                <a:effectLst/>
                <a:latin typeface="Book Antiqua" panose="02040602050305030304" pitchFamily="18" charset="0"/>
              </a:rPr>
            </a:br>
            <a:r>
              <a:rPr lang="en-GB" b="0" i="0" dirty="0">
                <a:solidFill>
                  <a:srgbClr val="111111"/>
                </a:solidFill>
                <a:effectLst/>
                <a:latin typeface="Book Antiqua" panose="02040602050305030304" pitchFamily="18" charset="0"/>
              </a:rPr>
              <a:t>It plays a significant role in maintaining the organism’s alertness to various sensory stimuli, as well as in the sensitive regulation of movements of extremities and trunk.</a:t>
            </a:r>
          </a:p>
          <a:p>
            <a:pPr marL="0" indent="0" algn="l"/>
            <a:r>
              <a:rPr lang="en-GB" b="0" i="0" dirty="0">
                <a:solidFill>
                  <a:srgbClr val="111111"/>
                </a:solidFill>
                <a:effectLst/>
                <a:latin typeface="Book Antiqua" panose="02040602050305030304" pitchFamily="18" charset="0"/>
              </a:rPr>
              <a:t>  * It establishes a connection of the organism with the external environment by</a:t>
            </a:r>
            <a:br>
              <a:rPr lang="en-GB" dirty="0">
                <a:solidFill>
                  <a:srgbClr val="111111"/>
                </a:solidFill>
                <a:latin typeface="Book Antiqua" panose="02040602050305030304" pitchFamily="18" charset="0"/>
              </a:rPr>
            </a:br>
            <a:r>
              <a:rPr lang="en-GB" dirty="0">
                <a:solidFill>
                  <a:srgbClr val="111111"/>
                </a:solidFill>
                <a:latin typeface="Book Antiqua" panose="02040602050305030304" pitchFamily="18" charset="0"/>
              </a:rPr>
              <a:t>       </a:t>
            </a:r>
            <a:r>
              <a:rPr lang="en-GB" b="0" i="0" dirty="0">
                <a:solidFill>
                  <a:srgbClr val="111111"/>
                </a:solidFill>
                <a:effectLst/>
                <a:latin typeface="Book Antiqua" panose="02040602050305030304" pitchFamily="18" charset="0"/>
              </a:rPr>
              <a:t>adjusting the organism’s reactions to stimuli from the external environment</a:t>
            </a:r>
            <a:br>
              <a:rPr lang="en-GB" dirty="0">
                <a:solidFill>
                  <a:srgbClr val="111111"/>
                </a:solidFill>
                <a:latin typeface="Book Antiqua" panose="02040602050305030304" pitchFamily="18" charset="0"/>
              </a:rPr>
            </a:br>
            <a:r>
              <a:rPr lang="en-GB" dirty="0">
                <a:solidFill>
                  <a:srgbClr val="111111"/>
                </a:solidFill>
                <a:latin typeface="Book Antiqua" panose="02040602050305030304" pitchFamily="18" charset="0"/>
              </a:rPr>
              <a:t>       </a:t>
            </a:r>
            <a:r>
              <a:rPr lang="en-GB" b="0" i="0" dirty="0">
                <a:solidFill>
                  <a:srgbClr val="111111"/>
                </a:solidFill>
                <a:effectLst/>
                <a:latin typeface="Book Antiqua" panose="02040602050305030304" pitchFamily="18" charset="0"/>
              </a:rPr>
              <a:t>(adaptation syndrome).</a:t>
            </a:r>
          </a:p>
          <a:p>
            <a:pPr marL="0" indent="0" algn="l"/>
            <a:r>
              <a:rPr lang="en-GB" b="0" i="0" dirty="0">
                <a:solidFill>
                  <a:srgbClr val="111111"/>
                </a:solidFill>
                <a:effectLst/>
                <a:latin typeface="Book Antiqua" panose="02040602050305030304" pitchFamily="18" charset="0"/>
              </a:rPr>
              <a:t>   * The </a:t>
            </a:r>
            <a:r>
              <a:rPr lang="en-GB" b="1" i="0" dirty="0" err="1">
                <a:solidFill>
                  <a:srgbClr val="111111"/>
                </a:solidFill>
                <a:effectLst/>
                <a:latin typeface="Book Antiqua" panose="02040602050305030304" pitchFamily="18" charset="0"/>
              </a:rPr>
              <a:t>viscerosensory</a:t>
            </a:r>
            <a:r>
              <a:rPr lang="en-GB" b="1" i="0" dirty="0">
                <a:solidFill>
                  <a:srgbClr val="111111"/>
                </a:solidFill>
                <a:effectLst/>
                <a:latin typeface="Book Antiqua" panose="02040602050305030304" pitchFamily="18" charset="0"/>
              </a:rPr>
              <a:t> system</a:t>
            </a:r>
            <a:r>
              <a:rPr lang="en-GB" b="0" i="0" dirty="0">
                <a:solidFill>
                  <a:srgbClr val="111111"/>
                </a:solidFill>
                <a:effectLst/>
                <a:latin typeface="Book Antiqua" panose="02040602050305030304" pitchFamily="18" charset="0"/>
              </a:rPr>
              <a:t>, together with the endocrine system, establishes a</a:t>
            </a:r>
            <a:br>
              <a:rPr lang="en-GB" b="0" i="0" dirty="0">
                <a:solidFill>
                  <a:srgbClr val="111111"/>
                </a:solidFill>
                <a:effectLst/>
                <a:latin typeface="Book Antiqua" panose="02040602050305030304" pitchFamily="18" charset="0"/>
              </a:rPr>
            </a:br>
            <a:r>
              <a:rPr lang="en-GB" b="0" i="0" dirty="0">
                <a:solidFill>
                  <a:srgbClr val="111111"/>
                </a:solidFill>
                <a:effectLst/>
                <a:latin typeface="Book Antiqua" panose="02040602050305030304" pitchFamily="18" charset="0"/>
              </a:rPr>
              <a:t>       perfect balance in the internal environment of the organism (homeostasis).</a:t>
            </a:r>
            <a:br>
              <a:rPr lang="en-GB" b="0" i="0" dirty="0">
                <a:solidFill>
                  <a:srgbClr val="111111"/>
                </a:solidFill>
                <a:effectLst/>
                <a:latin typeface="Book Antiqua" panose="02040602050305030304" pitchFamily="18" charset="0"/>
              </a:rPr>
            </a:br>
            <a:r>
              <a:rPr lang="en-GB" b="0" i="0" dirty="0">
                <a:solidFill>
                  <a:srgbClr val="111111"/>
                </a:solidFill>
                <a:effectLst/>
                <a:latin typeface="Book Antiqua" panose="02040602050305030304" pitchFamily="18" charset="0"/>
              </a:rPr>
              <a:t>     - The </a:t>
            </a:r>
            <a:r>
              <a:rPr lang="en-GB" b="1" i="0" dirty="0">
                <a:solidFill>
                  <a:srgbClr val="111111"/>
                </a:solidFill>
                <a:effectLst/>
                <a:latin typeface="Book Antiqua" panose="02040602050305030304" pitchFamily="18" charset="0"/>
              </a:rPr>
              <a:t>spinal somatic sensory system</a:t>
            </a:r>
            <a:r>
              <a:rPr lang="en-GB" b="0" i="0" dirty="0">
                <a:solidFill>
                  <a:srgbClr val="111111"/>
                </a:solidFill>
                <a:effectLst/>
                <a:latin typeface="Book Antiqua" panose="02040602050305030304" pitchFamily="18" charset="0"/>
              </a:rPr>
              <a:t> transmits information from extremities and</a:t>
            </a:r>
            <a:br>
              <a:rPr lang="en-GB" b="0" i="0" dirty="0">
                <a:solidFill>
                  <a:srgbClr val="111111"/>
                </a:solidFill>
                <a:effectLst/>
                <a:latin typeface="Book Antiqua" panose="02040602050305030304" pitchFamily="18" charset="0"/>
              </a:rPr>
            </a:br>
            <a:r>
              <a:rPr lang="en-GB" b="0" i="0" dirty="0">
                <a:solidFill>
                  <a:srgbClr val="111111"/>
                </a:solidFill>
                <a:effectLst/>
                <a:latin typeface="Book Antiqua" panose="02040602050305030304" pitchFamily="18" charset="0"/>
              </a:rPr>
              <a:t>       trunk via the thalamus to the somatic sensory cortex. It carries stimuli related to</a:t>
            </a:r>
            <a:br>
              <a:rPr lang="en-GB" b="0" i="0" dirty="0">
                <a:solidFill>
                  <a:srgbClr val="111111"/>
                </a:solidFill>
                <a:effectLst/>
                <a:latin typeface="Book Antiqua" panose="02040602050305030304" pitchFamily="18" charset="0"/>
              </a:rPr>
            </a:br>
            <a:r>
              <a:rPr lang="en-GB" b="0" i="0" dirty="0">
                <a:solidFill>
                  <a:srgbClr val="111111"/>
                </a:solidFill>
                <a:effectLst/>
                <a:latin typeface="Book Antiqua" panose="02040602050305030304" pitchFamily="18" charset="0"/>
              </a:rPr>
              <a:t>       the position of extremities, touch (mechanical stimuli), pain, temperature, and itch</a:t>
            </a:r>
            <a:br>
              <a:rPr lang="en-GB" b="0" i="0" dirty="0">
                <a:solidFill>
                  <a:srgbClr val="111111"/>
                </a:solidFill>
                <a:effectLst/>
                <a:latin typeface="Book Antiqua" panose="02040602050305030304" pitchFamily="18" charset="0"/>
              </a:rPr>
            </a:br>
            <a:r>
              <a:rPr lang="en-GB" b="0" i="0" dirty="0">
                <a:solidFill>
                  <a:srgbClr val="111111"/>
                </a:solidFill>
                <a:effectLst/>
                <a:latin typeface="Book Antiqua" panose="02040602050305030304" pitchFamily="18" charset="0"/>
              </a:rPr>
              <a:t>       (protective stimuli).</a:t>
            </a:r>
          </a:p>
          <a:p>
            <a:pPr algn="l"/>
            <a:r>
              <a:rPr lang="en-GB" b="0" i="0" dirty="0">
                <a:solidFill>
                  <a:srgbClr val="111111"/>
                </a:solidFill>
                <a:effectLst/>
                <a:latin typeface="Book Antiqua" panose="02040602050305030304" pitchFamily="18" charset="0"/>
              </a:rPr>
              <a:t>     - The </a:t>
            </a:r>
            <a:r>
              <a:rPr lang="en-GB" b="1" i="0" dirty="0">
                <a:solidFill>
                  <a:srgbClr val="111111"/>
                </a:solidFill>
                <a:effectLst/>
                <a:latin typeface="Book Antiqua" panose="02040602050305030304" pitchFamily="18" charset="0"/>
              </a:rPr>
              <a:t>trigeminal sensory system</a:t>
            </a:r>
            <a:r>
              <a:rPr lang="en-GB" b="0" i="0" dirty="0">
                <a:solidFill>
                  <a:srgbClr val="111111"/>
                </a:solidFill>
                <a:effectLst/>
                <a:latin typeface="Book Antiqua" panose="02040602050305030304" pitchFamily="18" charset="0"/>
              </a:rPr>
              <a:t> consists of pathways that transmit information  </a:t>
            </a:r>
            <a:br>
              <a:rPr lang="en-GB" b="0" i="0" dirty="0">
                <a:solidFill>
                  <a:srgbClr val="111111"/>
                </a:solidFill>
                <a:effectLst/>
                <a:latin typeface="Book Antiqua" panose="02040602050305030304" pitchFamily="18" charset="0"/>
              </a:rPr>
            </a:br>
            <a:r>
              <a:rPr lang="en-GB" b="0" i="0" dirty="0">
                <a:solidFill>
                  <a:srgbClr val="111111"/>
                </a:solidFill>
                <a:effectLst/>
                <a:latin typeface="Book Antiqua" panose="02040602050305030304" pitchFamily="18" charset="0"/>
              </a:rPr>
              <a:t>  from the head to the thalamus, and then to the somatic sensory cortex.</a:t>
            </a:r>
          </a:p>
          <a:p>
            <a:pPr algn="l"/>
            <a:r>
              <a:rPr lang="en-GB" b="0" i="0" dirty="0">
                <a:solidFill>
                  <a:srgbClr val="111111"/>
                </a:solidFill>
                <a:effectLst/>
                <a:latin typeface="Book Antiqua" panose="02040602050305030304" pitchFamily="18" charset="0"/>
              </a:rPr>
              <a:t>  *  This information provides insights into how our bodies perceive and respond to</a:t>
            </a:r>
            <a:br>
              <a:rPr lang="en-GB" b="0" i="0" dirty="0">
                <a:solidFill>
                  <a:srgbClr val="111111"/>
                </a:solidFill>
                <a:effectLst/>
                <a:latin typeface="Book Antiqua" panose="02040602050305030304" pitchFamily="18" charset="0"/>
              </a:rPr>
            </a:br>
            <a:r>
              <a:rPr lang="en-GB" b="0" i="0" dirty="0">
                <a:solidFill>
                  <a:srgbClr val="111111"/>
                </a:solidFill>
                <a:effectLst/>
                <a:latin typeface="Book Antiqua" panose="02040602050305030304" pitchFamily="18" charset="0"/>
              </a:rPr>
              <a:t>  sensory input, both internally and externally. It highlights the crucial role of</a:t>
            </a:r>
            <a:br>
              <a:rPr lang="en-GB" b="0" i="0" dirty="0">
                <a:solidFill>
                  <a:srgbClr val="111111"/>
                </a:solidFill>
                <a:effectLst/>
                <a:latin typeface="Book Antiqua" panose="02040602050305030304" pitchFamily="18" charset="0"/>
              </a:rPr>
            </a:br>
            <a:r>
              <a:rPr lang="en-GB" b="0" i="0" dirty="0">
                <a:solidFill>
                  <a:srgbClr val="111111"/>
                </a:solidFill>
                <a:effectLst/>
                <a:latin typeface="Book Antiqua" panose="02040602050305030304" pitchFamily="18" charset="0"/>
              </a:rPr>
              <a:t>  sensory systems in maintaining overall health and functioning.</a:t>
            </a:r>
          </a:p>
        </p:txBody>
      </p:sp>
      <p:sp>
        <p:nvSpPr>
          <p:cNvPr id="43011" name="TextBox 2">
            <a:extLst>
              <a:ext uri="{FF2B5EF4-FFF2-40B4-BE49-F238E27FC236}">
                <a16:creationId xmlns:a16="http://schemas.microsoft.com/office/drawing/2014/main" id="{C2D96FEB-0E8A-1324-1933-0F9C1CF18814}"/>
              </a:ext>
            </a:extLst>
          </p:cNvPr>
          <p:cNvSpPr txBox="1">
            <a:spLocks noChangeArrowheads="1"/>
          </p:cNvSpPr>
          <p:nvPr/>
        </p:nvSpPr>
        <p:spPr bwMode="auto">
          <a:xfrm>
            <a:off x="3057803" y="333375"/>
            <a:ext cx="30283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pPr>
            <a:r>
              <a:rPr lang="en-GB" altLang="en-US" sz="2000" b="1" dirty="0">
                <a:latin typeface="Book Antiqua" panose="02040602050305030304" pitchFamily="18" charset="0"/>
              </a:rPr>
              <a:t>SENSORY PATHWAYS</a:t>
            </a:r>
            <a:endParaRPr lang="sr-Cyrl-CS" altLang="en-US" sz="2000" b="1" dirty="0">
              <a:latin typeface="Book Antiqua" panose="02040602050305030304"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a:extLst>
              <a:ext uri="{FF2B5EF4-FFF2-40B4-BE49-F238E27FC236}">
                <a16:creationId xmlns:a16="http://schemas.microsoft.com/office/drawing/2014/main" id="{D60BD875-8AEF-549B-D8DD-EB22334C88BF}"/>
              </a:ext>
            </a:extLst>
          </p:cNvPr>
          <p:cNvSpPr txBox="1">
            <a:spLocks noChangeArrowheads="1"/>
          </p:cNvSpPr>
          <p:nvPr/>
        </p:nvSpPr>
        <p:spPr bwMode="auto">
          <a:xfrm>
            <a:off x="179388" y="1052513"/>
            <a:ext cx="8964612"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ts val="250"/>
              </a:spcBef>
              <a:buClr>
                <a:schemeClr val="accent1"/>
              </a:buClr>
              <a:buSzPct val="80000"/>
              <a:buFont typeface="Wingdings 2" panose="05020102010507070707" pitchFamily="18" charset="2"/>
              <a:buChar char=""/>
            </a:pPr>
            <a:r>
              <a:rPr lang="en-GB" altLang="en-US" sz="2000" dirty="0">
                <a:latin typeface="Book Antiqua" panose="02040602050305030304" pitchFamily="18" charset="0"/>
              </a:rPr>
              <a:t>Ascending</a:t>
            </a:r>
            <a:r>
              <a:rPr lang="sr-Cyrl-CS" altLang="en-US" sz="2000" dirty="0">
                <a:latin typeface="Book Antiqua" panose="02040602050305030304" pitchFamily="18" charset="0"/>
              </a:rPr>
              <a:t>, </a:t>
            </a:r>
            <a:r>
              <a:rPr lang="en-GB" altLang="en-US" sz="2000" dirty="0">
                <a:latin typeface="Book Antiqua" panose="02040602050305030304" pitchFamily="18" charset="0"/>
              </a:rPr>
              <a:t>afferent</a:t>
            </a:r>
            <a:r>
              <a:rPr lang="sr-Cyrl-CS" altLang="en-US" sz="2000" dirty="0">
                <a:latin typeface="Book Antiqua" panose="02040602050305030304" pitchFamily="18" charset="0"/>
              </a:rPr>
              <a:t>, </a:t>
            </a:r>
            <a:r>
              <a:rPr lang="en-GB" altLang="en-US" sz="2000" dirty="0">
                <a:latin typeface="Book Antiqua" panose="02040602050305030304" pitchFamily="18" charset="0"/>
              </a:rPr>
              <a:t>have 3 neurons at least</a:t>
            </a:r>
            <a:endParaRPr lang="sr-Latn-CS" altLang="en-US" sz="2000" dirty="0">
              <a:latin typeface="Book Antiqua" panose="02040602050305030304" pitchFamily="18" charset="0"/>
            </a:endParaRPr>
          </a:p>
          <a:p>
            <a:pPr eaLnBrk="1" hangingPunct="1">
              <a:lnSpc>
                <a:spcPct val="90000"/>
              </a:lnSpc>
              <a:spcBef>
                <a:spcPts val="250"/>
              </a:spcBef>
              <a:buClr>
                <a:schemeClr val="accent1"/>
              </a:buClr>
              <a:buSzPct val="80000"/>
              <a:buFont typeface="Arial" panose="020B0604020202020204" pitchFamily="34" charset="0"/>
              <a:buNone/>
            </a:pPr>
            <a:r>
              <a:rPr lang="sr-Cyrl-CS" altLang="en-US" sz="2000" dirty="0">
                <a:latin typeface="Book Antiqua" panose="02040602050305030304" pitchFamily="18" charset="0"/>
              </a:rPr>
              <a:t> </a:t>
            </a:r>
          </a:p>
          <a:p>
            <a:pPr eaLnBrk="1" hangingPunct="1">
              <a:lnSpc>
                <a:spcPct val="90000"/>
              </a:lnSpc>
              <a:spcBef>
                <a:spcPts val="250"/>
              </a:spcBef>
              <a:buClr>
                <a:schemeClr val="accent1"/>
              </a:buClr>
              <a:buSzPct val="80000"/>
              <a:buFont typeface="Wingdings 2" panose="05020102010507070707" pitchFamily="18" charset="2"/>
              <a:buChar char=""/>
            </a:pPr>
            <a:r>
              <a:rPr lang="en-GB" sz="2000" b="1" i="0" dirty="0">
                <a:solidFill>
                  <a:srgbClr val="111111"/>
                </a:solidFill>
                <a:effectLst/>
                <a:latin typeface="Book Antiqua" panose="02040602050305030304" pitchFamily="18" charset="0"/>
              </a:rPr>
              <a:t>Superficial and deep sensitivity</a:t>
            </a:r>
            <a:r>
              <a:rPr lang="en-GB" sz="2000" b="1" i="0" dirty="0">
                <a:solidFill>
                  <a:srgbClr val="111111"/>
                </a:solidFill>
                <a:effectLst/>
                <a:highlight>
                  <a:srgbClr val="F3F3F3"/>
                </a:highlight>
                <a:latin typeface="Book Antiqua" panose="02040602050305030304" pitchFamily="18" charset="0"/>
              </a:rPr>
              <a:t> </a:t>
            </a:r>
            <a:r>
              <a:rPr lang="sr-Cyrl-CS" altLang="en-US" sz="2000" dirty="0">
                <a:latin typeface="Book Antiqua" panose="02040602050305030304" pitchFamily="18" charset="0"/>
              </a:rPr>
              <a:t>(</a:t>
            </a:r>
            <a:r>
              <a:rPr lang="en-GB" altLang="en-US" sz="2000" dirty="0">
                <a:latin typeface="Book Antiqua" panose="02040602050305030304" pitchFamily="18" charset="0"/>
              </a:rPr>
              <a:t>conscious</a:t>
            </a:r>
            <a:r>
              <a:rPr lang="sr-Cyrl-CS" altLang="en-US" sz="2000" dirty="0">
                <a:latin typeface="Book Antiqua" panose="02040602050305030304" pitchFamily="18" charset="0"/>
              </a:rPr>
              <a:t> </a:t>
            </a:r>
            <a:r>
              <a:rPr lang="en-GB" altLang="en-US" sz="2000" dirty="0">
                <a:latin typeface="Book Antiqua" panose="02040602050305030304" pitchFamily="18" charset="0"/>
              </a:rPr>
              <a:t>and unconscious</a:t>
            </a:r>
            <a:r>
              <a:rPr lang="sr-Cyrl-CS" altLang="en-US" sz="2000" dirty="0">
                <a:latin typeface="Book Antiqua" panose="02040602050305030304" pitchFamily="18" charset="0"/>
              </a:rPr>
              <a:t>)</a:t>
            </a:r>
            <a:endParaRPr lang="sr-Latn-CS" altLang="en-US" sz="2000" dirty="0">
              <a:latin typeface="Book Antiqua" panose="02040602050305030304" pitchFamily="18" charset="0"/>
            </a:endParaRPr>
          </a:p>
          <a:p>
            <a:pPr eaLnBrk="1" hangingPunct="1">
              <a:lnSpc>
                <a:spcPct val="90000"/>
              </a:lnSpc>
              <a:spcBef>
                <a:spcPts val="250"/>
              </a:spcBef>
              <a:buClr>
                <a:schemeClr val="accent1"/>
              </a:buClr>
              <a:buSzPct val="80000"/>
              <a:buFont typeface="Arial" panose="020B0604020202020204" pitchFamily="34" charset="0"/>
              <a:buNone/>
            </a:pPr>
            <a:endParaRPr lang="sr-Cyrl-CS" altLang="en-US" sz="2000" dirty="0">
              <a:latin typeface="Book Antiqua" panose="02040602050305030304" pitchFamily="18" charset="0"/>
            </a:endParaRPr>
          </a:p>
          <a:p>
            <a:pPr eaLnBrk="1" hangingPunct="1">
              <a:lnSpc>
                <a:spcPct val="90000"/>
              </a:lnSpc>
              <a:spcBef>
                <a:spcPts val="250"/>
              </a:spcBef>
              <a:buClr>
                <a:schemeClr val="accent1"/>
              </a:buClr>
              <a:buSzPct val="80000"/>
              <a:buFont typeface="Wingdings 2" panose="05020102010507070707" pitchFamily="18" charset="2"/>
              <a:buChar char=""/>
            </a:pPr>
            <a:r>
              <a:rPr lang="en-GB" altLang="en-US" sz="2000" b="1" dirty="0">
                <a:latin typeface="Book Antiqua" panose="02040602050305030304" pitchFamily="18" charset="0"/>
              </a:rPr>
              <a:t>Direct</a:t>
            </a:r>
            <a:r>
              <a:rPr lang="sr-Cyrl-CS" altLang="en-US" sz="2000" b="1" dirty="0">
                <a:latin typeface="Book Antiqua" panose="02040602050305030304" pitchFamily="18" charset="0"/>
              </a:rPr>
              <a:t>, </a:t>
            </a:r>
            <a:r>
              <a:rPr lang="en-GB" altLang="en-US" sz="2000" b="1" dirty="0">
                <a:latin typeface="Book Antiqua" panose="02040602050305030304" pitchFamily="18" charset="0"/>
              </a:rPr>
              <a:t>Indirect</a:t>
            </a:r>
            <a:r>
              <a:rPr lang="sr-Cyrl-CS" altLang="en-US" sz="2000" b="1" dirty="0">
                <a:latin typeface="Book Antiqua" panose="02040602050305030304" pitchFamily="18" charset="0"/>
              </a:rPr>
              <a:t> </a:t>
            </a:r>
            <a:r>
              <a:rPr lang="sr-Latn-CS" altLang="en-US" sz="2000" dirty="0">
                <a:latin typeface="Book Antiqua" panose="02040602050305030304" pitchFamily="18" charset="0"/>
              </a:rPr>
              <a:t>(</a:t>
            </a:r>
            <a:r>
              <a:rPr lang="en-GB" altLang="en-US" sz="2000" dirty="0">
                <a:latin typeface="Book Antiqua" panose="02040602050305030304" pitchFamily="18" charset="0"/>
              </a:rPr>
              <a:t>indirect - tr. </a:t>
            </a:r>
            <a:r>
              <a:rPr lang="en-GB" altLang="en-US" sz="2000" dirty="0" err="1">
                <a:latin typeface="Book Antiqua" panose="02040602050305030304" pitchFamily="18" charset="0"/>
              </a:rPr>
              <a:t>spinocerebellaris</a:t>
            </a:r>
            <a:r>
              <a:rPr lang="sr-Latn-CS" altLang="en-US" sz="2000" dirty="0">
                <a:latin typeface="Book Antiqua" panose="02040602050305030304" pitchFamily="18" charset="0"/>
              </a:rPr>
              <a:t>, </a:t>
            </a:r>
            <a:r>
              <a:rPr lang="en-GB" altLang="en-US" sz="2000" dirty="0">
                <a:latin typeface="Book Antiqua" panose="02040602050305030304" pitchFamily="18" charset="0"/>
              </a:rPr>
              <a:t>tr. </a:t>
            </a:r>
            <a:r>
              <a:rPr lang="en-GB" altLang="en-US" sz="2000" dirty="0" err="1">
                <a:latin typeface="Book Antiqua" panose="02040602050305030304" pitchFamily="18" charset="0"/>
              </a:rPr>
              <a:t>nucleocerebellaris</a:t>
            </a:r>
            <a:r>
              <a:rPr lang="sr-Latn-CS" altLang="en-US" sz="2000" dirty="0">
                <a:latin typeface="Book Antiqua" panose="02040602050305030304" pitchFamily="18" charset="0"/>
              </a:rPr>
              <a:t>)</a:t>
            </a:r>
          </a:p>
          <a:p>
            <a:pPr eaLnBrk="1" hangingPunct="1">
              <a:lnSpc>
                <a:spcPct val="90000"/>
              </a:lnSpc>
              <a:spcBef>
                <a:spcPts val="250"/>
              </a:spcBef>
              <a:buClr>
                <a:schemeClr val="accent1"/>
              </a:buClr>
              <a:buSzPct val="80000"/>
              <a:buFont typeface="Arial" panose="020B0604020202020204" pitchFamily="34" charset="0"/>
              <a:buNone/>
            </a:pPr>
            <a:endParaRPr lang="sr-Latn-CS" altLang="en-US" sz="2000" dirty="0">
              <a:latin typeface="Book Antiqua" panose="02040602050305030304" pitchFamily="18" charset="0"/>
            </a:endParaRPr>
          </a:p>
          <a:p>
            <a:pPr eaLnBrk="1" hangingPunct="1">
              <a:lnSpc>
                <a:spcPct val="90000"/>
              </a:lnSpc>
              <a:spcBef>
                <a:spcPts val="250"/>
              </a:spcBef>
              <a:buClr>
                <a:schemeClr val="accent1"/>
              </a:buClr>
              <a:buSzPct val="80000"/>
              <a:buFont typeface="Wingdings 2" panose="05020102010507070707" pitchFamily="18" charset="2"/>
              <a:buChar char=""/>
            </a:pPr>
            <a:r>
              <a:rPr lang="sr-Latn-CS" altLang="en-US" sz="2000" b="1" dirty="0">
                <a:latin typeface="Book Antiqua" panose="02040602050305030304" pitchFamily="18" charset="0"/>
              </a:rPr>
              <a:t>Е</a:t>
            </a:r>
            <a:r>
              <a:rPr lang="en-GB" altLang="en-US" sz="2000" b="1" dirty="0" err="1">
                <a:latin typeface="Book Antiqua" panose="02040602050305030304" pitchFamily="18" charset="0"/>
              </a:rPr>
              <a:t>xteroceptive</a:t>
            </a:r>
            <a:r>
              <a:rPr lang="sr-Cyrl-CS" altLang="en-US" sz="2000" dirty="0">
                <a:latin typeface="Book Antiqua" panose="02040602050305030304" pitchFamily="18" charset="0"/>
              </a:rPr>
              <a:t> – </a:t>
            </a:r>
            <a:r>
              <a:rPr lang="en-GB" altLang="en-US" sz="2000" dirty="0">
                <a:latin typeface="Book Antiqua" panose="02040602050305030304" pitchFamily="18" charset="0"/>
              </a:rPr>
              <a:t>conscious</a:t>
            </a:r>
            <a:r>
              <a:rPr lang="sr-Cyrl-CS" altLang="en-US" sz="2000" dirty="0">
                <a:latin typeface="Book Antiqua" panose="02040602050305030304" pitchFamily="18" charset="0"/>
              </a:rPr>
              <a:t>, </a:t>
            </a:r>
            <a:r>
              <a:rPr lang="en-GB" altLang="en-US" sz="2000" dirty="0">
                <a:latin typeface="Book Antiqua" panose="02040602050305030304" pitchFamily="18" charset="0"/>
              </a:rPr>
              <a:t>superficial sensitivity</a:t>
            </a:r>
            <a:endParaRPr lang="sr-Latn-CS" altLang="en-US" sz="2000"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sr-Latn-CS" altLang="en-US" sz="2000" dirty="0">
                <a:latin typeface="Book Antiqua" panose="02040602050305030304" pitchFamily="18" charset="0"/>
              </a:rPr>
              <a:t>    1) </a:t>
            </a:r>
            <a:r>
              <a:rPr lang="en-GB" altLang="en-US" sz="2000" b="1" dirty="0">
                <a:latin typeface="Book Antiqua" panose="02040602050305030304" pitchFamily="18" charset="0"/>
              </a:rPr>
              <a:t>epicritic</a:t>
            </a:r>
            <a:r>
              <a:rPr lang="sr-Cyrl-CS" altLang="en-US" sz="2000" b="1" dirty="0">
                <a:latin typeface="Book Antiqua" panose="02040602050305030304" pitchFamily="18" charset="0"/>
              </a:rPr>
              <a:t> –</a:t>
            </a:r>
            <a:r>
              <a:rPr lang="sr-Cyrl-CS" altLang="en-US" sz="2000" dirty="0">
                <a:latin typeface="Book Antiqua" panose="02040602050305030304" pitchFamily="18" charset="0"/>
              </a:rPr>
              <a:t> </a:t>
            </a:r>
            <a:r>
              <a:rPr lang="en-GB" sz="2000" b="1" i="0" dirty="0">
                <a:solidFill>
                  <a:srgbClr val="111111"/>
                </a:solidFill>
                <a:effectLst/>
                <a:latin typeface="Book Antiqua" panose="02040602050305030304" pitchFamily="18" charset="0"/>
              </a:rPr>
              <a:t>fine (gentle) touch, discrimination of two points</a:t>
            </a:r>
            <a:endParaRPr lang="sr-Latn-CS" altLang="en-US" sz="2000"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sr-Latn-CS" altLang="en-US" sz="2000" b="1" dirty="0">
                <a:latin typeface="Book Antiqua" panose="02040602050305030304" pitchFamily="18" charset="0"/>
              </a:rPr>
              <a:t>	2) </a:t>
            </a:r>
            <a:r>
              <a:rPr lang="en-GB" altLang="en-US" sz="2000" b="1" dirty="0">
                <a:latin typeface="Book Antiqua" panose="02040602050305030304" pitchFamily="18" charset="0"/>
              </a:rPr>
              <a:t>protopathic</a:t>
            </a:r>
            <a:r>
              <a:rPr lang="sr-Cyrl-CS" altLang="en-US" sz="2000" b="1" dirty="0">
                <a:latin typeface="Book Antiqua" panose="02040602050305030304" pitchFamily="18" charset="0"/>
              </a:rPr>
              <a:t> – </a:t>
            </a:r>
            <a:r>
              <a:rPr lang="en-GB" sz="2000" b="1" i="0" dirty="0">
                <a:solidFill>
                  <a:srgbClr val="111111"/>
                </a:solidFill>
                <a:effectLst/>
                <a:latin typeface="Book Antiqua" panose="02040602050305030304" pitchFamily="18" charset="0"/>
              </a:rPr>
              <a:t>rough touch, pressure, pain, and temperature</a:t>
            </a:r>
            <a:endParaRPr lang="sr-Latn-CS" altLang="en-US" sz="2000" b="1" dirty="0">
              <a:latin typeface="Book Antiqua" panose="02040602050305030304" pitchFamily="18" charset="0"/>
            </a:endParaRPr>
          </a:p>
          <a:p>
            <a:pPr eaLnBrk="1" hangingPunct="1">
              <a:lnSpc>
                <a:spcPct val="90000"/>
              </a:lnSpc>
              <a:spcBef>
                <a:spcPts val="250"/>
              </a:spcBef>
              <a:buClr>
                <a:schemeClr val="accent1"/>
              </a:buClr>
              <a:buSzPct val="80000"/>
              <a:buFont typeface="Arial" panose="020B0604020202020204" pitchFamily="34" charset="0"/>
              <a:buNone/>
            </a:pPr>
            <a:endParaRPr lang="sr-Cyrl-CS" altLang="en-US" sz="2000" b="1" dirty="0">
              <a:latin typeface="Book Antiqua" panose="02040602050305030304" pitchFamily="18" charset="0"/>
            </a:endParaRPr>
          </a:p>
          <a:p>
            <a:pPr eaLnBrk="1" hangingPunct="1">
              <a:lnSpc>
                <a:spcPct val="90000"/>
              </a:lnSpc>
              <a:spcBef>
                <a:spcPts val="250"/>
              </a:spcBef>
              <a:buClr>
                <a:schemeClr val="accent1"/>
              </a:buClr>
              <a:buSzPct val="80000"/>
              <a:buFont typeface="Wingdings 2" panose="05020102010507070707" pitchFamily="18" charset="2"/>
              <a:buChar char=""/>
            </a:pPr>
            <a:r>
              <a:rPr lang="en-GB" altLang="en-US" sz="2000" b="1" dirty="0">
                <a:latin typeface="Book Antiqua" panose="02040602050305030304" pitchFamily="18" charset="0"/>
              </a:rPr>
              <a:t>Proprioceptive</a:t>
            </a:r>
            <a:r>
              <a:rPr lang="sr-Cyrl-CS" altLang="en-US" sz="2000" b="1" dirty="0">
                <a:latin typeface="Book Antiqua" panose="02040602050305030304" pitchFamily="18" charset="0"/>
              </a:rPr>
              <a:t> – </a:t>
            </a:r>
            <a:r>
              <a:rPr lang="en-GB" altLang="en-US" sz="2000" b="1" dirty="0">
                <a:latin typeface="Book Antiqua" panose="02040602050305030304" pitchFamily="18" charset="0"/>
              </a:rPr>
              <a:t>deep</a:t>
            </a:r>
            <a:r>
              <a:rPr lang="sr-Cyrl-CS" altLang="en-US" sz="2000" b="1" dirty="0">
                <a:latin typeface="Book Antiqua" panose="02040602050305030304" pitchFamily="18" charset="0"/>
              </a:rPr>
              <a:t> </a:t>
            </a:r>
            <a:r>
              <a:rPr lang="sr-Cyrl-CS" altLang="en-US" sz="2000" dirty="0">
                <a:latin typeface="Book Antiqua" panose="02040602050305030304" pitchFamily="18" charset="0"/>
              </a:rPr>
              <a:t>(</a:t>
            </a:r>
            <a:r>
              <a:rPr lang="en-GB" altLang="en-US" sz="2000" dirty="0">
                <a:latin typeface="Book Antiqua" panose="02040602050305030304" pitchFamily="18" charset="0"/>
              </a:rPr>
              <a:t>joints</a:t>
            </a:r>
            <a:r>
              <a:rPr lang="sr-Cyrl-CS" altLang="en-US" sz="2000" dirty="0">
                <a:latin typeface="Book Antiqua" panose="02040602050305030304" pitchFamily="18" charset="0"/>
              </a:rPr>
              <a:t>, </a:t>
            </a:r>
            <a:r>
              <a:rPr lang="en-GB" altLang="en-US" sz="2000" dirty="0">
                <a:latin typeface="Book Antiqua" panose="02040602050305030304" pitchFamily="18" charset="0"/>
              </a:rPr>
              <a:t>muscle tendons</a:t>
            </a:r>
            <a:r>
              <a:rPr lang="sr-Cyrl-CS" altLang="en-US" sz="2000" dirty="0">
                <a:latin typeface="Book Antiqua" panose="02040602050305030304" pitchFamily="18" charset="0"/>
              </a:rPr>
              <a:t>, </a:t>
            </a:r>
            <a:r>
              <a:rPr lang="en-GB" altLang="en-US" sz="2000" dirty="0">
                <a:latin typeface="Book Antiqua" panose="02040602050305030304" pitchFamily="18" charset="0"/>
              </a:rPr>
              <a:t>bones</a:t>
            </a:r>
            <a:r>
              <a:rPr lang="sr-Cyrl-CS" altLang="en-US" sz="2000" dirty="0">
                <a:latin typeface="Book Antiqua" panose="02040602050305030304" pitchFamily="18" charset="0"/>
              </a:rPr>
              <a:t>)</a:t>
            </a:r>
            <a:r>
              <a:rPr lang="en-GB" altLang="en-US" sz="2000" dirty="0">
                <a:latin typeface="Book Antiqua" panose="02040602050305030304" pitchFamily="18" charset="0"/>
              </a:rPr>
              <a:t> sensitivity</a:t>
            </a:r>
            <a:endParaRPr lang="sr-Latn-CS" altLang="en-US" sz="2000" dirty="0">
              <a:latin typeface="Book Antiqua" panose="02040602050305030304" pitchFamily="18" charset="0"/>
            </a:endParaRPr>
          </a:p>
          <a:p>
            <a:pPr eaLnBrk="1" hangingPunct="1">
              <a:lnSpc>
                <a:spcPct val="90000"/>
              </a:lnSpc>
              <a:spcBef>
                <a:spcPts val="250"/>
              </a:spcBef>
              <a:buClr>
                <a:schemeClr val="accent1"/>
              </a:buClr>
              <a:buSzPct val="80000"/>
              <a:buFont typeface="Arial" panose="020B0604020202020204" pitchFamily="34" charset="0"/>
              <a:buNone/>
            </a:pPr>
            <a:endParaRPr lang="sr-Cyrl-CS" altLang="en-US" sz="2000" dirty="0">
              <a:latin typeface="Book Antiqua" panose="02040602050305030304" pitchFamily="18" charset="0"/>
            </a:endParaRPr>
          </a:p>
          <a:p>
            <a:pPr eaLnBrk="1" hangingPunct="1">
              <a:lnSpc>
                <a:spcPct val="90000"/>
              </a:lnSpc>
              <a:spcBef>
                <a:spcPts val="250"/>
              </a:spcBef>
              <a:buClr>
                <a:schemeClr val="accent1"/>
              </a:buClr>
              <a:buSzPct val="80000"/>
              <a:buFont typeface="Wingdings 2" panose="05020102010507070707" pitchFamily="18" charset="2"/>
              <a:buChar char=""/>
            </a:pPr>
            <a:r>
              <a:rPr lang="en-GB" altLang="en-US" sz="2000" b="1" dirty="0">
                <a:latin typeface="Book Antiqua" panose="02040602050305030304" pitchFamily="18" charset="0"/>
              </a:rPr>
              <a:t>Interoceptive</a:t>
            </a:r>
            <a:r>
              <a:rPr lang="sr-Cyrl-CS" altLang="en-US" sz="2000" b="1" dirty="0">
                <a:latin typeface="Book Antiqua" panose="02040602050305030304" pitchFamily="18" charset="0"/>
              </a:rPr>
              <a:t> – </a:t>
            </a:r>
            <a:r>
              <a:rPr lang="en-GB" altLang="en-US" sz="2000" dirty="0">
                <a:latin typeface="Book Antiqua" panose="02040602050305030304" pitchFamily="18" charset="0"/>
              </a:rPr>
              <a:t>deep unconscious</a:t>
            </a:r>
            <a:r>
              <a:rPr lang="sr-Cyrl-CS" altLang="en-US" sz="2000" dirty="0">
                <a:latin typeface="Book Antiqua" panose="02040602050305030304" pitchFamily="18" charset="0"/>
              </a:rPr>
              <a:t>, </a:t>
            </a:r>
            <a:r>
              <a:rPr lang="en-GB" altLang="en-US" sz="2000" dirty="0">
                <a:latin typeface="Book Antiqua" panose="02040602050305030304" pitchFamily="18" charset="0"/>
              </a:rPr>
              <a:t>visceral</a:t>
            </a:r>
            <a:r>
              <a:rPr lang="sr-Cyrl-CS" altLang="en-US" sz="2000" dirty="0">
                <a:latin typeface="Book Antiqua" panose="02040602050305030304" pitchFamily="18" charset="0"/>
              </a:rPr>
              <a:t> (</a:t>
            </a:r>
            <a:r>
              <a:rPr lang="en-GB" altLang="en-US" sz="2000" dirty="0">
                <a:latin typeface="Book Antiqua" panose="02040602050305030304" pitchFamily="18" charset="0"/>
              </a:rPr>
              <a:t>from walls of organs and vessels</a:t>
            </a:r>
            <a:r>
              <a:rPr lang="sr-Cyrl-CS" altLang="en-US" sz="2000" dirty="0">
                <a:latin typeface="Book Antiqua" panose="02040602050305030304" pitchFamily="18" charset="0"/>
              </a:rPr>
              <a:t>, </a:t>
            </a:r>
            <a:r>
              <a:rPr lang="en-GB" altLang="en-US" sz="2000" dirty="0">
                <a:latin typeface="Book Antiqua" panose="02040602050305030304" pitchFamily="18" charset="0"/>
              </a:rPr>
              <a:t>mechanic</a:t>
            </a:r>
            <a:r>
              <a:rPr lang="sr-Cyrl-CS" altLang="en-US" sz="2000" dirty="0">
                <a:latin typeface="Book Antiqua" panose="02040602050305030304" pitchFamily="18" charset="0"/>
              </a:rPr>
              <a:t>, </a:t>
            </a:r>
            <a:r>
              <a:rPr lang="en-GB" altLang="en-US" sz="2000" dirty="0">
                <a:latin typeface="Book Antiqua" panose="02040602050305030304" pitchFamily="18" charset="0"/>
              </a:rPr>
              <a:t>chemical</a:t>
            </a:r>
            <a:r>
              <a:rPr lang="sr-Cyrl-CS" altLang="en-US" sz="2000" dirty="0">
                <a:latin typeface="Book Antiqua" panose="02040602050305030304" pitchFamily="18" charset="0"/>
              </a:rPr>
              <a:t> </a:t>
            </a:r>
            <a:r>
              <a:rPr lang="en-GB" altLang="en-US" sz="2000" dirty="0">
                <a:latin typeface="Book Antiqua" panose="02040602050305030304" pitchFamily="18" charset="0"/>
              </a:rPr>
              <a:t>and thermal stimuli</a:t>
            </a:r>
            <a:r>
              <a:rPr lang="sr-Cyrl-CS" altLang="en-US" sz="2000" dirty="0">
                <a:latin typeface="Book Antiqua" panose="02040602050305030304" pitchFamily="18" charset="0"/>
              </a:rPr>
              <a:t>).</a:t>
            </a:r>
            <a:r>
              <a:rPr lang="sr-Cyrl-CS" altLang="en-US" sz="2000" b="1" dirty="0">
                <a:latin typeface="Book Antiqua" panose="02040602050305030304" pitchFamily="18" charset="0"/>
              </a:rPr>
              <a:t> </a:t>
            </a:r>
          </a:p>
        </p:txBody>
      </p:sp>
      <p:sp>
        <p:nvSpPr>
          <p:cNvPr id="44035" name="TextBox 2">
            <a:extLst>
              <a:ext uri="{FF2B5EF4-FFF2-40B4-BE49-F238E27FC236}">
                <a16:creationId xmlns:a16="http://schemas.microsoft.com/office/drawing/2014/main" id="{C02574D3-211C-CAEF-F236-97D755879688}"/>
              </a:ext>
            </a:extLst>
          </p:cNvPr>
          <p:cNvSpPr txBox="1">
            <a:spLocks noChangeArrowheads="1"/>
          </p:cNvSpPr>
          <p:nvPr/>
        </p:nvSpPr>
        <p:spPr bwMode="auto">
          <a:xfrm>
            <a:off x="3071813" y="500063"/>
            <a:ext cx="30495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pPr>
            <a:r>
              <a:rPr lang="en-GB" altLang="en-US" sz="2000" b="1" dirty="0">
                <a:latin typeface="Book Antiqua" panose="02040602050305030304" pitchFamily="18" charset="0"/>
              </a:rPr>
              <a:t>SENSORY PATHWAYS</a:t>
            </a:r>
            <a:endParaRPr lang="sr-Cyrl-CS" altLang="en-US" sz="2000" b="1" dirty="0">
              <a:latin typeface="Book Antiqua" panose="0204060205030503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a:extLst>
              <a:ext uri="{FF2B5EF4-FFF2-40B4-BE49-F238E27FC236}">
                <a16:creationId xmlns:a16="http://schemas.microsoft.com/office/drawing/2014/main" id="{66920554-653A-F146-9572-7171D9E3314D}"/>
              </a:ext>
            </a:extLst>
          </p:cNvPr>
          <p:cNvSpPr>
            <a:spLocks noGrp="1" noChangeArrowheads="1"/>
          </p:cNvSpPr>
          <p:nvPr>
            <p:ph type="body" idx="1"/>
          </p:nvPr>
        </p:nvSpPr>
        <p:spPr>
          <a:xfrm>
            <a:off x="6303615" y="403944"/>
            <a:ext cx="2565400" cy="6121400"/>
          </a:xfrm>
          <a:solidFill>
            <a:schemeClr val="bg2"/>
          </a:solidFill>
          <a:ln>
            <a:solidFill>
              <a:schemeClr val="tx1"/>
            </a:solidFill>
            <a:miter lim="800000"/>
            <a:headEnd/>
            <a:tailEnd/>
          </a:ln>
        </p:spPr>
        <p:txBody>
          <a:bodyPr/>
          <a:lstStyle/>
          <a:p>
            <a:pPr eaLnBrk="1" hangingPunct="1"/>
            <a:r>
              <a:rPr lang="en-US" altLang="en-US" sz="2200" dirty="0">
                <a:latin typeface="Book Antiqua" panose="02040602050305030304" pitchFamily="18" charset="0"/>
              </a:rPr>
              <a:t>Pathways that carry information to a </a:t>
            </a:r>
            <a:r>
              <a:rPr lang="en-US" altLang="en-US" sz="2200" b="1" dirty="0">
                <a:solidFill>
                  <a:srgbClr val="C00000"/>
                </a:solidFill>
                <a:latin typeface="Book Antiqua" panose="02040602050305030304" pitchFamily="18" charset="0"/>
              </a:rPr>
              <a:t>conscious level </a:t>
            </a:r>
            <a:r>
              <a:rPr lang="en-US" altLang="en-US" sz="2200" dirty="0">
                <a:latin typeface="Book Antiqua" panose="02040602050305030304" pitchFamily="18" charset="0"/>
              </a:rPr>
              <a:t>share certain common characteristics:</a:t>
            </a:r>
          </a:p>
          <a:p>
            <a:pPr eaLnBrk="1" hangingPunct="1"/>
            <a:r>
              <a:rPr lang="en-US" altLang="en-US" sz="2200" dirty="0">
                <a:latin typeface="Book Antiqua" panose="02040602050305030304" pitchFamily="18" charset="0"/>
              </a:rPr>
              <a:t>There is a </a:t>
            </a:r>
            <a:r>
              <a:rPr lang="en-US" altLang="en-US" sz="2200" i="1" dirty="0">
                <a:latin typeface="Book Antiqua" panose="02040602050305030304" pitchFamily="18" charset="0"/>
              </a:rPr>
              <a:t>sequence of </a:t>
            </a:r>
            <a:r>
              <a:rPr lang="en-US" altLang="en-US" sz="2200" b="1" u="sng" dirty="0">
                <a:solidFill>
                  <a:srgbClr val="FF0000"/>
                </a:solidFill>
                <a:latin typeface="Book Antiqua" panose="02040602050305030304" pitchFamily="18" charset="0"/>
              </a:rPr>
              <a:t>Three</a:t>
            </a:r>
            <a:r>
              <a:rPr lang="en-US" altLang="en-US" sz="2200" b="1" i="1" u="sng" dirty="0">
                <a:solidFill>
                  <a:srgbClr val="FF0000"/>
                </a:solidFill>
                <a:latin typeface="Book Antiqua" panose="02040602050305030304" pitchFamily="18" charset="0"/>
              </a:rPr>
              <a:t> </a:t>
            </a:r>
            <a:r>
              <a:rPr lang="en-US" altLang="en-US" sz="2200" b="1" i="1" u="sng" dirty="0" err="1">
                <a:solidFill>
                  <a:srgbClr val="FF0000"/>
                </a:solidFill>
                <a:latin typeface="Book Antiqua" panose="02040602050305030304" pitchFamily="18" charset="0"/>
              </a:rPr>
              <a:t>Neurones</a:t>
            </a:r>
            <a:r>
              <a:rPr lang="en-US" altLang="en-US" sz="2200" b="1" u="sng" dirty="0">
                <a:solidFill>
                  <a:srgbClr val="FF0000"/>
                </a:solidFill>
                <a:latin typeface="Book Antiqua" panose="02040602050305030304" pitchFamily="18" charset="0"/>
              </a:rPr>
              <a:t> </a:t>
            </a:r>
            <a:r>
              <a:rPr lang="en-US" altLang="en-US" sz="2200" dirty="0">
                <a:latin typeface="Book Antiqua" panose="02040602050305030304" pitchFamily="18" charset="0"/>
              </a:rPr>
              <a:t>between the peripheral receptors and the cerebral cortex. </a:t>
            </a:r>
          </a:p>
        </p:txBody>
      </p:sp>
      <p:pic>
        <p:nvPicPr>
          <p:cNvPr id="428035" name="Picture 3" descr="Untitled-38">
            <a:extLst>
              <a:ext uri="{FF2B5EF4-FFF2-40B4-BE49-F238E27FC236}">
                <a16:creationId xmlns:a16="http://schemas.microsoft.com/office/drawing/2014/main" id="{69D2D63F-AEB1-7DB0-77F8-BFD5212CD5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331788"/>
            <a:ext cx="5995988" cy="6121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childTnLst>
                                    <p:set>
                                      <p:cBhvr>
                                        <p:cTn id="6" dur="1" fill="hold">
                                          <p:stCondLst>
                                            <p:cond delay="0"/>
                                          </p:stCondLst>
                                        </p:cTn>
                                        <p:tgtEl>
                                          <p:spTgt spid="428035"/>
                                        </p:tgtEl>
                                        <p:attrNameLst>
                                          <p:attrName>style.visibility</p:attrName>
                                        </p:attrNameLst>
                                      </p:cBhvr>
                                      <p:to>
                                        <p:strVal val="visible"/>
                                      </p:to>
                                    </p:set>
                                    <p:animEffect transition="in" filter="box(in)">
                                      <p:cBhvr>
                                        <p:cTn id="7" dur="500"/>
                                        <p:tgtEl>
                                          <p:spTgt spid="4280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428034">
                                            <p:bg/>
                                          </p:spTgt>
                                        </p:tgtEl>
                                        <p:attrNameLst>
                                          <p:attrName>style.visibility</p:attrName>
                                        </p:attrNameLst>
                                      </p:cBhvr>
                                      <p:to>
                                        <p:strVal val="visible"/>
                                      </p:to>
                                    </p:set>
                                    <p:animEffect transition="in" filter="box(in)">
                                      <p:cBhvr>
                                        <p:cTn id="12" dur="500"/>
                                        <p:tgtEl>
                                          <p:spTgt spid="428034">
                                            <p:bg/>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428034">
                                            <p:txEl>
                                              <p:pRg st="0" end="0"/>
                                            </p:txEl>
                                          </p:spTgt>
                                        </p:tgtEl>
                                        <p:attrNameLst>
                                          <p:attrName>style.visibility</p:attrName>
                                        </p:attrNameLst>
                                      </p:cBhvr>
                                      <p:to>
                                        <p:strVal val="visible"/>
                                      </p:to>
                                    </p:set>
                                    <p:animEffect transition="in" filter="box(in)">
                                      <p:cBhvr>
                                        <p:cTn id="17" dur="500"/>
                                        <p:tgtEl>
                                          <p:spTgt spid="428034">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428034">
                                            <p:txEl>
                                              <p:pRg st="1" end="1"/>
                                            </p:txEl>
                                          </p:spTgt>
                                        </p:tgtEl>
                                        <p:attrNameLst>
                                          <p:attrName>style.visibility</p:attrName>
                                        </p:attrNameLst>
                                      </p:cBhvr>
                                      <p:to>
                                        <p:strVal val="visible"/>
                                      </p:to>
                                    </p:set>
                                    <p:animEffect transition="in" filter="box(in)">
                                      <p:cBhvr>
                                        <p:cTn id="22" dur="500"/>
                                        <p:tgtEl>
                                          <p:spTgt spid="4280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034"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2131" name="Picture 3" descr="Untitled-38a">
            <a:extLst>
              <a:ext uri="{FF2B5EF4-FFF2-40B4-BE49-F238E27FC236}">
                <a16:creationId xmlns:a16="http://schemas.microsoft.com/office/drawing/2014/main" id="{368A2C32-A269-E2F9-DCDE-9A3CE27C31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513" y="336550"/>
            <a:ext cx="6624637" cy="61880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267" name="Rectangle 2">
            <a:extLst>
              <a:ext uri="{FF2B5EF4-FFF2-40B4-BE49-F238E27FC236}">
                <a16:creationId xmlns:a16="http://schemas.microsoft.com/office/drawing/2014/main" id="{B855E9E2-8A5F-AF8C-6DE1-D22B7AC5A5EE}"/>
              </a:ext>
            </a:extLst>
          </p:cNvPr>
          <p:cNvSpPr>
            <a:spLocks noGrp="1" noChangeArrowheads="1"/>
          </p:cNvSpPr>
          <p:nvPr>
            <p:ph type="body" idx="1"/>
          </p:nvPr>
        </p:nvSpPr>
        <p:spPr>
          <a:xfrm>
            <a:off x="179388" y="682625"/>
            <a:ext cx="3600450" cy="762000"/>
          </a:xfrm>
        </p:spPr>
        <p:txBody>
          <a:bodyPr/>
          <a:lstStyle/>
          <a:p>
            <a:pPr eaLnBrk="1" hangingPunct="1"/>
            <a:endParaRPr lang="en-US" altLang="en-US" sz="2000"/>
          </a:p>
          <a:p>
            <a:pPr eaLnBrk="1" hangingPunct="1"/>
            <a:endParaRPr lang="en-US" altLang="en-US" sz="2000"/>
          </a:p>
        </p:txBody>
      </p:sp>
      <p:sp>
        <p:nvSpPr>
          <p:cNvPr id="432132" name="AutoShape 4">
            <a:extLst>
              <a:ext uri="{FF2B5EF4-FFF2-40B4-BE49-F238E27FC236}">
                <a16:creationId xmlns:a16="http://schemas.microsoft.com/office/drawing/2014/main" id="{2F5286C1-D8A1-44B1-A2DF-03A7B556307C}"/>
              </a:ext>
            </a:extLst>
          </p:cNvPr>
          <p:cNvSpPr>
            <a:spLocks noChangeArrowheads="1"/>
          </p:cNvSpPr>
          <p:nvPr/>
        </p:nvSpPr>
        <p:spPr bwMode="auto">
          <a:xfrm>
            <a:off x="250825" y="195194"/>
            <a:ext cx="3744913" cy="1754326"/>
          </a:xfrm>
          <a:prstGeom prst="wedgeRectCallout">
            <a:avLst>
              <a:gd name="adj1" fmla="val 33042"/>
              <a:gd name="adj2" fmla="val 273954"/>
            </a:avLst>
          </a:prstGeom>
          <a:solidFill>
            <a:schemeClr val="bg2"/>
          </a:solidFill>
          <a:ln w="12700">
            <a:solidFill>
              <a:schemeClr val="tx1"/>
            </a:solidFill>
            <a:miter lim="800000"/>
            <a:headEnd/>
            <a:tailEnd/>
          </a:ln>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Book Antiqua" panose="02040602050305030304" pitchFamily="18" charset="0"/>
              </a:rPr>
              <a:t>The axons of the </a:t>
            </a:r>
            <a:r>
              <a:rPr lang="en-US" altLang="en-US" b="1" dirty="0">
                <a:solidFill>
                  <a:srgbClr val="C00000"/>
                </a:solidFill>
                <a:latin typeface="Book Antiqua" panose="02040602050305030304" pitchFamily="18" charset="0"/>
              </a:rPr>
              <a:t>first-order </a:t>
            </a:r>
            <a:r>
              <a:rPr lang="en-US" altLang="en-US" b="1" dirty="0" err="1">
                <a:solidFill>
                  <a:srgbClr val="C00000"/>
                </a:solidFill>
                <a:latin typeface="Book Antiqua" panose="02040602050305030304" pitchFamily="18" charset="0"/>
              </a:rPr>
              <a:t>neurone</a:t>
            </a:r>
            <a:r>
              <a:rPr lang="en-US" altLang="en-US" b="1" dirty="0">
                <a:solidFill>
                  <a:srgbClr val="C00000"/>
                </a:solidFill>
                <a:latin typeface="Book Antiqua" panose="02040602050305030304" pitchFamily="18" charset="0"/>
              </a:rPr>
              <a:t> </a:t>
            </a:r>
            <a:r>
              <a:rPr lang="en-US" altLang="en-US" dirty="0">
                <a:latin typeface="Book Antiqua" panose="02040602050305030304" pitchFamily="18" charset="0"/>
              </a:rPr>
              <a:t>or primary afferent </a:t>
            </a:r>
            <a:r>
              <a:rPr lang="en-US" altLang="en-US" dirty="0" err="1">
                <a:latin typeface="Book Antiqua" panose="02040602050305030304" pitchFamily="18" charset="0"/>
              </a:rPr>
              <a:t>neurone</a:t>
            </a:r>
            <a:r>
              <a:rPr lang="en-US" altLang="en-US" dirty="0">
                <a:latin typeface="Book Antiqua" panose="02040602050305030304" pitchFamily="18" charset="0"/>
              </a:rPr>
              <a:t>) enters the spinal cord through the dorsal root of a spinal nerve and its cell body lies in the </a:t>
            </a:r>
            <a:r>
              <a:rPr lang="en-US" altLang="en-US" b="1" dirty="0">
                <a:latin typeface="Book Antiqua" panose="02040602050305030304" pitchFamily="18" charset="0"/>
              </a:rPr>
              <a:t>dorsal root ganglion</a:t>
            </a:r>
            <a:r>
              <a:rPr lang="en-US" altLang="en-US" b="1" dirty="0">
                <a:latin typeface="Calibri" panose="020F0502020204030204" pitchFamily="34" charset="0"/>
              </a:rPr>
              <a:t>.</a:t>
            </a:r>
          </a:p>
        </p:txBody>
      </p:sp>
      <p:sp>
        <p:nvSpPr>
          <p:cNvPr id="432134" name="AutoShape 6">
            <a:extLst>
              <a:ext uri="{FF2B5EF4-FFF2-40B4-BE49-F238E27FC236}">
                <a16:creationId xmlns:a16="http://schemas.microsoft.com/office/drawing/2014/main" id="{370922A7-584F-D1BF-41C7-3797FE1E79BF}"/>
              </a:ext>
            </a:extLst>
          </p:cNvPr>
          <p:cNvSpPr>
            <a:spLocks noChangeArrowheads="1"/>
          </p:cNvSpPr>
          <p:nvPr/>
        </p:nvSpPr>
        <p:spPr bwMode="auto">
          <a:xfrm>
            <a:off x="4419600" y="150744"/>
            <a:ext cx="4267200" cy="1754326"/>
          </a:xfrm>
          <a:prstGeom prst="wedgeRectCallout">
            <a:avLst>
              <a:gd name="adj1" fmla="val -10716"/>
              <a:gd name="adj2" fmla="val 92864"/>
            </a:avLst>
          </a:prstGeom>
          <a:solidFill>
            <a:schemeClr val="accent2">
              <a:lumMod val="20000"/>
              <a:lumOff val="80000"/>
            </a:schemeClr>
          </a:solidFill>
          <a:ln w="12700">
            <a:solidFill>
              <a:schemeClr val="tx1"/>
            </a:solidFill>
            <a:miter lim="800000"/>
            <a:headEnd/>
            <a:tailEnd/>
          </a:ln>
          <a:effectLst/>
        </p:spPr>
        <p:txBody>
          <a:bodyPr wrap="square" anchor="ctr">
            <a:spAutoFit/>
          </a:bodyPr>
          <a:lstStyle/>
          <a:p>
            <a:pPr fontAlgn="auto">
              <a:spcBef>
                <a:spcPts val="0"/>
              </a:spcBef>
              <a:spcAft>
                <a:spcPts val="0"/>
              </a:spcAft>
              <a:defRPr/>
            </a:pPr>
            <a:r>
              <a:rPr lang="en-US" dirty="0">
                <a:latin typeface="Book Antiqua" panose="02040602050305030304" pitchFamily="18" charset="0"/>
                <a:cs typeface="+mn-cs"/>
              </a:rPr>
              <a:t>The main fiber remains on the ipsilateral side of the cord and terminates in synaptic contact with the </a:t>
            </a:r>
            <a:r>
              <a:rPr lang="en-US" b="1" dirty="0">
                <a:solidFill>
                  <a:srgbClr val="C00000"/>
                </a:solidFill>
                <a:latin typeface="Book Antiqua" panose="02040602050305030304" pitchFamily="18" charset="0"/>
                <a:cs typeface="+mn-cs"/>
              </a:rPr>
              <a:t>second </a:t>
            </a:r>
            <a:r>
              <a:rPr lang="en-US" b="1" dirty="0" err="1">
                <a:solidFill>
                  <a:srgbClr val="C00000"/>
                </a:solidFill>
                <a:latin typeface="Book Antiqua" panose="02040602050305030304" pitchFamily="18" charset="0"/>
                <a:cs typeface="+mn-cs"/>
              </a:rPr>
              <a:t>neurone</a:t>
            </a:r>
            <a:r>
              <a:rPr lang="en-US" b="1" dirty="0">
                <a:solidFill>
                  <a:srgbClr val="C00000"/>
                </a:solidFill>
                <a:latin typeface="Book Antiqua" panose="02040602050305030304" pitchFamily="18" charset="0"/>
                <a:cs typeface="+mn-cs"/>
              </a:rPr>
              <a:t>  which lies </a:t>
            </a:r>
            <a:r>
              <a:rPr lang="en-US" dirty="0">
                <a:latin typeface="Book Antiqua" panose="02040602050305030304" pitchFamily="18" charset="0"/>
                <a:cs typeface="+mn-cs"/>
              </a:rPr>
              <a:t>either in the </a:t>
            </a:r>
            <a:r>
              <a:rPr lang="en-US" b="1" dirty="0">
                <a:latin typeface="Book Antiqua" panose="02040602050305030304" pitchFamily="18" charset="0"/>
                <a:cs typeface="+mn-cs"/>
              </a:rPr>
              <a:t>spinal grey matter </a:t>
            </a:r>
            <a:r>
              <a:rPr lang="en-US" dirty="0">
                <a:latin typeface="Book Antiqua" panose="02040602050305030304" pitchFamily="18" charset="0"/>
                <a:cs typeface="+mn-cs"/>
              </a:rPr>
              <a:t>or in the </a:t>
            </a:r>
            <a:r>
              <a:rPr lang="en-US" b="1" dirty="0">
                <a:latin typeface="Book Antiqua" panose="02040602050305030304" pitchFamily="18" charset="0"/>
                <a:cs typeface="+mn-cs"/>
              </a:rPr>
              <a:t>medulla oblongata of the brain stem</a:t>
            </a:r>
            <a:r>
              <a:rPr lang="en-US" dirty="0">
                <a:latin typeface="+mn-lt"/>
                <a:cs typeface="+mn-cs"/>
              </a:rPr>
              <a:t>. </a:t>
            </a:r>
          </a:p>
        </p:txBody>
      </p:sp>
      <p:sp>
        <p:nvSpPr>
          <p:cNvPr id="2" name="TextBox 1">
            <a:extLst>
              <a:ext uri="{FF2B5EF4-FFF2-40B4-BE49-F238E27FC236}">
                <a16:creationId xmlns:a16="http://schemas.microsoft.com/office/drawing/2014/main" id="{88E736ED-9805-5473-B1D3-18B8EB3838F2}"/>
              </a:ext>
            </a:extLst>
          </p:cNvPr>
          <p:cNvSpPr txBox="1"/>
          <p:nvPr/>
        </p:nvSpPr>
        <p:spPr>
          <a:xfrm>
            <a:off x="2402401" y="1595577"/>
            <a:ext cx="1883849" cy="353943"/>
          </a:xfrm>
          <a:prstGeom prst="rect">
            <a:avLst/>
          </a:prstGeom>
          <a:noFill/>
        </p:spPr>
        <p:txBody>
          <a:bodyPr wrap="none" rtlCol="0">
            <a:spAutoFit/>
          </a:bodyPr>
          <a:lstStyle/>
          <a:p>
            <a:r>
              <a:rPr lang="en-GB" sz="1700" b="1" dirty="0">
                <a:latin typeface="Book Antiqua" panose="02040602050305030304" pitchFamily="18" charset="0"/>
              </a:rPr>
              <a:t>(spinal ganglion)</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childTnLst>
                                    <p:set>
                                      <p:cBhvr>
                                        <p:cTn id="6" dur="1" fill="hold">
                                          <p:stCondLst>
                                            <p:cond delay="0"/>
                                          </p:stCondLst>
                                        </p:cTn>
                                        <p:tgtEl>
                                          <p:spTgt spid="432131"/>
                                        </p:tgtEl>
                                        <p:attrNameLst>
                                          <p:attrName>style.visibility</p:attrName>
                                        </p:attrNameLst>
                                      </p:cBhvr>
                                      <p:to>
                                        <p:strVal val="visible"/>
                                      </p:to>
                                    </p:set>
                                    <p:animEffect transition="in" filter="box(in)">
                                      <p:cBhvr>
                                        <p:cTn id="7" dur="500"/>
                                        <p:tgtEl>
                                          <p:spTgt spid="4321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32132"/>
                                        </p:tgtEl>
                                        <p:attrNameLst>
                                          <p:attrName>style.visibility</p:attrName>
                                        </p:attrNameLst>
                                      </p:cBhvr>
                                      <p:to>
                                        <p:strVal val="visible"/>
                                      </p:to>
                                    </p:set>
                                    <p:animEffect transition="in" filter="wipe(up)">
                                      <p:cBhvr>
                                        <p:cTn id="12" dur="500"/>
                                        <p:tgtEl>
                                          <p:spTgt spid="4321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xit" presetSubtype="0" fill="hold" nodeType="clickEffect">
                                  <p:stCondLst>
                                    <p:cond delay="0"/>
                                  </p:stCondLst>
                                  <p:childTnLst>
                                    <p:set>
                                      <p:cBhvr>
                                        <p:cTn id="16" dur="1" fill="hold">
                                          <p:stCondLst>
                                            <p:cond delay="0"/>
                                          </p:stCondLst>
                                        </p:cTn>
                                        <p:tgtEl>
                                          <p:spTgt spid="432132"/>
                                        </p:tgtEl>
                                        <p:attrNameLst>
                                          <p:attrName>style.visibility</p:attrName>
                                        </p:attrNameLst>
                                      </p:cBhvr>
                                      <p:to>
                                        <p:strVal val="hidden"/>
                                      </p:to>
                                    </p:set>
                                  </p:childTnLst>
                                </p:cTn>
                              </p:par>
                              <p:par>
                                <p:cTn id="17" presetID="22" presetClass="entr" presetSubtype="8" fill="hold" nodeType="withEffect">
                                  <p:stCondLst>
                                    <p:cond delay="0"/>
                                  </p:stCondLst>
                                  <p:childTnLst>
                                    <p:set>
                                      <p:cBhvr>
                                        <p:cTn id="18" dur="1" fill="hold">
                                          <p:stCondLst>
                                            <p:cond delay="0"/>
                                          </p:stCondLst>
                                        </p:cTn>
                                        <p:tgtEl>
                                          <p:spTgt spid="432134"/>
                                        </p:tgtEl>
                                        <p:attrNameLst>
                                          <p:attrName>style.visibility</p:attrName>
                                        </p:attrNameLst>
                                      </p:cBhvr>
                                      <p:to>
                                        <p:strVal val="visible"/>
                                      </p:to>
                                    </p:set>
                                    <p:animEffect transition="in" filter="wipe(left)">
                                      <p:cBhvr>
                                        <p:cTn id="19" dur="500"/>
                                        <p:tgtEl>
                                          <p:spTgt spid="432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132" grpId="0" animBg="1"/>
      <p:bldP spid="432132" grpId="1" animBg="1"/>
      <p:bldP spid="43213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83" name="Picture 3" descr="Untitled-38b">
            <a:extLst>
              <a:ext uri="{FF2B5EF4-FFF2-40B4-BE49-F238E27FC236}">
                <a16:creationId xmlns:a16="http://schemas.microsoft.com/office/drawing/2014/main" id="{697882FD-6B71-E21E-AFC0-BB1DBCD98C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381000"/>
            <a:ext cx="5781675" cy="615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082" name="Rectangle 2">
            <a:extLst>
              <a:ext uri="{FF2B5EF4-FFF2-40B4-BE49-F238E27FC236}">
                <a16:creationId xmlns:a16="http://schemas.microsoft.com/office/drawing/2014/main" id="{8D1E231A-F993-E352-ED8E-33C53CF88E3D}"/>
              </a:ext>
            </a:extLst>
          </p:cNvPr>
          <p:cNvSpPr>
            <a:spLocks noGrp="1" noChangeArrowheads="1"/>
          </p:cNvSpPr>
          <p:nvPr>
            <p:ph type="body" idx="1"/>
          </p:nvPr>
        </p:nvSpPr>
        <p:spPr>
          <a:xfrm>
            <a:off x="228600" y="381000"/>
            <a:ext cx="3810000" cy="4038600"/>
          </a:xfrm>
          <a:solidFill>
            <a:schemeClr val="bg2"/>
          </a:solidFill>
          <a:ln>
            <a:solidFill>
              <a:schemeClr val="tx1"/>
            </a:solidFill>
          </a:ln>
        </p:spPr>
        <p:txBody>
          <a:bodyPr rtlCol="0">
            <a:normAutofit fontScale="92500" lnSpcReduction="10000"/>
          </a:bodyPr>
          <a:lstStyle/>
          <a:p>
            <a:pPr eaLnBrk="1" fontAlgn="auto" hangingPunct="1">
              <a:spcAft>
                <a:spcPts val="0"/>
              </a:spcAft>
              <a:defRPr/>
            </a:pPr>
            <a:r>
              <a:rPr lang="en-US" sz="2000" dirty="0"/>
              <a:t>The axon  of the</a:t>
            </a:r>
            <a:r>
              <a:rPr lang="en-US" sz="2000" b="1" dirty="0">
                <a:solidFill>
                  <a:srgbClr val="002060"/>
                </a:solidFill>
              </a:rPr>
              <a:t> second order </a:t>
            </a:r>
            <a:r>
              <a:rPr lang="en-US" sz="2000" b="1" dirty="0" err="1">
                <a:solidFill>
                  <a:srgbClr val="002060"/>
                </a:solidFill>
              </a:rPr>
              <a:t>neurone</a:t>
            </a:r>
            <a:r>
              <a:rPr lang="en-US" sz="2000" dirty="0"/>
              <a:t> </a:t>
            </a:r>
            <a:r>
              <a:rPr lang="en-US" sz="2000" b="1" dirty="0">
                <a:solidFill>
                  <a:srgbClr val="FF0000"/>
                </a:solidFill>
              </a:rPr>
              <a:t>crosses over </a:t>
            </a:r>
            <a:r>
              <a:rPr lang="en-US" sz="2000" dirty="0"/>
              <a:t>(</a:t>
            </a:r>
            <a:r>
              <a:rPr lang="en-US" sz="2000" b="1" dirty="0">
                <a:solidFill>
                  <a:srgbClr val="FF0000"/>
                </a:solidFill>
              </a:rPr>
              <a:t>decussates</a:t>
            </a:r>
            <a:r>
              <a:rPr lang="en-US" sz="2000" dirty="0"/>
              <a:t>) to the opposite side of the CNS and ascends to the </a:t>
            </a:r>
            <a:r>
              <a:rPr lang="en-US" sz="2000" i="1" u="sng" dirty="0">
                <a:solidFill>
                  <a:srgbClr val="0000FF"/>
                </a:solidFill>
                <a:effectLst>
                  <a:outerShdw blurRad="38100" dist="38100" dir="2700000" algn="tl">
                    <a:srgbClr val="000000"/>
                  </a:outerShdw>
                </a:effectLst>
              </a:rPr>
              <a:t>thalamus,</a:t>
            </a:r>
            <a:r>
              <a:rPr lang="en-US" sz="2000" u="sng" dirty="0">
                <a:solidFill>
                  <a:srgbClr val="C00000"/>
                </a:solidFill>
              </a:rPr>
              <a:t> </a:t>
            </a:r>
            <a:r>
              <a:rPr lang="en-US" sz="2000" dirty="0"/>
              <a:t>where it terminates. </a:t>
            </a:r>
          </a:p>
          <a:p>
            <a:pPr eaLnBrk="1" fontAlgn="auto" hangingPunct="1">
              <a:spcAft>
                <a:spcPts val="0"/>
              </a:spcAft>
              <a:defRPr/>
            </a:pPr>
            <a:r>
              <a:rPr lang="en-US" sz="2000" b="1" dirty="0">
                <a:solidFill>
                  <a:srgbClr val="002060"/>
                </a:solidFill>
              </a:rPr>
              <a:t>The third-order neurone </a:t>
            </a:r>
            <a:r>
              <a:rPr lang="en-US" sz="2000" dirty="0"/>
              <a:t>has its cell body in the </a:t>
            </a:r>
            <a:r>
              <a:rPr lang="en-US" sz="2000" i="1" dirty="0">
                <a:solidFill>
                  <a:srgbClr val="0000FF"/>
                </a:solidFill>
                <a:effectLst>
                  <a:outerShdw blurRad="38100" dist="38100" dir="2700000" algn="tl">
                    <a:srgbClr val="000000"/>
                  </a:outerShdw>
                </a:effectLst>
              </a:rPr>
              <a:t>thalamus.</a:t>
            </a:r>
            <a:r>
              <a:rPr lang="en-US" sz="2000" dirty="0">
                <a:solidFill>
                  <a:srgbClr val="0000FF"/>
                </a:solidFill>
              </a:rPr>
              <a:t> </a:t>
            </a:r>
          </a:p>
          <a:p>
            <a:pPr eaLnBrk="1" fontAlgn="auto" hangingPunct="1">
              <a:spcAft>
                <a:spcPts val="0"/>
              </a:spcAft>
              <a:defRPr/>
            </a:pPr>
            <a:r>
              <a:rPr lang="en-US" sz="2000" dirty="0"/>
              <a:t>Its axon passes to the </a:t>
            </a:r>
            <a:r>
              <a:rPr lang="en-US" sz="2000" i="1" dirty="0">
                <a:solidFill>
                  <a:srgbClr val="C00000"/>
                </a:solidFill>
                <a:effectLst>
                  <a:outerShdw blurRad="38100" dist="38100" dir="2700000" algn="tl">
                    <a:srgbClr val="000000"/>
                  </a:outerShdw>
                </a:effectLst>
              </a:rPr>
              <a:t>somatosensory cortex</a:t>
            </a:r>
            <a:r>
              <a:rPr lang="en-US" sz="2000" dirty="0">
                <a:solidFill>
                  <a:srgbClr val="C00000"/>
                </a:solidFill>
              </a:rPr>
              <a:t> </a:t>
            </a:r>
            <a:r>
              <a:rPr lang="en-US" sz="2000" dirty="0"/>
              <a:t>of the parietal lobe of the cerebral hemisphere. </a:t>
            </a:r>
          </a:p>
        </p:txBody>
      </p:sp>
      <p:sp>
        <p:nvSpPr>
          <p:cNvPr id="430084" name="AutoShape 4">
            <a:extLst>
              <a:ext uri="{FF2B5EF4-FFF2-40B4-BE49-F238E27FC236}">
                <a16:creationId xmlns:a16="http://schemas.microsoft.com/office/drawing/2014/main" id="{85328183-17BA-F031-514A-24BB75B26ABE}"/>
              </a:ext>
            </a:extLst>
          </p:cNvPr>
          <p:cNvSpPr>
            <a:spLocks noChangeArrowheads="1"/>
          </p:cNvSpPr>
          <p:nvPr/>
        </p:nvSpPr>
        <p:spPr bwMode="auto">
          <a:xfrm>
            <a:off x="5651500" y="5589588"/>
            <a:ext cx="649288" cy="287337"/>
          </a:xfrm>
          <a:prstGeom prst="roundRect">
            <a:avLst>
              <a:gd name="adj" fmla="val 16667"/>
            </a:avLst>
          </a:prstGeom>
          <a:solidFill>
            <a:schemeClr val="accent1">
              <a:alpha val="14902"/>
            </a:schemeClr>
          </a:solidFill>
          <a:ln w="12700">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latin typeface="Calibri" panose="020F0502020204030204" pitchFamily="34" charset="0"/>
            </a:endParaRPr>
          </a:p>
        </p:txBody>
      </p:sp>
      <p:sp>
        <p:nvSpPr>
          <p:cNvPr id="430085" name="AutoShape 5">
            <a:extLst>
              <a:ext uri="{FF2B5EF4-FFF2-40B4-BE49-F238E27FC236}">
                <a16:creationId xmlns:a16="http://schemas.microsoft.com/office/drawing/2014/main" id="{3202938F-4679-4E28-3F6F-1DEDC1B4A9C7}"/>
              </a:ext>
            </a:extLst>
          </p:cNvPr>
          <p:cNvSpPr>
            <a:spLocks noChangeArrowheads="1"/>
          </p:cNvSpPr>
          <p:nvPr/>
        </p:nvSpPr>
        <p:spPr bwMode="auto">
          <a:xfrm>
            <a:off x="7380288" y="4437063"/>
            <a:ext cx="936625" cy="431800"/>
          </a:xfrm>
          <a:prstGeom prst="roundRect">
            <a:avLst>
              <a:gd name="adj" fmla="val 16667"/>
            </a:avLst>
          </a:prstGeom>
          <a:solidFill>
            <a:schemeClr val="accent1">
              <a:alpha val="14902"/>
            </a:schemeClr>
          </a:solidFill>
          <a:ln w="12700">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latin typeface="Calibri" panose="020F0502020204030204" pitchFamily="34" charset="0"/>
            </a:endParaRPr>
          </a:p>
        </p:txBody>
      </p:sp>
      <p:sp>
        <p:nvSpPr>
          <p:cNvPr id="430086" name="AutoShape 6">
            <a:extLst>
              <a:ext uri="{FF2B5EF4-FFF2-40B4-BE49-F238E27FC236}">
                <a16:creationId xmlns:a16="http://schemas.microsoft.com/office/drawing/2014/main" id="{82B801CE-1E90-A371-5C7D-295FA76A54E7}"/>
              </a:ext>
            </a:extLst>
          </p:cNvPr>
          <p:cNvSpPr>
            <a:spLocks noChangeArrowheads="1"/>
          </p:cNvSpPr>
          <p:nvPr/>
        </p:nvSpPr>
        <p:spPr bwMode="auto">
          <a:xfrm>
            <a:off x="7667625" y="476250"/>
            <a:ext cx="1152525" cy="576263"/>
          </a:xfrm>
          <a:prstGeom prst="roundRect">
            <a:avLst>
              <a:gd name="adj" fmla="val 16667"/>
            </a:avLst>
          </a:prstGeom>
          <a:solidFill>
            <a:schemeClr val="accent1">
              <a:alpha val="14902"/>
            </a:schemeClr>
          </a:solidFill>
          <a:ln w="12700">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ar-SA" altLang="en-US">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childTnLst>
                                    <p:set>
                                      <p:cBhvr>
                                        <p:cTn id="6" dur="1" fill="hold">
                                          <p:stCondLst>
                                            <p:cond delay="0"/>
                                          </p:stCondLst>
                                        </p:cTn>
                                        <p:tgtEl>
                                          <p:spTgt spid="430083"/>
                                        </p:tgtEl>
                                        <p:attrNameLst>
                                          <p:attrName>style.visibility</p:attrName>
                                        </p:attrNameLst>
                                      </p:cBhvr>
                                      <p:to>
                                        <p:strVal val="visible"/>
                                      </p:to>
                                    </p:set>
                                    <p:animEffect transition="in" filter="box(in)">
                                      <p:cBhvr>
                                        <p:cTn id="7" dur="500"/>
                                        <p:tgtEl>
                                          <p:spTgt spid="4300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nodeType="clickEffect">
                                  <p:stCondLst>
                                    <p:cond delay="0"/>
                                  </p:stCondLst>
                                  <p:childTnLst>
                                    <p:set>
                                      <p:cBhvr>
                                        <p:cTn id="11" dur="1" fill="hold">
                                          <p:stCondLst>
                                            <p:cond delay="0"/>
                                          </p:stCondLst>
                                        </p:cTn>
                                        <p:tgtEl>
                                          <p:spTgt spid="430082">
                                            <p:bg/>
                                          </p:spTgt>
                                        </p:tgtEl>
                                        <p:attrNameLst>
                                          <p:attrName>style.visibility</p:attrName>
                                        </p:attrNameLst>
                                      </p:cBhvr>
                                      <p:to>
                                        <p:strVal val="visible"/>
                                      </p:to>
                                    </p:set>
                                    <p:anim calcmode="lin" valueType="num">
                                      <p:cBhvr>
                                        <p:cTn id="12" dur="1000" fill="hold"/>
                                        <p:tgtEl>
                                          <p:spTgt spid="430082">
                                            <p:bg/>
                                          </p:spTgt>
                                        </p:tgtEl>
                                        <p:attrNameLst>
                                          <p:attrName>ppt_x</p:attrName>
                                        </p:attrNameLst>
                                      </p:cBhvr>
                                      <p:tavLst>
                                        <p:tav tm="0">
                                          <p:val>
                                            <p:strVal val="#ppt_x-.2"/>
                                          </p:val>
                                        </p:tav>
                                        <p:tav tm="100000">
                                          <p:val>
                                            <p:strVal val="#ppt_x"/>
                                          </p:val>
                                        </p:tav>
                                      </p:tavLst>
                                    </p:anim>
                                    <p:anim calcmode="lin" valueType="num">
                                      <p:cBhvr>
                                        <p:cTn id="13" dur="1000" fill="hold"/>
                                        <p:tgtEl>
                                          <p:spTgt spid="430082">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30082">
                                            <p:bg/>
                                          </p:spTgt>
                                        </p:tgtEl>
                                      </p:cBhvr>
                                    </p:animEffect>
                                  </p:childTnLst>
                                </p:cTn>
                              </p:par>
                            </p:childTnLst>
                          </p:cTn>
                        </p:par>
                        <p:par>
                          <p:cTn id="15" fill="hold" nodeType="afterGroup">
                            <p:stCondLst>
                              <p:cond delay="1000"/>
                            </p:stCondLst>
                            <p:childTnLst>
                              <p:par>
                                <p:cTn id="16" presetID="17" presetClass="entr" presetSubtype="10" fill="hold" nodeType="afterEffect">
                                  <p:stCondLst>
                                    <p:cond delay="0"/>
                                  </p:stCondLst>
                                  <p:childTnLst>
                                    <p:set>
                                      <p:cBhvr>
                                        <p:cTn id="17" dur="1" fill="hold">
                                          <p:stCondLst>
                                            <p:cond delay="0"/>
                                          </p:stCondLst>
                                        </p:cTn>
                                        <p:tgtEl>
                                          <p:spTgt spid="430084"/>
                                        </p:tgtEl>
                                        <p:attrNameLst>
                                          <p:attrName>style.visibility</p:attrName>
                                        </p:attrNameLst>
                                      </p:cBhvr>
                                      <p:to>
                                        <p:strVal val="visible"/>
                                      </p:to>
                                    </p:set>
                                    <p:anim calcmode="lin" valueType="num">
                                      <p:cBhvr>
                                        <p:cTn id="18" dur="500" fill="hold"/>
                                        <p:tgtEl>
                                          <p:spTgt spid="430084"/>
                                        </p:tgtEl>
                                        <p:attrNameLst>
                                          <p:attrName>ppt_w</p:attrName>
                                        </p:attrNameLst>
                                      </p:cBhvr>
                                      <p:tavLst>
                                        <p:tav tm="0">
                                          <p:val>
                                            <p:fltVal val="0"/>
                                          </p:val>
                                        </p:tav>
                                        <p:tav tm="100000">
                                          <p:val>
                                            <p:strVal val="#ppt_w"/>
                                          </p:val>
                                        </p:tav>
                                      </p:tavLst>
                                    </p:anim>
                                    <p:anim calcmode="lin" valueType="num">
                                      <p:cBhvr>
                                        <p:cTn id="19" dur="500" fill="hold"/>
                                        <p:tgtEl>
                                          <p:spTgt spid="430084"/>
                                        </p:tgtEl>
                                        <p:attrNameLst>
                                          <p:attrName>ppt_h</p:attrName>
                                        </p:attrNameLst>
                                      </p:cBhvr>
                                      <p:tavLst>
                                        <p:tav tm="0">
                                          <p:val>
                                            <p:strVal val="#ppt_h"/>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xit" presetSubtype="0" fill="hold" nodeType="clickEffect">
                                  <p:stCondLst>
                                    <p:cond delay="0"/>
                                  </p:stCondLst>
                                  <p:childTnLst>
                                    <p:set>
                                      <p:cBhvr>
                                        <p:cTn id="23" dur="1" fill="hold">
                                          <p:stCondLst>
                                            <p:cond delay="0"/>
                                          </p:stCondLst>
                                        </p:cTn>
                                        <p:tgtEl>
                                          <p:spTgt spid="430084"/>
                                        </p:tgtEl>
                                        <p:attrNameLst>
                                          <p:attrName>style.visibility</p:attrName>
                                        </p:attrNameLst>
                                      </p:cBhvr>
                                      <p:to>
                                        <p:strVal val="hidden"/>
                                      </p:to>
                                    </p:set>
                                  </p:childTnLst>
                                </p:cTn>
                              </p:par>
                              <p:par>
                                <p:cTn id="24" presetID="29" presetClass="entr" presetSubtype="0" fill="hold" nodeType="withEffect">
                                  <p:stCondLst>
                                    <p:cond delay="0"/>
                                  </p:stCondLst>
                                  <p:childTnLst>
                                    <p:set>
                                      <p:cBhvr>
                                        <p:cTn id="25" dur="1" fill="hold">
                                          <p:stCondLst>
                                            <p:cond delay="0"/>
                                          </p:stCondLst>
                                        </p:cTn>
                                        <p:tgtEl>
                                          <p:spTgt spid="430082">
                                            <p:txEl>
                                              <p:pRg st="0" end="0"/>
                                            </p:txEl>
                                          </p:spTgt>
                                        </p:tgtEl>
                                        <p:attrNameLst>
                                          <p:attrName>style.visibility</p:attrName>
                                        </p:attrNameLst>
                                      </p:cBhvr>
                                      <p:to>
                                        <p:strVal val="visible"/>
                                      </p:to>
                                    </p:set>
                                    <p:anim calcmode="lin" valueType="num">
                                      <p:cBhvr>
                                        <p:cTn id="26" dur="1000" fill="hold"/>
                                        <p:tgtEl>
                                          <p:spTgt spid="430082">
                                            <p:txEl>
                                              <p:pRg st="0" end="0"/>
                                            </p:txEl>
                                          </p:spTgt>
                                        </p:tgtEl>
                                        <p:attrNameLst>
                                          <p:attrName>ppt_x</p:attrName>
                                        </p:attrNameLst>
                                      </p:cBhvr>
                                      <p:tavLst>
                                        <p:tav tm="0">
                                          <p:val>
                                            <p:strVal val="#ppt_x-.2"/>
                                          </p:val>
                                        </p:tav>
                                        <p:tav tm="100000">
                                          <p:val>
                                            <p:strVal val="#ppt_x"/>
                                          </p:val>
                                        </p:tav>
                                      </p:tavLst>
                                    </p:anim>
                                    <p:anim calcmode="lin" valueType="num">
                                      <p:cBhvr>
                                        <p:cTn id="27" dur="1000" fill="hold"/>
                                        <p:tgtEl>
                                          <p:spTgt spid="43008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430082">
                                            <p:txEl>
                                              <p:pRg st="0" end="0"/>
                                            </p:txEl>
                                          </p:spTgt>
                                        </p:tgtEl>
                                      </p:cBhvr>
                                    </p:animEffect>
                                  </p:childTnLst>
                                </p:cTn>
                              </p:par>
                            </p:childTnLst>
                          </p:cTn>
                        </p:par>
                        <p:par>
                          <p:cTn id="29" fill="hold" nodeType="afterGroup">
                            <p:stCondLst>
                              <p:cond delay="1000"/>
                            </p:stCondLst>
                            <p:childTnLst>
                              <p:par>
                                <p:cTn id="30" presetID="17" presetClass="entr" presetSubtype="10" fill="hold" nodeType="afterEffect">
                                  <p:stCondLst>
                                    <p:cond delay="0"/>
                                  </p:stCondLst>
                                  <p:childTnLst>
                                    <p:set>
                                      <p:cBhvr>
                                        <p:cTn id="31" dur="1" fill="hold">
                                          <p:stCondLst>
                                            <p:cond delay="0"/>
                                          </p:stCondLst>
                                        </p:cTn>
                                        <p:tgtEl>
                                          <p:spTgt spid="430085"/>
                                        </p:tgtEl>
                                        <p:attrNameLst>
                                          <p:attrName>style.visibility</p:attrName>
                                        </p:attrNameLst>
                                      </p:cBhvr>
                                      <p:to>
                                        <p:strVal val="visible"/>
                                      </p:to>
                                    </p:set>
                                    <p:anim calcmode="lin" valueType="num">
                                      <p:cBhvr>
                                        <p:cTn id="32" dur="500" fill="hold"/>
                                        <p:tgtEl>
                                          <p:spTgt spid="430085"/>
                                        </p:tgtEl>
                                        <p:attrNameLst>
                                          <p:attrName>ppt_w</p:attrName>
                                        </p:attrNameLst>
                                      </p:cBhvr>
                                      <p:tavLst>
                                        <p:tav tm="0">
                                          <p:val>
                                            <p:fltVal val="0"/>
                                          </p:val>
                                        </p:tav>
                                        <p:tav tm="100000">
                                          <p:val>
                                            <p:strVal val="#ppt_w"/>
                                          </p:val>
                                        </p:tav>
                                      </p:tavLst>
                                    </p:anim>
                                    <p:anim calcmode="lin" valueType="num">
                                      <p:cBhvr>
                                        <p:cTn id="33" dur="500" fill="hold"/>
                                        <p:tgtEl>
                                          <p:spTgt spid="430085"/>
                                        </p:tgtEl>
                                        <p:attrNameLst>
                                          <p:attrName>ppt_h</p:attrName>
                                        </p:attrNameLst>
                                      </p:cBhvr>
                                      <p:tavLst>
                                        <p:tav tm="0">
                                          <p:val>
                                            <p:strVal val="#ppt_h"/>
                                          </p:val>
                                        </p:tav>
                                        <p:tav tm="100000">
                                          <p:val>
                                            <p:strVal val="#ppt_h"/>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9" presetClass="entr" presetSubtype="0" fill="hold" nodeType="clickEffect">
                                  <p:stCondLst>
                                    <p:cond delay="0"/>
                                  </p:stCondLst>
                                  <p:childTnLst>
                                    <p:set>
                                      <p:cBhvr>
                                        <p:cTn id="37" dur="1" fill="hold">
                                          <p:stCondLst>
                                            <p:cond delay="0"/>
                                          </p:stCondLst>
                                        </p:cTn>
                                        <p:tgtEl>
                                          <p:spTgt spid="430082">
                                            <p:txEl>
                                              <p:pRg st="1" end="1"/>
                                            </p:txEl>
                                          </p:spTgt>
                                        </p:tgtEl>
                                        <p:attrNameLst>
                                          <p:attrName>style.visibility</p:attrName>
                                        </p:attrNameLst>
                                      </p:cBhvr>
                                      <p:to>
                                        <p:strVal val="visible"/>
                                      </p:to>
                                    </p:set>
                                    <p:anim calcmode="lin" valueType="num">
                                      <p:cBhvr>
                                        <p:cTn id="38" dur="1000" fill="hold"/>
                                        <p:tgtEl>
                                          <p:spTgt spid="430082">
                                            <p:txEl>
                                              <p:pRg st="1" end="1"/>
                                            </p:txEl>
                                          </p:spTgt>
                                        </p:tgtEl>
                                        <p:attrNameLst>
                                          <p:attrName>ppt_x</p:attrName>
                                        </p:attrNameLst>
                                      </p:cBhvr>
                                      <p:tavLst>
                                        <p:tav tm="0">
                                          <p:val>
                                            <p:strVal val="#ppt_x-.2"/>
                                          </p:val>
                                        </p:tav>
                                        <p:tav tm="100000">
                                          <p:val>
                                            <p:strVal val="#ppt_x"/>
                                          </p:val>
                                        </p:tav>
                                      </p:tavLst>
                                    </p:anim>
                                    <p:anim calcmode="lin" valueType="num">
                                      <p:cBhvr>
                                        <p:cTn id="39" dur="1000" fill="hold"/>
                                        <p:tgtEl>
                                          <p:spTgt spid="43008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430082">
                                            <p:txEl>
                                              <p:pRg st="1" end="1"/>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xit" presetSubtype="0" fill="hold" nodeType="clickEffect">
                                  <p:stCondLst>
                                    <p:cond delay="0"/>
                                  </p:stCondLst>
                                  <p:childTnLst>
                                    <p:set>
                                      <p:cBhvr>
                                        <p:cTn id="44" dur="1" fill="hold">
                                          <p:stCondLst>
                                            <p:cond delay="0"/>
                                          </p:stCondLst>
                                        </p:cTn>
                                        <p:tgtEl>
                                          <p:spTgt spid="430085"/>
                                        </p:tgtEl>
                                        <p:attrNameLst>
                                          <p:attrName>style.visibility</p:attrName>
                                        </p:attrNameLst>
                                      </p:cBhvr>
                                      <p:to>
                                        <p:strVal val="hidden"/>
                                      </p:to>
                                    </p:set>
                                  </p:childTnLst>
                                </p:cTn>
                              </p:par>
                              <p:par>
                                <p:cTn id="45" presetID="29" presetClass="entr" presetSubtype="0" fill="hold" nodeType="withEffect">
                                  <p:stCondLst>
                                    <p:cond delay="0"/>
                                  </p:stCondLst>
                                  <p:childTnLst>
                                    <p:set>
                                      <p:cBhvr>
                                        <p:cTn id="46" dur="1" fill="hold">
                                          <p:stCondLst>
                                            <p:cond delay="0"/>
                                          </p:stCondLst>
                                        </p:cTn>
                                        <p:tgtEl>
                                          <p:spTgt spid="430082">
                                            <p:txEl>
                                              <p:pRg st="2" end="2"/>
                                            </p:txEl>
                                          </p:spTgt>
                                        </p:tgtEl>
                                        <p:attrNameLst>
                                          <p:attrName>style.visibility</p:attrName>
                                        </p:attrNameLst>
                                      </p:cBhvr>
                                      <p:to>
                                        <p:strVal val="visible"/>
                                      </p:to>
                                    </p:set>
                                    <p:anim calcmode="lin" valueType="num">
                                      <p:cBhvr>
                                        <p:cTn id="47" dur="1000" fill="hold"/>
                                        <p:tgtEl>
                                          <p:spTgt spid="430082">
                                            <p:txEl>
                                              <p:pRg st="2" end="2"/>
                                            </p:txEl>
                                          </p:spTgt>
                                        </p:tgtEl>
                                        <p:attrNameLst>
                                          <p:attrName>ppt_x</p:attrName>
                                        </p:attrNameLst>
                                      </p:cBhvr>
                                      <p:tavLst>
                                        <p:tav tm="0">
                                          <p:val>
                                            <p:strVal val="#ppt_x-.2"/>
                                          </p:val>
                                        </p:tav>
                                        <p:tav tm="100000">
                                          <p:val>
                                            <p:strVal val="#ppt_x"/>
                                          </p:val>
                                        </p:tav>
                                      </p:tavLst>
                                    </p:anim>
                                    <p:anim calcmode="lin" valueType="num">
                                      <p:cBhvr>
                                        <p:cTn id="48" dur="1000" fill="hold"/>
                                        <p:tgtEl>
                                          <p:spTgt spid="430082">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430082">
                                            <p:txEl>
                                              <p:pRg st="2" end="2"/>
                                            </p:txEl>
                                          </p:spTgt>
                                        </p:tgtEl>
                                      </p:cBhvr>
                                    </p:animEffect>
                                  </p:childTnLst>
                                </p:cTn>
                              </p:par>
                            </p:childTnLst>
                          </p:cTn>
                        </p:par>
                        <p:par>
                          <p:cTn id="50" fill="hold" nodeType="afterGroup">
                            <p:stCondLst>
                              <p:cond delay="1000"/>
                            </p:stCondLst>
                            <p:childTnLst>
                              <p:par>
                                <p:cTn id="51" presetID="17" presetClass="entr" presetSubtype="10" fill="hold" nodeType="afterEffect">
                                  <p:stCondLst>
                                    <p:cond delay="0"/>
                                  </p:stCondLst>
                                  <p:childTnLst>
                                    <p:set>
                                      <p:cBhvr>
                                        <p:cTn id="52" dur="1" fill="hold">
                                          <p:stCondLst>
                                            <p:cond delay="0"/>
                                          </p:stCondLst>
                                        </p:cTn>
                                        <p:tgtEl>
                                          <p:spTgt spid="430086"/>
                                        </p:tgtEl>
                                        <p:attrNameLst>
                                          <p:attrName>style.visibility</p:attrName>
                                        </p:attrNameLst>
                                      </p:cBhvr>
                                      <p:to>
                                        <p:strVal val="visible"/>
                                      </p:to>
                                    </p:set>
                                    <p:anim calcmode="lin" valueType="num">
                                      <p:cBhvr>
                                        <p:cTn id="53" dur="500" fill="hold"/>
                                        <p:tgtEl>
                                          <p:spTgt spid="430086"/>
                                        </p:tgtEl>
                                        <p:attrNameLst>
                                          <p:attrName>ppt_w</p:attrName>
                                        </p:attrNameLst>
                                      </p:cBhvr>
                                      <p:tavLst>
                                        <p:tav tm="0">
                                          <p:val>
                                            <p:fltVal val="0"/>
                                          </p:val>
                                        </p:tav>
                                        <p:tav tm="100000">
                                          <p:val>
                                            <p:strVal val="#ppt_w"/>
                                          </p:val>
                                        </p:tav>
                                      </p:tavLst>
                                    </p:anim>
                                    <p:anim calcmode="lin" valueType="num">
                                      <p:cBhvr>
                                        <p:cTn id="54" dur="500" fill="hold"/>
                                        <p:tgtEl>
                                          <p:spTgt spid="43008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82" grpId="0" build="p" animBg="1"/>
      <p:bldP spid="430084" grpId="0" animBg="1"/>
      <p:bldP spid="430084" grpId="1" animBg="1"/>
      <p:bldP spid="430085" grpId="0" animBg="1"/>
      <p:bldP spid="430085" grpId="1" animBg="1"/>
      <p:bldP spid="43008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a:extLst>
              <a:ext uri="{FF2B5EF4-FFF2-40B4-BE49-F238E27FC236}">
                <a16:creationId xmlns:a16="http://schemas.microsoft.com/office/drawing/2014/main" id="{044F426C-3646-B0F4-90AA-80CF12FA2107}"/>
              </a:ext>
            </a:extLst>
          </p:cNvPr>
          <p:cNvSpPr txBox="1">
            <a:spLocks noChangeArrowheads="1"/>
          </p:cNvSpPr>
          <p:nvPr/>
        </p:nvSpPr>
        <p:spPr bwMode="auto">
          <a:xfrm>
            <a:off x="179388" y="1052513"/>
            <a:ext cx="8964612"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ts val="250"/>
              </a:spcBef>
              <a:buClr>
                <a:schemeClr val="accent1"/>
              </a:buClr>
              <a:buSzPct val="80000"/>
              <a:buFont typeface="Wingdings 2" panose="05020102010507070707" pitchFamily="18" charset="2"/>
              <a:buChar char=""/>
            </a:pPr>
            <a:endParaRPr lang="sr-Cyrl-CS" altLang="en-US" sz="2000">
              <a:latin typeface="Book Antiqua" panose="02040602050305030304" pitchFamily="18" charset="0"/>
            </a:endParaRPr>
          </a:p>
        </p:txBody>
      </p:sp>
      <p:sp>
        <p:nvSpPr>
          <p:cNvPr id="45059" name="TextBox 2">
            <a:extLst>
              <a:ext uri="{FF2B5EF4-FFF2-40B4-BE49-F238E27FC236}">
                <a16:creationId xmlns:a16="http://schemas.microsoft.com/office/drawing/2014/main" id="{30423BD9-45BB-EAB9-DF31-2AD7A03A1C20}"/>
              </a:ext>
            </a:extLst>
          </p:cNvPr>
          <p:cNvSpPr txBox="1">
            <a:spLocks noChangeArrowheads="1"/>
          </p:cNvSpPr>
          <p:nvPr/>
        </p:nvSpPr>
        <p:spPr bwMode="auto">
          <a:xfrm>
            <a:off x="3057803" y="333375"/>
            <a:ext cx="30283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pPr>
            <a:r>
              <a:rPr lang="en-GB" altLang="en-US" sz="2000" b="1" dirty="0">
                <a:latin typeface="Book Antiqua" panose="02040602050305030304" pitchFamily="18" charset="0"/>
              </a:rPr>
              <a:t>SENSORY PATHWAYS</a:t>
            </a:r>
            <a:endParaRPr lang="sr-Cyrl-CS" altLang="en-US" sz="2000" b="1" dirty="0">
              <a:latin typeface="Book Antiqua" panose="02040602050305030304" pitchFamily="18" charset="0"/>
            </a:endParaRPr>
          </a:p>
        </p:txBody>
      </p:sp>
      <p:sp>
        <p:nvSpPr>
          <p:cNvPr id="45060" name="Rectangle 3">
            <a:extLst>
              <a:ext uri="{FF2B5EF4-FFF2-40B4-BE49-F238E27FC236}">
                <a16:creationId xmlns:a16="http://schemas.microsoft.com/office/drawing/2014/main" id="{C9443327-B452-33E6-1E8D-0AF5D5781D18}"/>
              </a:ext>
            </a:extLst>
          </p:cNvPr>
          <p:cNvSpPr txBox="1">
            <a:spLocks noChangeArrowheads="1"/>
          </p:cNvSpPr>
          <p:nvPr/>
        </p:nvSpPr>
        <p:spPr bwMode="auto">
          <a:xfrm>
            <a:off x="285750" y="714375"/>
            <a:ext cx="8643938"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ts val="250"/>
              </a:spcBef>
              <a:buClr>
                <a:schemeClr val="accent1"/>
              </a:buClr>
              <a:buSzPct val="80000"/>
              <a:buFont typeface="Arial" panose="020B0604020202020204" pitchFamily="34" charset="0"/>
              <a:buNone/>
            </a:pPr>
            <a:endParaRPr lang="sr-Latn-CS" altLang="en-US" b="1" dirty="0">
              <a:latin typeface="Book Antiqua" panose="02040602050305030304" pitchFamily="18" charset="0"/>
            </a:endParaRPr>
          </a:p>
          <a:p>
            <a:pPr eaLnBrk="1" hangingPunct="1">
              <a:lnSpc>
                <a:spcPct val="80000"/>
              </a:lnSpc>
              <a:spcBef>
                <a:spcPts val="250"/>
              </a:spcBef>
              <a:buClr>
                <a:schemeClr val="accent1"/>
              </a:buClr>
              <a:buSzPct val="80000"/>
              <a:buFont typeface="Arial" panose="020B0604020202020204" pitchFamily="34" charset="0"/>
              <a:buNone/>
            </a:pPr>
            <a:r>
              <a:rPr lang="en-GB" altLang="en-US" b="1" dirty="0">
                <a:latin typeface="Book Antiqua" panose="02040602050305030304" pitchFamily="18" charset="0"/>
              </a:rPr>
              <a:t>SPINOTHALAMIC TRACT (</a:t>
            </a:r>
            <a:r>
              <a:rPr lang="sr-Latn-CS" altLang="en-US" b="1" dirty="0">
                <a:latin typeface="Book Antiqua" panose="02040602050305030304" pitchFamily="18" charset="0"/>
              </a:rPr>
              <a:t>TRACTUS SPINOTHALAMICUS – EDINGER</a:t>
            </a:r>
            <a:r>
              <a:rPr lang="en-GB" altLang="en-US" b="1" dirty="0">
                <a:latin typeface="Book Antiqua" panose="02040602050305030304" pitchFamily="18" charset="0"/>
              </a:rPr>
              <a:t>)</a:t>
            </a:r>
            <a:r>
              <a:rPr lang="en-US" altLang="en-US" b="1" dirty="0">
                <a:latin typeface="Book Antiqua" panose="02040602050305030304" pitchFamily="18" charset="0"/>
              </a:rPr>
              <a:t>:</a:t>
            </a:r>
            <a:endParaRPr lang="sr-Latn-CS" altLang="en-US" b="1" dirty="0">
              <a:latin typeface="Book Antiqua" panose="02040602050305030304" pitchFamily="18" charset="0"/>
            </a:endParaRPr>
          </a:p>
          <a:p>
            <a:pPr eaLnBrk="1" hangingPunct="1">
              <a:lnSpc>
                <a:spcPct val="80000"/>
              </a:lnSpc>
              <a:spcBef>
                <a:spcPts val="250"/>
              </a:spcBef>
              <a:buClr>
                <a:schemeClr val="accent1"/>
              </a:buClr>
              <a:buSzPct val="80000"/>
              <a:buFont typeface="Arial" panose="020B0604020202020204" pitchFamily="34" charset="0"/>
              <a:buNone/>
            </a:pPr>
            <a:endParaRPr lang="sr-Latn-CS" altLang="en-US" b="1" dirty="0">
              <a:latin typeface="Book Antiqua" panose="02040602050305030304" pitchFamily="18" charset="0"/>
            </a:endParaRPr>
          </a:p>
          <a:p>
            <a:pPr eaLnBrk="1" hangingPunct="1">
              <a:lnSpc>
                <a:spcPct val="80000"/>
              </a:lnSpc>
              <a:spcBef>
                <a:spcPts val="250"/>
              </a:spcBef>
              <a:buClr>
                <a:schemeClr val="accent1"/>
              </a:buClr>
              <a:buSzPct val="80000"/>
              <a:buFont typeface="Arial" panose="020B0604020202020204" pitchFamily="34" charset="0"/>
              <a:buNone/>
            </a:pP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Definition:</a:t>
            </a:r>
            <a:r>
              <a:rPr lang="en-US" altLang="en-US" dirty="0">
                <a:latin typeface="Book Antiqua" panose="02040602050305030304" pitchFamily="18" charset="0"/>
              </a:rPr>
              <a:t> </a:t>
            </a:r>
            <a:endParaRPr lang="sr-Latn-CS" altLang="en-US"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dirty="0">
                <a:latin typeface="Book Antiqua" panose="02040602050305030304" pitchFamily="18" charset="0"/>
              </a:rPr>
              <a:t>	</a:t>
            </a:r>
            <a:r>
              <a:rPr lang="en-US" altLang="en-US" dirty="0">
                <a:latin typeface="Book Antiqua" panose="02040602050305030304" pitchFamily="18" charset="0"/>
              </a:rPr>
              <a:t>Spinothalamic tract (tractus </a:t>
            </a:r>
            <a:r>
              <a:rPr lang="en-US" altLang="en-US" dirty="0" err="1">
                <a:latin typeface="Book Antiqua" panose="02040602050305030304" pitchFamily="18" charset="0"/>
              </a:rPr>
              <a:t>spinothalamicus</a:t>
            </a:r>
            <a:r>
              <a:rPr lang="en-US" altLang="en-US" dirty="0">
                <a:latin typeface="Book Antiqua" panose="02040602050305030304" pitchFamily="18" charset="0"/>
              </a:rPr>
              <a:t>-Edinger) </a:t>
            </a:r>
            <a:r>
              <a:rPr lang="en-GB" altLang="en-US" dirty="0">
                <a:solidFill>
                  <a:srgbClr val="111111"/>
                </a:solidFill>
                <a:latin typeface="Book Antiqua" panose="02040602050305030304" pitchFamily="18" charset="0"/>
              </a:rPr>
              <a:t>is</a:t>
            </a:r>
            <a:r>
              <a:rPr lang="en-GB" i="0" dirty="0">
                <a:solidFill>
                  <a:srgbClr val="111111"/>
                </a:solidFill>
                <a:effectLst/>
                <a:latin typeface="Book Antiqua" panose="02040602050305030304" pitchFamily="18" charset="0"/>
              </a:rPr>
              <a:t> the pathway that convey conscious, superficial, and protopathic sensibility of the trunk and limbs</a:t>
            </a:r>
            <a:r>
              <a:rPr lang="en-US" altLang="en-US" dirty="0">
                <a:latin typeface="Book Antiqua" panose="02040602050305030304" pitchFamily="18" charset="0"/>
              </a:rPr>
              <a:t>.</a:t>
            </a:r>
            <a:endParaRPr lang="sr-Latn-CS" altLang="en-US" dirty="0">
              <a:latin typeface="Book Antiqua" panose="02040602050305030304" pitchFamily="18" charset="0"/>
            </a:endParaRPr>
          </a:p>
          <a:p>
            <a:pPr eaLnBrk="1" hangingPunct="1">
              <a:lnSpc>
                <a:spcPct val="150000"/>
              </a:lnSpc>
              <a:buFont typeface="Arial" panose="020B0604020202020204" pitchFamily="34" charset="0"/>
              <a:buNone/>
            </a:pP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Neuron 1 (first-order neurons) :</a:t>
            </a:r>
            <a:r>
              <a:rPr lang="en-US" altLang="en-US" dirty="0">
                <a:latin typeface="Book Antiqua" panose="02040602050305030304" pitchFamily="18" charset="0"/>
              </a:rPr>
              <a:t> </a:t>
            </a:r>
            <a:br>
              <a:rPr lang="en-US" altLang="en-US" dirty="0">
                <a:latin typeface="Book Antiqua" panose="02040602050305030304" pitchFamily="18" charset="0"/>
              </a:rPr>
            </a:br>
            <a:r>
              <a:rPr lang="en-US" altLang="en-US" dirty="0">
                <a:latin typeface="Book Antiqua" panose="02040602050305030304" pitchFamily="18" charset="0"/>
              </a:rPr>
              <a:t>Neurons of </a:t>
            </a:r>
            <a:r>
              <a:rPr lang="en-US" altLang="en-US" b="1" u="sng" dirty="0">
                <a:latin typeface="Book Antiqua" panose="02040602050305030304" pitchFamily="18" charset="0"/>
              </a:rPr>
              <a:t>spinal ganglion </a:t>
            </a:r>
            <a:r>
              <a:rPr lang="en-US" altLang="en-US" dirty="0">
                <a:latin typeface="Book Antiqua" panose="02040602050305030304" pitchFamily="18" charset="0"/>
              </a:rPr>
              <a:t>located in posterior (dorsal) root of spinal nerve</a:t>
            </a:r>
            <a:endParaRPr lang="en-US" altLang="en-US" u="sng" dirty="0">
              <a:latin typeface="Book Antiqua" panose="02040602050305030304" pitchFamily="18" charset="0"/>
            </a:endParaRPr>
          </a:p>
          <a:p>
            <a:pPr algn="l">
              <a:lnSpc>
                <a:spcPct val="150000"/>
              </a:lnSpc>
            </a:pPr>
            <a:r>
              <a:rPr lang="en-US" altLang="en-US" dirty="0">
                <a:latin typeface="Times New Roman" panose="02020603050405020304" pitchFamily="18" charset="0"/>
                <a:cs typeface="Times New Roman" panose="02020603050405020304" pitchFamily="18" charset="0"/>
              </a:rPr>
              <a:t>                   </a:t>
            </a:r>
            <a:r>
              <a:rPr lang="sr-Latn-CS" altLang="en-US" dirty="0">
                <a:latin typeface="Times New Roman" panose="02020603050405020304" pitchFamily="18" charset="0"/>
                <a:cs typeface="Times New Roman" panose="02020603050405020304" pitchFamily="18" charset="0"/>
              </a:rPr>
              <a:t>- </a:t>
            </a:r>
            <a:r>
              <a:rPr lang="en-GB" b="0" i="0" dirty="0">
                <a:solidFill>
                  <a:srgbClr val="111111"/>
                </a:solidFill>
                <a:effectLst/>
                <a:latin typeface="Times New Roman" panose="02020603050405020304" pitchFamily="18" charset="0"/>
                <a:cs typeface="Times New Roman" panose="02020603050405020304" pitchFamily="18" charset="0"/>
              </a:rPr>
              <a:t>Peripheral processes originate from receptors for </a:t>
            </a:r>
            <a:r>
              <a:rPr lang="en-GB" b="1" i="0" dirty="0">
                <a:solidFill>
                  <a:srgbClr val="111111"/>
                </a:solidFill>
                <a:effectLst/>
                <a:latin typeface="Times New Roman" panose="02020603050405020304" pitchFamily="18" charset="0"/>
                <a:cs typeface="Times New Roman" panose="02020603050405020304" pitchFamily="18" charset="0"/>
              </a:rPr>
              <a:t>pain, temperature, rough</a:t>
            </a:r>
            <a:br>
              <a:rPr lang="en-GB" b="1" i="0" dirty="0">
                <a:solidFill>
                  <a:srgbClr val="111111"/>
                </a:solidFill>
                <a:effectLst/>
                <a:latin typeface="Times New Roman" panose="02020603050405020304" pitchFamily="18" charset="0"/>
                <a:cs typeface="Times New Roman" panose="02020603050405020304" pitchFamily="18" charset="0"/>
              </a:rPr>
            </a:br>
            <a:r>
              <a:rPr lang="en-GB" b="1" i="0" dirty="0">
                <a:solidFill>
                  <a:srgbClr val="111111"/>
                </a:solidFill>
                <a:effectLst/>
                <a:latin typeface="Times New Roman" panose="02020603050405020304" pitchFamily="18" charset="0"/>
                <a:cs typeface="Times New Roman" panose="02020603050405020304" pitchFamily="18" charset="0"/>
              </a:rPr>
              <a:t>                 touch, and pressure</a:t>
            </a:r>
            <a:r>
              <a:rPr lang="en-GB" b="0" i="0" dirty="0">
                <a:solidFill>
                  <a:srgbClr val="111111"/>
                </a:solidFill>
                <a:effectLst/>
                <a:latin typeface="Times New Roman" panose="02020603050405020304" pitchFamily="18" charset="0"/>
                <a:cs typeface="Times New Roman" panose="02020603050405020304" pitchFamily="18" charset="0"/>
              </a:rPr>
              <a:t>, located in the skin of the trunk and limbs.</a:t>
            </a:r>
            <a:br>
              <a:rPr lang="en-GB" b="0" i="0" dirty="0">
                <a:solidFill>
                  <a:srgbClr val="111111"/>
                </a:solidFill>
                <a:effectLst/>
                <a:latin typeface="Times New Roman" panose="02020603050405020304" pitchFamily="18" charset="0"/>
                <a:cs typeface="Times New Roman" panose="02020603050405020304" pitchFamily="18" charset="0"/>
              </a:rPr>
            </a:br>
            <a:r>
              <a:rPr lang="en-GB" b="0" i="0" dirty="0">
                <a:solidFill>
                  <a:srgbClr val="111111"/>
                </a:solidFill>
                <a:effectLst/>
                <a:latin typeface="Times New Roman" panose="02020603050405020304" pitchFamily="18" charset="0"/>
                <a:cs typeface="Times New Roman" panose="02020603050405020304" pitchFamily="18" charset="0"/>
              </a:rPr>
              <a:t>              - Central processes end in </a:t>
            </a:r>
            <a:r>
              <a:rPr lang="en-GB" b="1" i="0" dirty="0">
                <a:solidFill>
                  <a:srgbClr val="111111"/>
                </a:solidFill>
                <a:effectLst/>
                <a:latin typeface="Times New Roman" panose="02020603050405020304" pitchFamily="18" charset="0"/>
                <a:cs typeface="Times New Roman" panose="02020603050405020304" pitchFamily="18" charset="0"/>
              </a:rPr>
              <a:t>lamina I-V of the posterior horn</a:t>
            </a:r>
            <a:r>
              <a:rPr lang="en-GB" b="0" i="0" dirty="0">
                <a:solidFill>
                  <a:srgbClr val="111111"/>
                </a:solidFill>
                <a:effectLst/>
                <a:latin typeface="Times New Roman" panose="02020603050405020304" pitchFamily="18" charset="0"/>
                <a:cs typeface="Times New Roman" panose="02020603050405020304" pitchFamily="18" charset="0"/>
              </a:rPr>
              <a:t> of the spinal cord</a:t>
            </a:r>
            <a:br>
              <a:rPr lang="en-GB" b="0" i="0" dirty="0">
                <a:solidFill>
                  <a:srgbClr val="111111"/>
                </a:solidFill>
                <a:effectLst/>
                <a:latin typeface="Times New Roman" panose="02020603050405020304" pitchFamily="18" charset="0"/>
                <a:cs typeface="Times New Roman" panose="02020603050405020304" pitchFamily="18" charset="0"/>
              </a:rPr>
            </a:br>
            <a:r>
              <a:rPr lang="en-GB" b="0" i="0" dirty="0">
                <a:solidFill>
                  <a:srgbClr val="111111"/>
                </a:solidFill>
                <a:effectLst/>
                <a:latin typeface="Times New Roman" panose="02020603050405020304" pitchFamily="18" charset="0"/>
                <a:cs typeface="Times New Roman" panose="02020603050405020304" pitchFamily="18" charset="0"/>
              </a:rPr>
              <a:t>     ***  The peripheral processes of spinal ganglions detect various sensations, while the</a:t>
            </a:r>
            <a:br>
              <a:rPr lang="en-GB" b="0" i="0" dirty="0">
                <a:solidFill>
                  <a:srgbClr val="111111"/>
                </a:solidFill>
                <a:effectLst/>
                <a:latin typeface="Times New Roman" panose="02020603050405020304" pitchFamily="18" charset="0"/>
                <a:cs typeface="Times New Roman" panose="02020603050405020304" pitchFamily="18" charset="0"/>
              </a:rPr>
            </a:br>
            <a:r>
              <a:rPr lang="en-GB" b="0" i="0" dirty="0">
                <a:solidFill>
                  <a:srgbClr val="111111"/>
                </a:solidFill>
                <a:effectLst/>
                <a:latin typeface="Times New Roman" panose="02020603050405020304" pitchFamily="18" charset="0"/>
                <a:cs typeface="Times New Roman" panose="02020603050405020304" pitchFamily="18" charset="0"/>
              </a:rPr>
              <a:t>              central processes relay this information to spinal cord.</a:t>
            </a:r>
          </a:p>
          <a:p>
            <a:pPr eaLnBrk="1" hangingPunct="1">
              <a:lnSpc>
                <a:spcPct val="150000"/>
              </a:lnSpc>
              <a:buFont typeface="Arial" panose="020B0604020202020204" pitchFamily="34" charset="0"/>
              <a:buNone/>
            </a:pPr>
            <a:endParaRPr lang="en-US" altLang="en-US" b="1" dirty="0">
              <a:latin typeface="Book Antiqua" panose="02040602050305030304" pitchFamily="18"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 descr="Picture15">
            <a:extLst>
              <a:ext uri="{FF2B5EF4-FFF2-40B4-BE49-F238E27FC236}">
                <a16:creationId xmlns:a16="http://schemas.microsoft.com/office/drawing/2014/main" id="{DC4EC6CE-435B-2AF3-001B-0B42455D9B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75" y="-4763"/>
            <a:ext cx="5429250" cy="6867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338" name="Rectangle 1">
            <a:extLst>
              <a:ext uri="{FF2B5EF4-FFF2-40B4-BE49-F238E27FC236}">
                <a16:creationId xmlns:a16="http://schemas.microsoft.com/office/drawing/2014/main" id="{87DDCDEF-E9E0-15A6-9C45-8A0CC28C797D}"/>
              </a:ext>
            </a:extLst>
          </p:cNvPr>
          <p:cNvSpPr>
            <a:spLocks noChangeArrowheads="1"/>
          </p:cNvSpPr>
          <p:nvPr/>
        </p:nvSpPr>
        <p:spPr bwMode="auto">
          <a:xfrm>
            <a:off x="179512" y="332656"/>
            <a:ext cx="8784976"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None/>
            </a:pPr>
            <a:r>
              <a:rPr lang="zh-CN" altLang="en-US" dirty="0">
                <a:latin typeface="Book Antiqua" panose="02040602050305030304" pitchFamily="18" charset="0"/>
                <a:ea typeface="SimSun" panose="02010600030101010101" pitchFamily="2" charset="-122"/>
              </a:rPr>
              <a:t>2) </a:t>
            </a:r>
            <a:r>
              <a:rPr lang="en-GB" altLang="zh-CN" dirty="0">
                <a:latin typeface="Book Antiqua" panose="02040602050305030304" pitchFamily="18" charset="0"/>
                <a:ea typeface="SimSun" panose="02010600030101010101" pitchFamily="2" charset="-122"/>
              </a:rPr>
              <a:t>Capsules (</a:t>
            </a:r>
            <a:r>
              <a:rPr lang="zh-CN" altLang="en-US" dirty="0">
                <a:latin typeface="Book Antiqua" panose="02040602050305030304" pitchFamily="18" charset="0"/>
                <a:ea typeface="SimSun" panose="02010600030101010101" pitchFamily="2" charset="-122"/>
              </a:rPr>
              <a:t>Capsulae</a:t>
            </a:r>
            <a:r>
              <a:rPr lang="en-GB" altLang="zh-CN" dirty="0">
                <a:latin typeface="Book Antiqua" panose="02040602050305030304" pitchFamily="18" charset="0"/>
                <a:ea typeface="SimSun" panose="02010600030101010101" pitchFamily="2" charset="-122"/>
              </a:rPr>
              <a:t>)</a:t>
            </a:r>
            <a:br>
              <a:rPr lang="en-US" altLang="zh-CN" dirty="0">
                <a:latin typeface="Book Antiqua" panose="02040602050305030304" pitchFamily="18" charset="0"/>
                <a:ea typeface="SimSun" panose="02010600030101010101" pitchFamily="2" charset="-122"/>
              </a:rPr>
            </a:br>
            <a:r>
              <a:rPr lang="en-US" altLang="zh-CN" dirty="0">
                <a:latin typeface="Book Antiqua" panose="02040602050305030304" pitchFamily="18" charset="0"/>
                <a:ea typeface="SimSun" panose="02010600030101010101" pitchFamily="2" charset="-122"/>
              </a:rPr>
              <a:t>- </a:t>
            </a:r>
            <a:r>
              <a:rPr lang="en-US" altLang="zh-CN" b="1" dirty="0">
                <a:latin typeface="Book Antiqua" panose="02040602050305030304" pitchFamily="18" charset="0"/>
                <a:ea typeface="SimSun" panose="02010600030101010101" pitchFamily="2" charset="-122"/>
              </a:rPr>
              <a:t>Extreme capsule (Capsula extrema) </a:t>
            </a:r>
            <a:r>
              <a:rPr lang="en-US" altLang="zh-CN" dirty="0">
                <a:latin typeface="Book Antiqua" panose="02040602050305030304" pitchFamily="18" charset="0"/>
                <a:ea typeface="SimSun" panose="02010600030101010101" pitchFamily="2" charset="-122"/>
              </a:rPr>
              <a:t>– </a:t>
            </a:r>
            <a:r>
              <a:rPr lang="en-GB" altLang="en-US" dirty="0">
                <a:latin typeface="Book Antiqua" panose="02040602050305030304" pitchFamily="18" charset="0"/>
              </a:rPr>
              <a:t>located between</a:t>
            </a:r>
            <a:r>
              <a:rPr lang="zh-CN" altLang="en-US" dirty="0">
                <a:latin typeface="Book Antiqua" panose="02040602050305030304" pitchFamily="18" charset="0"/>
                <a:ea typeface="SimSun" panose="02010600030101010101" pitchFamily="2" charset="-122"/>
              </a:rPr>
              <a:t> claustrum </a:t>
            </a:r>
            <a:r>
              <a:rPr lang="en-GB" altLang="zh-CN" dirty="0">
                <a:latin typeface="Book Antiqua" panose="02040602050305030304" pitchFamily="18" charset="0"/>
                <a:ea typeface="SimSun" panose="02010600030101010101" pitchFamily="2" charset="-122"/>
              </a:rPr>
              <a:t>and</a:t>
            </a:r>
            <a:r>
              <a:rPr lang="zh-CN" altLang="en-US" dirty="0">
                <a:latin typeface="Book Antiqua" panose="02040602050305030304" pitchFamily="18" charset="0"/>
                <a:ea typeface="SimSun" panose="02010600030101010101" pitchFamily="2" charset="-122"/>
              </a:rPr>
              <a:t> insul</a:t>
            </a:r>
            <a:r>
              <a:rPr lang="en-GB" altLang="zh-CN" dirty="0">
                <a:latin typeface="Book Antiqua" panose="02040602050305030304" pitchFamily="18" charset="0"/>
                <a:ea typeface="SimSun" panose="02010600030101010101" pitchFamily="2" charset="-122"/>
              </a:rPr>
              <a:t>a</a:t>
            </a:r>
            <a:endParaRPr lang="zh-CN" altLang="en-US" dirty="0">
              <a:latin typeface="Book Antiqua" panose="02040602050305030304" pitchFamily="18" charset="0"/>
              <a:ea typeface="SimSun" panose="02010600030101010101" pitchFamily="2" charset="-122"/>
            </a:endParaRPr>
          </a:p>
          <a:p>
            <a:pPr eaLnBrk="1" hangingPunct="1">
              <a:buFont typeface="Arial" panose="020B0604020202020204" pitchFamily="34" charset="0"/>
              <a:buNone/>
            </a:pPr>
            <a:r>
              <a:rPr lang="zh-CN" altLang="en-US" dirty="0">
                <a:latin typeface="Book Antiqua" panose="02040602050305030304" pitchFamily="18" charset="0"/>
                <a:ea typeface="SimSun" panose="02010600030101010101" pitchFamily="2" charset="-122"/>
              </a:rPr>
              <a:t>- </a:t>
            </a:r>
            <a:r>
              <a:rPr lang="en-GB" altLang="zh-CN" b="1" dirty="0">
                <a:latin typeface="Book Antiqua" panose="02040602050305030304" pitchFamily="18" charset="0"/>
                <a:ea typeface="SimSun" panose="02010600030101010101" pitchFamily="2" charset="-122"/>
              </a:rPr>
              <a:t>External capsule </a:t>
            </a:r>
            <a:r>
              <a:rPr lang="en-GB" altLang="zh-CN" dirty="0">
                <a:latin typeface="Book Antiqua" panose="02040602050305030304" pitchFamily="18" charset="0"/>
                <a:ea typeface="SimSun" panose="02010600030101010101" pitchFamily="2" charset="-122"/>
              </a:rPr>
              <a:t>(</a:t>
            </a:r>
            <a:r>
              <a:rPr lang="zh-CN" altLang="en-US" b="1" dirty="0">
                <a:latin typeface="Book Antiqua" panose="02040602050305030304" pitchFamily="18" charset="0"/>
                <a:ea typeface="SimSun" panose="02010600030101010101" pitchFamily="2" charset="-122"/>
              </a:rPr>
              <a:t>Capsula externa</a:t>
            </a:r>
            <a:r>
              <a:rPr lang="en-GB" altLang="zh-CN" b="1" dirty="0">
                <a:latin typeface="Book Antiqua" panose="02040602050305030304" pitchFamily="18" charset="0"/>
                <a:ea typeface="SimSun" panose="02010600030101010101" pitchFamily="2" charset="-122"/>
              </a:rPr>
              <a:t>)</a:t>
            </a:r>
            <a:r>
              <a:rPr lang="zh-CN" altLang="en-US" b="1" dirty="0">
                <a:latin typeface="Book Antiqua" panose="02040602050305030304" pitchFamily="18" charset="0"/>
                <a:ea typeface="SimSun" panose="02010600030101010101" pitchFamily="2" charset="-122"/>
              </a:rPr>
              <a:t> </a:t>
            </a:r>
            <a:r>
              <a:rPr lang="zh-CN" altLang="en-US" dirty="0">
                <a:latin typeface="Book Antiqua" panose="02040602050305030304" pitchFamily="18" charset="0"/>
                <a:ea typeface="SimSun" panose="02010600030101010101" pitchFamily="2" charset="-122"/>
              </a:rPr>
              <a:t>– </a:t>
            </a:r>
            <a:r>
              <a:rPr lang="en-GB" altLang="zh-CN" dirty="0">
                <a:latin typeface="Book Antiqua" panose="02040602050305030304" pitchFamily="18" charset="0"/>
                <a:ea typeface="SimSun" panose="02010600030101010101" pitchFamily="2" charset="-122"/>
              </a:rPr>
              <a:t>located between</a:t>
            </a:r>
            <a:r>
              <a:rPr lang="zh-CN" altLang="en-US" dirty="0">
                <a:latin typeface="Book Antiqua" panose="02040602050305030304" pitchFamily="18" charset="0"/>
                <a:ea typeface="SimSun" panose="02010600030101010101" pitchFamily="2" charset="-122"/>
              </a:rPr>
              <a:t> claustruma </a:t>
            </a:r>
            <a:r>
              <a:rPr lang="en-GB" altLang="zh-CN" dirty="0">
                <a:latin typeface="Book Antiqua" panose="02040602050305030304" pitchFamily="18" charset="0"/>
                <a:ea typeface="SimSun" panose="02010600030101010101" pitchFamily="2" charset="-122"/>
              </a:rPr>
              <a:t>and</a:t>
            </a:r>
            <a:r>
              <a:rPr lang="zh-CN" altLang="en-US" dirty="0">
                <a:latin typeface="Book Antiqua" panose="02040602050305030304" pitchFamily="18" charset="0"/>
                <a:ea typeface="SimSun" panose="02010600030101010101" pitchFamily="2" charset="-122"/>
              </a:rPr>
              <a:t> </a:t>
            </a:r>
            <a:r>
              <a:rPr lang="en-GB" altLang="zh-CN" dirty="0">
                <a:latin typeface="Book Antiqua" panose="02040602050305030304" pitchFamily="18" charset="0"/>
                <a:ea typeface="SimSun" panose="02010600030101010101" pitchFamily="2" charset="-122"/>
              </a:rPr>
              <a:t>putamen</a:t>
            </a:r>
            <a:br>
              <a:rPr lang="en-GB" altLang="zh-CN" dirty="0">
                <a:latin typeface="Book Antiqua" panose="02040602050305030304" pitchFamily="18" charset="0"/>
                <a:ea typeface="SimSun" panose="02010600030101010101" pitchFamily="2" charset="-122"/>
              </a:rPr>
            </a:br>
            <a:r>
              <a:rPr lang="en-GB" altLang="zh-CN" dirty="0">
                <a:latin typeface="Book Antiqua" panose="02040602050305030304" pitchFamily="18" charset="0"/>
                <a:ea typeface="SimSun" panose="02010600030101010101" pitchFamily="2" charset="-122"/>
              </a:rPr>
              <a:t>                                                                      of </a:t>
            </a:r>
            <a:r>
              <a:rPr lang="en-GB" altLang="zh-CN" dirty="0" err="1">
                <a:latin typeface="Book Antiqua" panose="02040602050305030304" pitchFamily="18" charset="0"/>
                <a:ea typeface="SimSun" panose="02010600030101010101" pitchFamily="2" charset="-122"/>
              </a:rPr>
              <a:t>nc</a:t>
            </a:r>
            <a:r>
              <a:rPr lang="en-GB" altLang="zh-CN" dirty="0">
                <a:latin typeface="Book Antiqua" panose="02040602050305030304" pitchFamily="18" charset="0"/>
                <a:ea typeface="SimSun" panose="02010600030101010101" pitchFamily="2" charset="-122"/>
              </a:rPr>
              <a:t>. </a:t>
            </a:r>
            <a:r>
              <a:rPr lang="en-GB" altLang="zh-CN" dirty="0" err="1">
                <a:latin typeface="Book Antiqua" panose="02040602050305030304" pitchFamily="18" charset="0"/>
                <a:ea typeface="SimSun" panose="02010600030101010101" pitchFamily="2" charset="-122"/>
              </a:rPr>
              <a:t>lentiformis</a:t>
            </a:r>
            <a:endParaRPr lang="zh-CN" altLang="en-US" dirty="0">
              <a:latin typeface="Book Antiqua" panose="02040602050305030304" pitchFamily="18" charset="0"/>
              <a:ea typeface="SimSun" panose="02010600030101010101" pitchFamily="2" charset="-122"/>
            </a:endParaRPr>
          </a:p>
          <a:p>
            <a:pPr eaLnBrk="1" hangingPunct="1">
              <a:buFont typeface="Arial" panose="020B0604020202020204" pitchFamily="34" charset="0"/>
              <a:buNone/>
            </a:pPr>
            <a:r>
              <a:rPr lang="zh-CN" altLang="en-US" dirty="0">
                <a:latin typeface="Book Antiqua" panose="02040602050305030304" pitchFamily="18" charset="0"/>
                <a:ea typeface="SimSun" panose="02010600030101010101" pitchFamily="2" charset="-122"/>
              </a:rPr>
              <a:t>- </a:t>
            </a:r>
            <a:r>
              <a:rPr lang="en-GB" altLang="zh-CN" b="1" dirty="0">
                <a:latin typeface="Book Antiqua" panose="02040602050305030304" pitchFamily="18" charset="0"/>
                <a:ea typeface="SimSun" panose="02010600030101010101" pitchFamily="2" charset="-122"/>
              </a:rPr>
              <a:t>Internal capsule </a:t>
            </a:r>
            <a:r>
              <a:rPr lang="en-GB" altLang="zh-CN" dirty="0">
                <a:latin typeface="Book Antiqua" panose="02040602050305030304" pitchFamily="18" charset="0"/>
                <a:ea typeface="SimSun" panose="02010600030101010101" pitchFamily="2" charset="-122"/>
              </a:rPr>
              <a:t>(</a:t>
            </a:r>
            <a:r>
              <a:rPr lang="zh-CN" altLang="en-US" b="1" dirty="0">
                <a:latin typeface="Book Antiqua" panose="02040602050305030304" pitchFamily="18" charset="0"/>
                <a:ea typeface="SimSun" panose="02010600030101010101" pitchFamily="2" charset="-122"/>
              </a:rPr>
              <a:t>Capsula interna</a:t>
            </a:r>
            <a:r>
              <a:rPr lang="en-GB" altLang="zh-CN" b="1" dirty="0">
                <a:latin typeface="Book Antiqua" panose="02040602050305030304" pitchFamily="18" charset="0"/>
                <a:ea typeface="SimSun" panose="02010600030101010101" pitchFamily="2" charset="-122"/>
              </a:rPr>
              <a:t>)</a:t>
            </a:r>
            <a:r>
              <a:rPr lang="zh-CN" altLang="en-US" b="1" dirty="0">
                <a:latin typeface="Book Antiqua" panose="02040602050305030304" pitchFamily="18" charset="0"/>
                <a:ea typeface="SimSun" panose="02010600030101010101" pitchFamily="2" charset="-122"/>
              </a:rPr>
              <a:t> </a:t>
            </a:r>
            <a:r>
              <a:rPr lang="zh-CN" altLang="en-US" dirty="0">
                <a:latin typeface="Book Antiqua" panose="02040602050305030304" pitchFamily="18" charset="0"/>
                <a:ea typeface="SimSun" panose="02010600030101010101" pitchFamily="2" charset="-122"/>
              </a:rPr>
              <a:t>– </a:t>
            </a:r>
            <a:r>
              <a:rPr lang="en-GB" altLang="zh-CN" dirty="0">
                <a:latin typeface="Book Antiqua" panose="02040602050305030304" pitchFamily="18" charset="0"/>
                <a:ea typeface="SimSun" panose="02010600030101010101" pitchFamily="2" charset="-122"/>
              </a:rPr>
              <a:t>between </a:t>
            </a:r>
            <a:r>
              <a:rPr lang="zh-CN" altLang="en-US" dirty="0">
                <a:latin typeface="Book Antiqua" panose="02040602050305030304" pitchFamily="18" charset="0"/>
                <a:ea typeface="SimSun" panose="02010600030101010101" pitchFamily="2" charset="-122"/>
              </a:rPr>
              <a:t>nc. </a:t>
            </a:r>
            <a:r>
              <a:rPr lang="en-GB" altLang="zh-CN" dirty="0">
                <a:latin typeface="Book Antiqua" panose="02040602050305030304" pitchFamily="18" charset="0"/>
                <a:ea typeface="SimSun" panose="02010600030101010101" pitchFamily="2" charset="-122"/>
              </a:rPr>
              <a:t>l</a:t>
            </a:r>
            <a:r>
              <a:rPr lang="zh-CN" altLang="en-US" dirty="0">
                <a:latin typeface="Book Antiqua" panose="02040602050305030304" pitchFamily="18" charset="0"/>
                <a:ea typeface="SimSun" panose="02010600030101010101" pitchFamily="2" charset="-122"/>
              </a:rPr>
              <a:t>entiformis </a:t>
            </a:r>
            <a:r>
              <a:rPr lang="en-GB" altLang="zh-CN" dirty="0">
                <a:latin typeface="Book Antiqua" panose="02040602050305030304" pitchFamily="18" charset="0"/>
                <a:ea typeface="SimSun" panose="02010600030101010101" pitchFamily="2" charset="-122"/>
              </a:rPr>
              <a:t>(laterally)</a:t>
            </a:r>
            <a:r>
              <a:rPr lang="zh-CN" altLang="en-US" dirty="0">
                <a:latin typeface="Book Antiqua" panose="02040602050305030304" pitchFamily="18" charset="0"/>
                <a:ea typeface="SimSun" panose="02010600030101010101" pitchFamily="2" charset="-122"/>
              </a:rPr>
              <a:t> </a:t>
            </a:r>
            <a:r>
              <a:rPr lang="en-GB" altLang="zh-CN" dirty="0">
                <a:latin typeface="Book Antiqua" panose="02040602050305030304" pitchFamily="18" charset="0"/>
                <a:ea typeface="SimSun" panose="02010600030101010101" pitchFamily="2" charset="-122"/>
              </a:rPr>
              <a:t>and</a:t>
            </a:r>
            <a:br>
              <a:rPr lang="en-GB" altLang="zh-CN" dirty="0">
                <a:latin typeface="Book Antiqua" panose="02040602050305030304" pitchFamily="18" charset="0"/>
                <a:ea typeface="SimSun" panose="02010600030101010101" pitchFamily="2" charset="-122"/>
              </a:rPr>
            </a:br>
            <a:r>
              <a:rPr lang="en-GB" altLang="zh-CN" dirty="0">
                <a:latin typeface="Book Antiqua" panose="02040602050305030304" pitchFamily="18" charset="0"/>
                <a:ea typeface="SimSun" panose="02010600030101010101" pitchFamily="2" charset="-122"/>
              </a:rPr>
              <a:t>				</a:t>
            </a:r>
            <a:r>
              <a:rPr lang="zh-CN" altLang="en-US" dirty="0">
                <a:latin typeface="Book Antiqua" panose="02040602050305030304" pitchFamily="18" charset="0"/>
                <a:ea typeface="SimSun" panose="02010600030101010101" pitchFamily="2" charset="-122"/>
              </a:rPr>
              <a:t>    thalamus </a:t>
            </a:r>
            <a:r>
              <a:rPr lang="en-GB" altLang="zh-CN" dirty="0">
                <a:latin typeface="Book Antiqua" panose="02040602050305030304" pitchFamily="18" charset="0"/>
                <a:ea typeface="SimSun" panose="02010600030101010101" pitchFamily="2" charset="-122"/>
              </a:rPr>
              <a:t>and</a:t>
            </a:r>
            <a:r>
              <a:rPr lang="zh-CN" altLang="en-US" dirty="0">
                <a:latin typeface="Book Antiqua" panose="02040602050305030304" pitchFamily="18" charset="0"/>
                <a:ea typeface="SimSun" panose="02010600030101010101" pitchFamily="2" charset="-122"/>
              </a:rPr>
              <a:t> nc. </a:t>
            </a:r>
            <a:r>
              <a:rPr lang="en-GB" altLang="zh-CN" dirty="0">
                <a:latin typeface="Book Antiqua" panose="02040602050305030304" pitchFamily="18" charset="0"/>
                <a:ea typeface="SimSun" panose="02010600030101010101" pitchFamily="2" charset="-122"/>
              </a:rPr>
              <a:t>c</a:t>
            </a:r>
            <a:r>
              <a:rPr lang="zh-CN" altLang="en-US" dirty="0">
                <a:latin typeface="Book Antiqua" panose="02040602050305030304" pitchFamily="18" charset="0"/>
                <a:ea typeface="SimSun" panose="02010600030101010101" pitchFamily="2" charset="-122"/>
              </a:rPr>
              <a:t>audatus </a:t>
            </a:r>
            <a:r>
              <a:rPr lang="en-GB" altLang="zh-CN" dirty="0">
                <a:latin typeface="Book Antiqua" panose="02040602050305030304" pitchFamily="18" charset="0"/>
                <a:ea typeface="SimSun" panose="02010600030101010101" pitchFamily="2" charset="-122"/>
              </a:rPr>
              <a:t>(medially)</a:t>
            </a:r>
            <a:endParaRPr lang="zh-CN" altLang="en-US" dirty="0">
              <a:latin typeface="Book Antiqua" panose="02040602050305030304" pitchFamily="18" charset="0"/>
              <a:ea typeface="SimSun" panose="02010600030101010101" pitchFamily="2" charset="-122"/>
            </a:endParaRPr>
          </a:p>
          <a:p>
            <a:pPr eaLnBrk="1" hangingPunct="1">
              <a:lnSpc>
                <a:spcPct val="150000"/>
              </a:lnSpc>
              <a:buFont typeface="Arial" panose="020B0604020202020204" pitchFamily="34" charset="0"/>
              <a:buNone/>
            </a:pPr>
            <a:r>
              <a:rPr lang="zh-CN" altLang="en-US" dirty="0">
                <a:latin typeface="Book Antiqua" panose="02040602050305030304" pitchFamily="18" charset="0"/>
                <a:ea typeface="SimSun" panose="02010600030101010101" pitchFamily="2" charset="-122"/>
              </a:rPr>
              <a:t>	</a:t>
            </a:r>
            <a:r>
              <a:rPr lang="en-US" altLang="zh-CN" dirty="0">
                <a:latin typeface="Book Antiqua" panose="02040602050305030304" pitchFamily="18" charset="0"/>
                <a:ea typeface="SimSun" panose="02010600030101010101" pitchFamily="2" charset="-122"/>
              </a:rPr>
              <a:t>Parts of capsulae interna are:</a:t>
            </a:r>
          </a:p>
          <a:p>
            <a:pPr eaLnBrk="1" hangingPunct="1">
              <a:buFont typeface="Arial" panose="020B0604020202020204" pitchFamily="34" charset="0"/>
              <a:buNone/>
            </a:pPr>
            <a:r>
              <a:rPr lang="zh-CN" altLang="en-US" dirty="0">
                <a:latin typeface="Book Antiqua" panose="02040602050305030304" pitchFamily="18" charset="0"/>
                <a:ea typeface="SimSun" panose="02010600030101010101" pitchFamily="2" charset="-122"/>
              </a:rPr>
              <a:t>	a) </a:t>
            </a:r>
            <a:r>
              <a:rPr lang="en-GB" altLang="zh-CN" b="1" dirty="0">
                <a:latin typeface="Book Antiqua" panose="02040602050305030304" pitchFamily="18" charset="0"/>
                <a:ea typeface="SimSun" panose="02010600030101010101" pitchFamily="2" charset="-122"/>
              </a:rPr>
              <a:t>anterior limb (</a:t>
            </a:r>
            <a:r>
              <a:rPr lang="zh-CN" altLang="en-US" b="1" dirty="0">
                <a:latin typeface="Book Antiqua" panose="02040602050305030304" pitchFamily="18" charset="0"/>
                <a:ea typeface="SimSun" panose="02010600030101010101" pitchFamily="2" charset="-122"/>
              </a:rPr>
              <a:t>crus anterius</a:t>
            </a:r>
            <a:r>
              <a:rPr lang="en-GB" altLang="zh-CN" b="1" dirty="0">
                <a:latin typeface="Book Antiqua" panose="02040602050305030304" pitchFamily="18" charset="0"/>
                <a:ea typeface="SimSun" panose="02010600030101010101" pitchFamily="2" charset="-122"/>
              </a:rPr>
              <a:t>)</a:t>
            </a:r>
            <a:r>
              <a:rPr lang="zh-CN" altLang="en-US" b="1" dirty="0">
                <a:latin typeface="Book Antiqua" panose="02040602050305030304" pitchFamily="18" charset="0"/>
                <a:ea typeface="SimSun" panose="02010600030101010101" pitchFamily="2" charset="-122"/>
              </a:rPr>
              <a:t> </a:t>
            </a:r>
            <a:r>
              <a:rPr lang="zh-CN" altLang="en-US" dirty="0">
                <a:latin typeface="Book Antiqua" panose="02040602050305030304" pitchFamily="18" charset="0"/>
                <a:ea typeface="SimSun" panose="02010600030101010101" pitchFamily="2" charset="-122"/>
              </a:rPr>
              <a:t>– tr. frontopontinus, </a:t>
            </a:r>
            <a:r>
              <a:rPr lang="en-US" altLang="zh-CN" dirty="0">
                <a:latin typeface="Book Antiqua" panose="02040602050305030304" pitchFamily="18" charset="0"/>
                <a:ea typeface="SimSun" panose="02010600030101010101" pitchFamily="2" charset="-122"/>
              </a:rPr>
              <a:t>thalamocortical</a:t>
            </a:r>
          </a:p>
          <a:p>
            <a:pPr eaLnBrk="1" hangingPunct="1">
              <a:buFont typeface="Arial" panose="020B0604020202020204" pitchFamily="34" charset="0"/>
              <a:buNone/>
            </a:pPr>
            <a:r>
              <a:rPr lang="en-US" altLang="zh-CN" dirty="0">
                <a:latin typeface="Book Antiqua" panose="02040602050305030304" pitchFamily="18" charset="0"/>
                <a:ea typeface="SimSun" panose="02010600030101010101" pitchFamily="2" charset="-122"/>
              </a:rPr>
              <a:t>				   pathways (anterior peduncle of thalamus )</a:t>
            </a:r>
            <a:endParaRPr lang="en-US" altLang="en-US" dirty="0">
              <a:latin typeface="Book Antiqua" panose="02040602050305030304" pitchFamily="18" charset="0"/>
            </a:endParaRPr>
          </a:p>
          <a:p>
            <a:pPr eaLnBrk="1" hangingPunct="1">
              <a:lnSpc>
                <a:spcPct val="150000"/>
              </a:lnSpc>
              <a:buFont typeface="Arial" panose="020B0604020202020204" pitchFamily="34" charset="0"/>
              <a:buNone/>
            </a:pPr>
            <a:r>
              <a:rPr lang="zh-CN" altLang="en-US" dirty="0">
                <a:latin typeface="Book Antiqua" panose="02040602050305030304" pitchFamily="18" charset="0"/>
                <a:ea typeface="SimSun" panose="02010600030101010101" pitchFamily="2" charset="-122"/>
              </a:rPr>
              <a:t>	b) </a:t>
            </a:r>
            <a:r>
              <a:rPr lang="zh-CN" altLang="en-US" b="1" dirty="0">
                <a:latin typeface="Book Antiqua" panose="02040602050305030304" pitchFamily="18" charset="0"/>
                <a:ea typeface="SimSun" panose="02010600030101010101" pitchFamily="2" charset="-122"/>
              </a:rPr>
              <a:t>genu</a:t>
            </a:r>
            <a:r>
              <a:rPr lang="zh-CN" altLang="en-US" dirty="0">
                <a:latin typeface="Book Antiqua" panose="02040602050305030304" pitchFamily="18" charset="0"/>
                <a:ea typeface="SimSun" panose="02010600030101010101" pitchFamily="2" charset="-122"/>
              </a:rPr>
              <a:t> – tr. corticonuclearis</a:t>
            </a:r>
          </a:p>
          <a:p>
            <a:pPr eaLnBrk="1" hangingPunct="1">
              <a:buFont typeface="Arial" panose="020B0604020202020204" pitchFamily="34" charset="0"/>
              <a:buNone/>
            </a:pPr>
            <a:r>
              <a:rPr lang="zh-CN" altLang="en-US" dirty="0">
                <a:latin typeface="Book Antiqua" panose="02040602050305030304" pitchFamily="18" charset="0"/>
                <a:ea typeface="SimSun" panose="02010600030101010101" pitchFamily="2" charset="-122"/>
              </a:rPr>
              <a:t>	c) </a:t>
            </a:r>
            <a:r>
              <a:rPr lang="en-GB" altLang="zh-CN" b="1" dirty="0">
                <a:latin typeface="Book Antiqua" panose="02040602050305030304" pitchFamily="18" charset="0"/>
                <a:ea typeface="SimSun" panose="02010600030101010101" pitchFamily="2" charset="-122"/>
              </a:rPr>
              <a:t>posterior limb (</a:t>
            </a:r>
            <a:r>
              <a:rPr lang="zh-CN" altLang="en-US" b="1" dirty="0">
                <a:latin typeface="Book Antiqua" panose="02040602050305030304" pitchFamily="18" charset="0"/>
                <a:ea typeface="SimSun" panose="02010600030101010101" pitchFamily="2" charset="-122"/>
              </a:rPr>
              <a:t>crus posterius</a:t>
            </a:r>
            <a:r>
              <a:rPr lang="en-GB" altLang="zh-CN" b="1" dirty="0">
                <a:latin typeface="Book Antiqua" panose="02040602050305030304" pitchFamily="18" charset="0"/>
                <a:ea typeface="SimSun" panose="02010600030101010101" pitchFamily="2" charset="-122"/>
              </a:rPr>
              <a:t>)- parts</a:t>
            </a:r>
            <a:br>
              <a:rPr lang="en-GB" altLang="zh-CN" b="1" dirty="0">
                <a:latin typeface="Book Antiqua" panose="02040602050305030304" pitchFamily="18" charset="0"/>
                <a:ea typeface="SimSun" panose="02010600030101010101" pitchFamily="2" charset="-122"/>
              </a:rPr>
            </a:br>
            <a:br>
              <a:rPr lang="en-GB" altLang="zh-CN" b="1" dirty="0">
                <a:latin typeface="Book Antiqua" panose="02040602050305030304" pitchFamily="18" charset="0"/>
                <a:ea typeface="SimSun" panose="02010600030101010101" pitchFamily="2" charset="-122"/>
              </a:rPr>
            </a:br>
            <a:r>
              <a:rPr lang="zh-CN" altLang="en-US" b="1" i="1" dirty="0">
                <a:latin typeface="Book Antiqua" panose="02040602050305030304" pitchFamily="18" charset="0"/>
                <a:ea typeface="SimSun" panose="02010600030101010101" pitchFamily="2" charset="-122"/>
              </a:rPr>
              <a:t>pars thalamolentiformis </a:t>
            </a:r>
            <a:r>
              <a:rPr lang="zh-CN" altLang="en-US" dirty="0">
                <a:latin typeface="Book Antiqua" panose="02040602050305030304" pitchFamily="18" charset="0"/>
                <a:ea typeface="SimSun" panose="02010600030101010101" pitchFamily="2" charset="-122"/>
              </a:rPr>
              <a:t>– tr. corticospinalis, tr. </a:t>
            </a:r>
            <a:r>
              <a:rPr lang="en-GB" altLang="zh-CN" dirty="0">
                <a:latin typeface="Book Antiqua" panose="02040602050305030304" pitchFamily="18" charset="0"/>
                <a:ea typeface="SimSun" panose="02010600030101010101" pitchFamily="2" charset="-122"/>
              </a:rPr>
              <a:t>c</a:t>
            </a:r>
            <a:r>
              <a:rPr lang="zh-CN" altLang="en-US" dirty="0">
                <a:latin typeface="Book Antiqua" panose="02040602050305030304" pitchFamily="18" charset="0"/>
                <a:ea typeface="SimSun" panose="02010600030101010101" pitchFamily="2" charset="-122"/>
              </a:rPr>
              <a:t>orticopontinus</a:t>
            </a:r>
            <a:r>
              <a:rPr lang="en-GB" altLang="zh-CN" dirty="0">
                <a:latin typeface="Book Antiqua" panose="02040602050305030304" pitchFamily="18" charset="0"/>
                <a:ea typeface="SimSun" panose="02010600030101010101" pitchFamily="2" charset="-122"/>
              </a:rPr>
              <a:t>,</a:t>
            </a:r>
            <a:br>
              <a:rPr lang="en-GB" altLang="zh-CN" dirty="0">
                <a:latin typeface="Book Antiqua" panose="02040602050305030304" pitchFamily="18" charset="0"/>
                <a:ea typeface="SimSun" panose="02010600030101010101" pitchFamily="2" charset="-122"/>
              </a:rPr>
            </a:br>
            <a:r>
              <a:rPr lang="en-GB" altLang="zh-CN" dirty="0">
                <a:latin typeface="Book Antiqua" panose="02040602050305030304" pitchFamily="18" charset="0"/>
                <a:ea typeface="SimSun" panose="02010600030101010101" pitchFamily="2" charset="-122"/>
              </a:rPr>
              <a:t>                         </a:t>
            </a:r>
            <a:r>
              <a:rPr lang="zh-CN" altLang="en-US" dirty="0">
                <a:latin typeface="Book Antiqua" panose="02040602050305030304" pitchFamily="18" charset="0"/>
                <a:ea typeface="SimSun" panose="02010600030101010101" pitchFamily="2" charset="-122"/>
              </a:rPr>
              <a:t> tr. corticoreticularis, tr. corticorubralis, </a:t>
            </a:r>
            <a:r>
              <a:rPr lang="en-GB" altLang="zh-CN" dirty="0">
                <a:latin typeface="Book Antiqua" panose="02040602050305030304" pitchFamily="18" charset="0"/>
                <a:ea typeface="SimSun" panose="02010600030101010101" pitchFamily="2" charset="-122"/>
              </a:rPr>
              <a:t>superior peduncle of thalamus</a:t>
            </a:r>
            <a:br>
              <a:rPr lang="en-GB" altLang="zh-CN" dirty="0">
                <a:latin typeface="Book Antiqua" panose="02040602050305030304" pitchFamily="18" charset="0"/>
                <a:ea typeface="SimSun" panose="02010600030101010101" pitchFamily="2" charset="-122"/>
              </a:rPr>
            </a:br>
            <a:br>
              <a:rPr lang="en-US" altLang="zh-CN" dirty="0">
                <a:latin typeface="Book Antiqua" panose="02040602050305030304" pitchFamily="18" charset="0"/>
                <a:ea typeface="SimSun" panose="02010600030101010101" pitchFamily="2" charset="-122"/>
              </a:rPr>
            </a:br>
            <a:r>
              <a:rPr lang="zh-CN" altLang="en-US" b="1" i="1" dirty="0">
                <a:latin typeface="Book Antiqua" panose="02040602050305030304" pitchFamily="18" charset="0"/>
                <a:ea typeface="SimSun" panose="02010600030101010101" pitchFamily="2" charset="-122"/>
              </a:rPr>
              <a:t>pars sublentiformis </a:t>
            </a:r>
            <a:r>
              <a:rPr lang="zh-CN" altLang="en-US" dirty="0">
                <a:latin typeface="Book Antiqua" panose="02040602050305030304" pitchFamily="18" charset="0"/>
                <a:ea typeface="SimSun" panose="02010600030101010101" pitchFamily="2" charset="-122"/>
              </a:rPr>
              <a:t>– radiatio acustica, </a:t>
            </a:r>
            <a:r>
              <a:rPr lang="en-GB" altLang="zh-CN" dirty="0">
                <a:latin typeface="Book Antiqua" panose="02040602050305030304" pitchFamily="18" charset="0"/>
                <a:ea typeface="SimSun" panose="02010600030101010101" pitchFamily="2" charset="-122"/>
              </a:rPr>
              <a:t>parts of </a:t>
            </a:r>
            <a:r>
              <a:rPr lang="zh-CN" altLang="en-US" dirty="0">
                <a:latin typeface="Book Antiqua" panose="02040602050305030304" pitchFamily="18" charset="0"/>
                <a:ea typeface="SimSun" panose="02010600030101010101" pitchFamily="2" charset="-122"/>
              </a:rPr>
              <a:t>radiatio optica, tr. temporopontinus, </a:t>
            </a:r>
            <a:br>
              <a:rPr lang="en-GB" altLang="zh-CN" dirty="0">
                <a:latin typeface="Book Antiqua" panose="02040602050305030304" pitchFamily="18" charset="0"/>
                <a:ea typeface="SimSun" panose="02010600030101010101" pitchFamily="2" charset="-122"/>
              </a:rPr>
            </a:br>
            <a:r>
              <a:rPr lang="en-GB" altLang="zh-CN" dirty="0">
                <a:latin typeface="Book Antiqua" panose="02040602050305030304" pitchFamily="18" charset="0"/>
                <a:ea typeface="SimSun" panose="02010600030101010101" pitchFamily="2" charset="-122"/>
              </a:rPr>
              <a:t>                                        </a:t>
            </a:r>
            <a:r>
              <a:rPr lang="zh-CN" altLang="en-US" dirty="0">
                <a:latin typeface="Book Antiqua" panose="02040602050305030304" pitchFamily="18" charset="0"/>
                <a:ea typeface="SimSun" panose="02010600030101010101" pitchFamily="2" charset="-122"/>
              </a:rPr>
              <a:t>tr</a:t>
            </a:r>
            <a:r>
              <a:rPr lang="en-GB" altLang="zh-CN" dirty="0">
                <a:latin typeface="Book Antiqua" panose="02040602050305030304" pitchFamily="18" charset="0"/>
                <a:ea typeface="SimSun" panose="02010600030101010101" pitchFamily="2" charset="-122"/>
              </a:rPr>
              <a:t>. c</a:t>
            </a:r>
            <a:r>
              <a:rPr lang="zh-CN" altLang="en-US" dirty="0">
                <a:latin typeface="Book Antiqua" panose="02040602050305030304" pitchFamily="18" charset="0"/>
                <a:ea typeface="SimSun" panose="02010600030101010101" pitchFamily="2" charset="-122"/>
              </a:rPr>
              <a:t>orticotectali</a:t>
            </a:r>
            <a:r>
              <a:rPr lang="en-GB" altLang="zh-CN" dirty="0">
                <a:latin typeface="Book Antiqua" panose="02040602050305030304" pitchFamily="18" charset="0"/>
                <a:ea typeface="SimSun" panose="02010600030101010101" pitchFamily="2" charset="-122"/>
              </a:rPr>
              <a:t>s, </a:t>
            </a:r>
            <a:r>
              <a:rPr lang="en-US" altLang="zh-CN" dirty="0">
                <a:latin typeface="Book Antiqua" panose="02040602050305030304" pitchFamily="18" charset="0"/>
                <a:ea typeface="SimSun" panose="02010600030101010101" pitchFamily="2" charset="-122"/>
              </a:rPr>
              <a:t>inferior peduncle of thalamus </a:t>
            </a:r>
            <a:br>
              <a:rPr lang="en-US" altLang="zh-CN" dirty="0">
                <a:latin typeface="Book Antiqua" panose="02040602050305030304" pitchFamily="18" charset="0"/>
                <a:ea typeface="SimSun" panose="02010600030101010101" pitchFamily="2" charset="-122"/>
              </a:rPr>
            </a:br>
            <a:br>
              <a:rPr lang="en-GB" altLang="zh-CN" dirty="0">
                <a:latin typeface="Book Antiqua" panose="02040602050305030304" pitchFamily="18" charset="0"/>
                <a:ea typeface="SimSun" panose="02010600030101010101" pitchFamily="2" charset="-122"/>
              </a:rPr>
            </a:br>
            <a:r>
              <a:rPr lang="zh-CN" altLang="en-US" b="1" i="1" dirty="0">
                <a:latin typeface="Book Antiqua" panose="02040602050305030304" pitchFamily="18" charset="0"/>
                <a:ea typeface="SimSun" panose="02010600030101010101" pitchFamily="2" charset="-122"/>
              </a:rPr>
              <a:t>pars retrolentiformis </a:t>
            </a:r>
            <a:r>
              <a:rPr lang="zh-CN" altLang="en-US" dirty="0">
                <a:latin typeface="Book Antiqua" panose="02040602050305030304" pitchFamily="18" charset="0"/>
                <a:ea typeface="SimSun" panose="02010600030101010101" pitchFamily="2" charset="-122"/>
              </a:rPr>
              <a:t>–</a:t>
            </a:r>
            <a:r>
              <a:rPr lang="en-US" altLang="zh-CN" dirty="0">
                <a:latin typeface="Book Antiqua" panose="02040602050305030304" pitchFamily="18" charset="0"/>
                <a:ea typeface="SimSun" panose="02010600030101010101" pitchFamily="2" charset="-122"/>
              </a:rPr>
              <a:t>posterior peduncle of thalamus,</a:t>
            </a:r>
            <a:r>
              <a:rPr lang="en-GB" altLang="en-US" dirty="0">
                <a:latin typeface="Book Antiqua" panose="02040602050305030304" pitchFamily="18" charset="0"/>
              </a:rPr>
              <a:t> radiation </a:t>
            </a:r>
            <a:r>
              <a:rPr lang="en-GB" altLang="en-US" dirty="0" err="1">
                <a:latin typeface="Book Antiqua" panose="02040602050305030304" pitchFamily="18" charset="0"/>
              </a:rPr>
              <a:t>optica</a:t>
            </a:r>
            <a:br>
              <a:rPr lang="en-GB" altLang="en-US" dirty="0">
                <a:latin typeface="Book Antiqua" panose="02040602050305030304" pitchFamily="18" charset="0"/>
              </a:rPr>
            </a:br>
            <a:r>
              <a:rPr lang="en-GB" altLang="en-US" dirty="0">
                <a:latin typeface="Book Antiqua" panose="02040602050305030304" pitchFamily="18" charset="0"/>
              </a:rPr>
              <a:t>                                       (</a:t>
            </a:r>
            <a:r>
              <a:rPr lang="en-GB" altLang="en-US" dirty="0" err="1">
                <a:latin typeface="Book Antiqua" panose="02040602050305030304" pitchFamily="18" charset="0"/>
              </a:rPr>
              <a:t>geniculocalcarine</a:t>
            </a:r>
            <a:r>
              <a:rPr lang="en-GB" altLang="en-US" dirty="0">
                <a:latin typeface="Book Antiqua" panose="02040602050305030304" pitchFamily="18" charset="0"/>
              </a:rPr>
              <a:t> </a:t>
            </a:r>
            <a:r>
              <a:rPr lang="en-GB" altLang="en-US" dirty="0" err="1">
                <a:latin typeface="Book Antiqua" panose="02040602050305030304" pitchFamily="18" charset="0"/>
              </a:rPr>
              <a:t>fibers</a:t>
            </a:r>
            <a:r>
              <a:rPr lang="en-GB" altLang="en-US" dirty="0">
                <a:latin typeface="Book Antiqua" panose="02040602050305030304" pitchFamily="18" charset="0"/>
              </a:rPr>
              <a:t>)</a:t>
            </a:r>
            <a:endParaRPr lang="en-US" altLang="en-US" dirty="0">
              <a:latin typeface="Book Antiqua" panose="02040602050305030304" pitchFamily="18" charset="0"/>
            </a:endParaRPr>
          </a:p>
        </p:txBody>
      </p:sp>
      <p:sp>
        <p:nvSpPr>
          <p:cNvPr id="2" name="Title 1">
            <a:extLst>
              <a:ext uri="{FF2B5EF4-FFF2-40B4-BE49-F238E27FC236}">
                <a16:creationId xmlns:a16="http://schemas.microsoft.com/office/drawing/2014/main" id="{B3F3D6AD-8E34-6AA5-803B-F449532187E1}"/>
              </a:ext>
            </a:extLst>
          </p:cNvPr>
          <p:cNvSpPr txBox="1">
            <a:spLocks noChangeArrowheads="1"/>
          </p:cNvSpPr>
          <p:nvPr/>
        </p:nvSpPr>
        <p:spPr bwMode="auto">
          <a:xfrm>
            <a:off x="1187624" y="18584"/>
            <a:ext cx="7284293"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pPr>
            <a:r>
              <a:rPr lang="en-GB" altLang="en-US" b="1" dirty="0">
                <a:latin typeface="Book Antiqua" panose="02040602050305030304" pitchFamily="18" charset="0"/>
              </a:rPr>
              <a:t>WHITE MATTER OF THE CEREBRUM (TELENCEPHALON)</a:t>
            </a:r>
            <a:endParaRPr lang="sr-Cyrl-CS" altLang="en-US" b="1" dirty="0">
              <a:latin typeface="Book Antiqua" panose="02040602050305030304" pitchFamily="18"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587236DA-4371-3914-52CF-1B22DE878228}"/>
              </a:ext>
            </a:extLst>
          </p:cNvPr>
          <p:cNvSpPr txBox="1">
            <a:spLocks noChangeArrowheads="1"/>
          </p:cNvSpPr>
          <p:nvPr/>
        </p:nvSpPr>
        <p:spPr bwMode="auto">
          <a:xfrm>
            <a:off x="179388" y="1052513"/>
            <a:ext cx="8964612"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ts val="250"/>
              </a:spcBef>
              <a:buClr>
                <a:schemeClr val="accent1"/>
              </a:buClr>
              <a:buSzPct val="80000"/>
              <a:buFont typeface="Wingdings 2" panose="05020102010507070707" pitchFamily="18" charset="2"/>
              <a:buChar char=""/>
            </a:pPr>
            <a:endParaRPr lang="sr-Cyrl-CS" altLang="en-US" sz="2000">
              <a:latin typeface="Book Antiqua" panose="02040602050305030304" pitchFamily="18" charset="0"/>
            </a:endParaRPr>
          </a:p>
        </p:txBody>
      </p:sp>
      <p:sp>
        <p:nvSpPr>
          <p:cNvPr id="47107" name="Rectangle 3">
            <a:extLst>
              <a:ext uri="{FF2B5EF4-FFF2-40B4-BE49-F238E27FC236}">
                <a16:creationId xmlns:a16="http://schemas.microsoft.com/office/drawing/2014/main" id="{FD157F53-7B33-4E99-8A0B-6546C07616F0}"/>
              </a:ext>
            </a:extLst>
          </p:cNvPr>
          <p:cNvSpPr txBox="1">
            <a:spLocks noChangeArrowheads="1"/>
          </p:cNvSpPr>
          <p:nvPr/>
        </p:nvSpPr>
        <p:spPr bwMode="auto">
          <a:xfrm>
            <a:off x="395288" y="404813"/>
            <a:ext cx="8229600"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ts val="250"/>
              </a:spcBef>
              <a:buClr>
                <a:schemeClr val="accent1"/>
              </a:buClr>
              <a:buSzPct val="80000"/>
              <a:buFont typeface="Arial" panose="020B0604020202020204" pitchFamily="34" charset="0"/>
              <a:buNone/>
            </a:pPr>
            <a:endParaRPr lang="sr-Latn-CS" altLang="en-US" b="1">
              <a:latin typeface="Book Antiqua" panose="02040602050305030304" pitchFamily="18" charset="0"/>
            </a:endParaRPr>
          </a:p>
          <a:p>
            <a:pPr eaLnBrk="1" hangingPunct="1">
              <a:lnSpc>
                <a:spcPct val="80000"/>
              </a:lnSpc>
              <a:spcBef>
                <a:spcPts val="250"/>
              </a:spcBef>
              <a:buClr>
                <a:schemeClr val="accent1"/>
              </a:buClr>
              <a:buSzPct val="80000"/>
              <a:buFont typeface="Arial" panose="020B0604020202020204" pitchFamily="34" charset="0"/>
              <a:buNone/>
            </a:pPr>
            <a:endParaRPr lang="en-US" altLang="en-US" b="1">
              <a:latin typeface="Book Antiqua" panose="02040602050305030304" pitchFamily="18" charset="0"/>
            </a:endParaRPr>
          </a:p>
        </p:txBody>
      </p:sp>
      <p:sp>
        <p:nvSpPr>
          <p:cNvPr id="47108" name="Rectangle 5">
            <a:extLst>
              <a:ext uri="{FF2B5EF4-FFF2-40B4-BE49-F238E27FC236}">
                <a16:creationId xmlns:a16="http://schemas.microsoft.com/office/drawing/2014/main" id="{C5F1C74C-1B05-38DD-23FA-188538C13A4C}"/>
              </a:ext>
            </a:extLst>
          </p:cNvPr>
          <p:cNvSpPr>
            <a:spLocks noChangeArrowheads="1"/>
          </p:cNvSpPr>
          <p:nvPr/>
        </p:nvSpPr>
        <p:spPr bwMode="auto">
          <a:xfrm>
            <a:off x="232569" y="404813"/>
            <a:ext cx="8858250" cy="5452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None/>
            </a:pPr>
            <a:r>
              <a:rPr lang="en-US" altLang="en-US" b="1" dirty="0">
                <a:latin typeface="Book Antiqua" panose="02040602050305030304" pitchFamily="18" charset="0"/>
              </a:rPr>
              <a:t>Neuron 2 (second-order neurons):</a:t>
            </a: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dirty="0">
                <a:latin typeface="Book Antiqua" panose="02040602050305030304" pitchFamily="18" charset="0"/>
              </a:rPr>
              <a:t> </a:t>
            </a:r>
            <a:r>
              <a:rPr lang="en-US" altLang="en-US" b="1" dirty="0">
                <a:latin typeface="Book Antiqua" panose="02040602050305030304" pitchFamily="18" charset="0"/>
              </a:rPr>
              <a:t>Neurons of lamina I-V – posterior column (horn) of spinal cord</a:t>
            </a:r>
          </a:p>
          <a:p>
            <a:pPr eaLnBrk="1" hangingPunct="1">
              <a:lnSpc>
                <a:spcPct val="150000"/>
              </a:lnSpc>
              <a:buFont typeface="Arial" panose="020B0604020202020204" pitchFamily="34" charset="0"/>
              <a:buNone/>
            </a:pPr>
            <a:r>
              <a:rPr lang="en-US" altLang="en-US" dirty="0">
                <a:latin typeface="Book Antiqua" panose="02040602050305030304" pitchFamily="18" charset="0"/>
              </a:rPr>
              <a:t>  </a:t>
            </a:r>
            <a:r>
              <a:rPr lang="en-US" altLang="en-US" dirty="0">
                <a:latin typeface="Book Antiqua" panose="02040602050305030304" pitchFamily="18" charset="0"/>
                <a:sym typeface="Wingdings" panose="05000000000000000000" pitchFamily="2" charset="2"/>
              </a:rPr>
              <a:t></a:t>
            </a:r>
            <a:r>
              <a:rPr lang="en-GB" altLang="en-US" u="sng" dirty="0">
                <a:latin typeface="Book Antiqua" panose="02040602050305030304" pitchFamily="18" charset="0"/>
                <a:sym typeface="Wingdings" panose="05000000000000000000" pitchFamily="2" charset="2"/>
              </a:rPr>
              <a:t>axons of second-order neurons</a:t>
            </a:r>
            <a:r>
              <a:rPr lang="sr-Latn-CS" altLang="en-US" u="sng" dirty="0">
                <a:latin typeface="Book Antiqua" panose="02040602050305030304" pitchFamily="18" charset="0"/>
                <a:sym typeface="Wingdings" panose="05000000000000000000" pitchFamily="2" charset="2"/>
              </a:rPr>
              <a:t> </a:t>
            </a:r>
            <a:r>
              <a:rPr lang="en-GB" altLang="en-US" u="sng" dirty="0">
                <a:latin typeface="Book Antiqua" panose="02040602050305030304" pitchFamily="18" charset="0"/>
                <a:sym typeface="Wingdings" panose="05000000000000000000" pitchFamily="2" charset="2"/>
              </a:rPr>
              <a:t>form</a:t>
            </a:r>
            <a:r>
              <a:rPr lang="sr-Latn-CS" altLang="en-US" u="sng" dirty="0">
                <a:latin typeface="Book Antiqua" panose="02040602050305030304" pitchFamily="18" charset="0"/>
                <a:sym typeface="Wingdings" panose="05000000000000000000" pitchFamily="2" charset="2"/>
              </a:rPr>
              <a:t> </a:t>
            </a:r>
            <a:r>
              <a:rPr lang="en-GB" altLang="en-US" u="sng" dirty="0">
                <a:latin typeface="Book Antiqua" panose="02040602050305030304" pitchFamily="18" charset="0"/>
                <a:sym typeface="Wingdings" panose="05000000000000000000" pitchFamily="2" charset="2"/>
              </a:rPr>
              <a:t>spinothalamic tract (</a:t>
            </a:r>
            <a:r>
              <a:rPr lang="en-US" altLang="en-US" u="sng" dirty="0">
                <a:latin typeface="Book Antiqua" panose="02040602050305030304" pitchFamily="18" charset="0"/>
              </a:rPr>
              <a:t>tractus </a:t>
            </a:r>
            <a:r>
              <a:rPr lang="en-US" altLang="en-US" u="sng" dirty="0" err="1">
                <a:latin typeface="Book Antiqua" panose="02040602050305030304" pitchFamily="18" charset="0"/>
              </a:rPr>
              <a:t>spinothalamicus</a:t>
            </a:r>
            <a:r>
              <a:rPr lang="en-US" altLang="en-US" u="sng" dirty="0">
                <a:latin typeface="Book Antiqua" panose="02040602050305030304" pitchFamily="18" charset="0"/>
              </a:rPr>
              <a:t>)</a:t>
            </a:r>
            <a:endParaRPr lang="sr-Latn-CS" altLang="en-US" u="sng" dirty="0">
              <a:latin typeface="Book Antiqua" panose="02040602050305030304" pitchFamily="18" charset="0"/>
            </a:endParaRPr>
          </a:p>
          <a:p>
            <a:pPr eaLnBrk="1" hangingPunct="1">
              <a:lnSpc>
                <a:spcPct val="150000"/>
              </a:lnSpc>
            </a:pPr>
            <a:r>
              <a:rPr lang="sr-Latn-CS" altLang="en-US" dirty="0">
                <a:latin typeface="Book Antiqua" panose="02040602050305030304" pitchFamily="18" charset="0"/>
              </a:rPr>
              <a:t>	</a:t>
            </a:r>
            <a:r>
              <a:rPr lang="en-GB" b="0" i="0" dirty="0">
                <a:solidFill>
                  <a:srgbClr val="0D0D0D"/>
                </a:solidFill>
                <a:effectLst/>
                <a:highlight>
                  <a:srgbClr val="FFFFFF"/>
                </a:highlight>
                <a:latin typeface="ui-sans-serif"/>
              </a:rPr>
              <a:t> - </a:t>
            </a:r>
            <a:r>
              <a:rPr lang="en-GB" b="0" i="0" dirty="0">
                <a:solidFill>
                  <a:srgbClr val="0D0D0D"/>
                </a:solidFill>
                <a:effectLst/>
                <a:highlight>
                  <a:srgbClr val="FFFFFF"/>
                </a:highlight>
                <a:latin typeface="Book Antiqua" panose="02040602050305030304" pitchFamily="18" charset="0"/>
              </a:rPr>
              <a:t>The axons of the second neuron that convey </a:t>
            </a:r>
            <a:r>
              <a:rPr lang="en-GB" b="1" i="1" dirty="0">
                <a:solidFill>
                  <a:srgbClr val="0D0D0D"/>
                </a:solidFill>
                <a:effectLst/>
                <a:highlight>
                  <a:srgbClr val="FFFFFF"/>
                </a:highlight>
                <a:latin typeface="Book Antiqua" panose="02040602050305030304" pitchFamily="18" charset="0"/>
              </a:rPr>
              <a:t>pain and temperature</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cross to the opposite side (decussate) through the anterior commissure</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of spinal</a:t>
            </a:r>
            <a:r>
              <a:rPr lang="en-GB" dirty="0">
                <a:solidFill>
                  <a:srgbClr val="0D0D0D"/>
                </a:solidFill>
                <a:highlight>
                  <a:srgbClr val="FFFFFF"/>
                </a:highlight>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cord (in the same</a:t>
            </a:r>
            <a:r>
              <a:rPr lang="en-GB" dirty="0">
                <a:solidFill>
                  <a:srgbClr val="0D0D0D"/>
                </a:solidFill>
                <a:highlight>
                  <a:srgbClr val="FFFFFF"/>
                </a:highlight>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segment or 1-2 segments above the entry</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point) and</a:t>
            </a:r>
            <a:r>
              <a:rPr lang="en-GB" dirty="0">
                <a:solidFill>
                  <a:srgbClr val="0D0D0D"/>
                </a:solidFill>
                <a:highlight>
                  <a:srgbClr val="FFFFFF"/>
                </a:highlight>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form the </a:t>
            </a:r>
            <a:r>
              <a:rPr lang="en-GB" b="1" i="0" dirty="0">
                <a:solidFill>
                  <a:srgbClr val="0D0D0D"/>
                </a:solidFill>
                <a:effectLst/>
                <a:highlight>
                  <a:srgbClr val="FFFFFF"/>
                </a:highlight>
                <a:latin typeface="Book Antiqua" panose="02040602050305030304" pitchFamily="18" charset="0"/>
              </a:rPr>
              <a:t>lateral</a:t>
            </a:r>
            <a:r>
              <a:rPr lang="en-GB" b="1" dirty="0">
                <a:solidFill>
                  <a:srgbClr val="0D0D0D"/>
                </a:solidFill>
                <a:highlight>
                  <a:srgbClr val="FFFFFF"/>
                </a:highlight>
                <a:latin typeface="Book Antiqua" panose="02040602050305030304" pitchFamily="18" charset="0"/>
              </a:rPr>
              <a:t> </a:t>
            </a:r>
            <a:r>
              <a:rPr lang="en-GB" b="1" i="0" dirty="0">
                <a:solidFill>
                  <a:srgbClr val="0D0D0D"/>
                </a:solidFill>
                <a:effectLst/>
                <a:highlight>
                  <a:srgbClr val="FFFFFF"/>
                </a:highlight>
                <a:latin typeface="Book Antiqua" panose="02040602050305030304" pitchFamily="18" charset="0"/>
              </a:rPr>
              <a:t>spinothalamic tract</a:t>
            </a:r>
            <a:r>
              <a:rPr lang="en-GB" b="0" i="0" dirty="0">
                <a:solidFill>
                  <a:srgbClr val="0D0D0D"/>
                </a:solidFill>
                <a:effectLst/>
                <a:highlight>
                  <a:srgbClr val="FFFFFF"/>
                </a:highlight>
                <a:latin typeface="Book Antiqua" panose="02040602050305030304" pitchFamily="18" charset="0"/>
              </a:rPr>
              <a:t>, which ascends through</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the </a:t>
            </a:r>
            <a:r>
              <a:rPr lang="en-GB" b="1" i="0" dirty="0">
                <a:solidFill>
                  <a:srgbClr val="0D0D0D"/>
                </a:solidFill>
                <a:effectLst/>
                <a:highlight>
                  <a:srgbClr val="FFFFFF"/>
                </a:highlight>
                <a:latin typeface="Book Antiqua" panose="02040602050305030304" pitchFamily="18" charset="0"/>
              </a:rPr>
              <a:t>anterolateral funiculus</a:t>
            </a:r>
            <a:r>
              <a:rPr lang="en-GB" b="1" dirty="0">
                <a:solidFill>
                  <a:srgbClr val="0D0D0D"/>
                </a:solidFill>
                <a:highlight>
                  <a:srgbClr val="FFFFFF"/>
                </a:highlight>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of the spinal cord.</a:t>
            </a:r>
          </a:p>
          <a:p>
            <a:pPr eaLnBrk="1" hangingPunct="1">
              <a:lnSpc>
                <a:spcPct val="150000"/>
              </a:lnSpc>
            </a:pPr>
            <a:endParaRPr lang="en-US" altLang="en-US"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dirty="0">
                <a:latin typeface="Book Antiqua" panose="02040602050305030304" pitchFamily="18" charset="0"/>
              </a:rPr>
              <a:t>	</a:t>
            </a:r>
            <a:r>
              <a:rPr lang="en-US" altLang="en-US" dirty="0">
                <a:latin typeface="Book Antiqua" panose="02040602050305030304" pitchFamily="18" charset="0"/>
              </a:rPr>
              <a:t> </a:t>
            </a:r>
            <a:r>
              <a:rPr lang="sr-Latn-CS" altLang="en-US" dirty="0">
                <a:latin typeface="Book Antiqua" panose="02040602050305030304" pitchFamily="18" charset="0"/>
              </a:rPr>
              <a:t>- </a:t>
            </a:r>
            <a:r>
              <a:rPr lang="en-GB" altLang="en-US" dirty="0">
                <a:latin typeface="Book Antiqua" panose="02040602050305030304" pitchFamily="18" charset="0"/>
              </a:rPr>
              <a:t>T</a:t>
            </a:r>
            <a:r>
              <a:rPr lang="en-GB" b="0" i="0" dirty="0">
                <a:solidFill>
                  <a:srgbClr val="0D0D0D"/>
                </a:solidFill>
                <a:effectLst/>
                <a:highlight>
                  <a:srgbClr val="FFFFFF"/>
                </a:highlight>
                <a:latin typeface="Book Antiqua" panose="02040602050305030304" pitchFamily="18" charset="0"/>
              </a:rPr>
              <a:t>he axons of the second neuron that convey </a:t>
            </a:r>
            <a:r>
              <a:rPr lang="en-GB" b="1" i="1" dirty="0">
                <a:solidFill>
                  <a:srgbClr val="0D0D0D"/>
                </a:solidFill>
                <a:effectLst/>
                <a:highlight>
                  <a:srgbClr val="FFFFFF"/>
                </a:highlight>
                <a:latin typeface="Book Antiqua" panose="02040602050305030304" pitchFamily="18" charset="0"/>
              </a:rPr>
              <a:t>rough touch and pressure</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cross to the opposite side (decussate) through the anterior commissure</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of spinal</a:t>
            </a:r>
            <a:r>
              <a:rPr lang="en-GB" dirty="0">
                <a:solidFill>
                  <a:srgbClr val="0D0D0D"/>
                </a:solidFill>
                <a:highlight>
                  <a:srgbClr val="FFFFFF"/>
                </a:highlight>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cord and form the </a:t>
            </a:r>
            <a:r>
              <a:rPr lang="en-GB" b="1" i="0" dirty="0">
                <a:solidFill>
                  <a:srgbClr val="0D0D0D"/>
                </a:solidFill>
                <a:effectLst/>
                <a:highlight>
                  <a:srgbClr val="FFFFFF"/>
                </a:highlight>
                <a:latin typeface="Book Antiqua" panose="02040602050305030304" pitchFamily="18" charset="0"/>
              </a:rPr>
              <a:t>anterior spinothalamic tract</a:t>
            </a:r>
            <a:r>
              <a:rPr lang="en-GB" b="0" i="0" dirty="0">
                <a:solidFill>
                  <a:srgbClr val="0D0D0D"/>
                </a:solidFill>
                <a:effectLst/>
                <a:highlight>
                  <a:srgbClr val="FFFFFF"/>
                </a:highlight>
                <a:latin typeface="Book Antiqua" panose="02040602050305030304" pitchFamily="18" charset="0"/>
              </a:rPr>
              <a:t>, which ascends</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through the </a:t>
            </a:r>
            <a:r>
              <a:rPr lang="en-GB" b="1" i="0" dirty="0">
                <a:solidFill>
                  <a:srgbClr val="0D0D0D"/>
                </a:solidFill>
                <a:effectLst/>
                <a:highlight>
                  <a:srgbClr val="FFFFFF"/>
                </a:highlight>
                <a:latin typeface="Book Antiqua" panose="02040602050305030304" pitchFamily="18" charset="0"/>
              </a:rPr>
              <a:t>anterior funiculus </a:t>
            </a:r>
            <a:r>
              <a:rPr lang="en-GB" b="0" i="0" dirty="0">
                <a:solidFill>
                  <a:srgbClr val="0D0D0D"/>
                </a:solidFill>
                <a:effectLst/>
                <a:highlight>
                  <a:srgbClr val="FFFFFF"/>
                </a:highlight>
                <a:latin typeface="Book Antiqua" panose="02040602050305030304" pitchFamily="18" charset="0"/>
              </a:rPr>
              <a:t>of the spinal cord.</a:t>
            </a:r>
            <a:endParaRPr lang="sr-Cyrl-CS" altLang="en-US" b="1" dirty="0">
              <a:latin typeface="Book Antiqua" panose="02040602050305030304" pitchFamily="18"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The Spinal Cord - origin of the peripheral nerves">
            <a:extLst>
              <a:ext uri="{FF2B5EF4-FFF2-40B4-BE49-F238E27FC236}">
                <a16:creationId xmlns:a16="http://schemas.microsoft.com/office/drawing/2014/main" id="{C24E8740-DB70-9E0D-9348-43288E0E84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177" y="1772816"/>
            <a:ext cx="8455645" cy="36238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a:extLst>
              <a:ext uri="{FF2B5EF4-FFF2-40B4-BE49-F238E27FC236}">
                <a16:creationId xmlns:a16="http://schemas.microsoft.com/office/drawing/2014/main" id="{AE774A01-18C9-6BD6-9A1A-1F87654045F7}"/>
              </a:ext>
            </a:extLst>
          </p:cNvPr>
          <p:cNvSpPr txBox="1">
            <a:spLocks noChangeArrowheads="1"/>
          </p:cNvSpPr>
          <p:nvPr/>
        </p:nvSpPr>
        <p:spPr bwMode="auto">
          <a:xfrm>
            <a:off x="179388" y="1052513"/>
            <a:ext cx="8964612"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ts val="250"/>
              </a:spcBef>
              <a:buClr>
                <a:schemeClr val="accent1"/>
              </a:buClr>
              <a:buSzPct val="80000"/>
              <a:buFont typeface="Wingdings 2" panose="05020102010507070707" pitchFamily="18" charset="2"/>
              <a:buChar char=""/>
            </a:pPr>
            <a:endParaRPr lang="sr-Cyrl-CS" altLang="en-US" sz="2000">
              <a:latin typeface="Book Antiqua" panose="02040602050305030304" pitchFamily="18" charset="0"/>
            </a:endParaRPr>
          </a:p>
        </p:txBody>
      </p:sp>
      <p:sp>
        <p:nvSpPr>
          <p:cNvPr id="50179" name="Rectangle 3">
            <a:extLst>
              <a:ext uri="{FF2B5EF4-FFF2-40B4-BE49-F238E27FC236}">
                <a16:creationId xmlns:a16="http://schemas.microsoft.com/office/drawing/2014/main" id="{70AAFAA5-E638-272B-5F45-717709D45BE5}"/>
              </a:ext>
            </a:extLst>
          </p:cNvPr>
          <p:cNvSpPr txBox="1">
            <a:spLocks noChangeArrowheads="1"/>
          </p:cNvSpPr>
          <p:nvPr/>
        </p:nvSpPr>
        <p:spPr bwMode="auto">
          <a:xfrm>
            <a:off x="428625" y="571500"/>
            <a:ext cx="8229600"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ts val="250"/>
              </a:spcBef>
              <a:buClr>
                <a:schemeClr val="accent1"/>
              </a:buClr>
              <a:buSzPct val="80000"/>
              <a:buFont typeface="Arial" panose="020B0604020202020204" pitchFamily="34" charset="0"/>
              <a:buNone/>
            </a:pPr>
            <a:endParaRPr lang="sr-Latn-CS" altLang="en-US" b="1">
              <a:latin typeface="Book Antiqua" panose="02040602050305030304" pitchFamily="18" charset="0"/>
            </a:endParaRPr>
          </a:p>
          <a:p>
            <a:pPr eaLnBrk="1" hangingPunct="1">
              <a:lnSpc>
                <a:spcPct val="80000"/>
              </a:lnSpc>
              <a:spcBef>
                <a:spcPts val="250"/>
              </a:spcBef>
              <a:buClr>
                <a:schemeClr val="accent1"/>
              </a:buClr>
              <a:buSzPct val="80000"/>
              <a:buFont typeface="Arial" panose="020B0604020202020204" pitchFamily="34" charset="0"/>
              <a:buNone/>
            </a:pPr>
            <a:endParaRPr lang="en-US" altLang="en-US" b="1">
              <a:latin typeface="Book Antiqua" panose="02040602050305030304" pitchFamily="18" charset="0"/>
            </a:endParaRPr>
          </a:p>
        </p:txBody>
      </p:sp>
      <p:sp>
        <p:nvSpPr>
          <p:cNvPr id="50180" name="Rectangle 5">
            <a:extLst>
              <a:ext uri="{FF2B5EF4-FFF2-40B4-BE49-F238E27FC236}">
                <a16:creationId xmlns:a16="http://schemas.microsoft.com/office/drawing/2014/main" id="{407DCF2B-4B12-F84F-B87B-DCEBCDD2247D}"/>
              </a:ext>
            </a:extLst>
          </p:cNvPr>
          <p:cNvSpPr>
            <a:spLocks noChangeArrowheads="1"/>
          </p:cNvSpPr>
          <p:nvPr/>
        </p:nvSpPr>
        <p:spPr bwMode="auto">
          <a:xfrm>
            <a:off x="375444" y="246334"/>
            <a:ext cx="8768556" cy="6365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Char char="-"/>
            </a:pPr>
            <a:r>
              <a:rPr lang="sr-Latn-CS" altLang="en-US" sz="1600" u="sng" dirty="0" err="1">
                <a:latin typeface="Book Antiqua" panose="02040602050305030304" pitchFamily="18" charset="0"/>
              </a:rPr>
              <a:t>Tr</a:t>
            </a:r>
            <a:r>
              <a:rPr lang="sr-Latn-CS" altLang="en-US" sz="1600" u="sng" dirty="0">
                <a:latin typeface="Book Antiqua" panose="02040602050305030304" pitchFamily="18" charset="0"/>
              </a:rPr>
              <a:t>. </a:t>
            </a:r>
            <a:r>
              <a:rPr lang="sr-Latn-CS" altLang="en-US" sz="1600" u="sng" dirty="0" err="1">
                <a:latin typeface="Book Antiqua" panose="02040602050305030304" pitchFamily="18" charset="0"/>
              </a:rPr>
              <a:t>spinothalamicus</a:t>
            </a:r>
            <a:r>
              <a:rPr lang="sr-Latn-CS" altLang="en-US" sz="1600" u="sng" dirty="0">
                <a:latin typeface="Book Antiqua" panose="02040602050305030304" pitchFamily="18" charset="0"/>
              </a:rPr>
              <a:t> </a:t>
            </a:r>
            <a:r>
              <a:rPr lang="sr-Latn-CS" altLang="en-US" sz="1600" u="sng" dirty="0" err="1">
                <a:latin typeface="Book Antiqua" panose="02040602050305030304" pitchFamily="18" charset="0"/>
              </a:rPr>
              <a:t>lateralis</a:t>
            </a:r>
            <a:r>
              <a:rPr lang="sr-Latn-CS" altLang="en-US" sz="1600" u="sng" dirty="0">
                <a:latin typeface="Book Antiqua" panose="02040602050305030304" pitchFamily="18" charset="0"/>
              </a:rPr>
              <a:t> </a:t>
            </a:r>
            <a:r>
              <a:rPr lang="en-GB" altLang="en-US" sz="1600" dirty="0">
                <a:latin typeface="Book Antiqua" panose="02040602050305030304" pitchFamily="18" charset="0"/>
              </a:rPr>
              <a:t>and</a:t>
            </a:r>
            <a:r>
              <a:rPr lang="sr-Latn-CS" altLang="en-US" sz="1600" dirty="0">
                <a:latin typeface="Book Antiqua" panose="02040602050305030304" pitchFamily="18" charset="0"/>
              </a:rPr>
              <a:t> </a:t>
            </a:r>
            <a:r>
              <a:rPr lang="sr-Latn-CS" altLang="en-US" sz="1600" u="sng" dirty="0" err="1">
                <a:latin typeface="Book Antiqua" panose="02040602050305030304" pitchFamily="18" charset="0"/>
              </a:rPr>
              <a:t>tr</a:t>
            </a:r>
            <a:r>
              <a:rPr lang="sr-Latn-CS" altLang="en-US" sz="1600" u="sng" dirty="0">
                <a:latin typeface="Book Antiqua" panose="02040602050305030304" pitchFamily="18" charset="0"/>
              </a:rPr>
              <a:t>. </a:t>
            </a:r>
            <a:r>
              <a:rPr lang="sr-Latn-CS" altLang="en-US" sz="1600" u="sng" dirty="0" err="1">
                <a:latin typeface="Book Antiqua" panose="02040602050305030304" pitchFamily="18" charset="0"/>
              </a:rPr>
              <a:t>spinothalamicus</a:t>
            </a:r>
            <a:r>
              <a:rPr lang="sr-Latn-CS" altLang="en-US" sz="1600" u="sng" dirty="0">
                <a:latin typeface="Book Antiqua" panose="02040602050305030304" pitchFamily="18" charset="0"/>
              </a:rPr>
              <a:t> </a:t>
            </a:r>
            <a:r>
              <a:rPr lang="sr-Latn-CS" altLang="en-US" sz="1600" dirty="0" err="1">
                <a:latin typeface="Book Antiqua" panose="02040602050305030304" pitchFamily="18" charset="0"/>
              </a:rPr>
              <a:t>anterior</a:t>
            </a:r>
            <a:r>
              <a:rPr lang="sr-Latn-CS" altLang="en-US" sz="1600" dirty="0">
                <a:latin typeface="Book Antiqua" panose="02040602050305030304" pitchFamily="18" charset="0"/>
              </a:rPr>
              <a:t> </a:t>
            </a:r>
            <a:r>
              <a:rPr lang="en-GB" altLang="en-US" sz="1600" dirty="0">
                <a:latin typeface="Book Antiqua" panose="02040602050305030304" pitchFamily="18" charset="0"/>
              </a:rPr>
              <a:t>then pass through</a:t>
            </a:r>
            <a:br>
              <a:rPr lang="sr-Cyrl-CS" altLang="en-US" sz="1600" dirty="0">
                <a:latin typeface="Book Antiqua" panose="02040602050305030304" pitchFamily="18" charset="0"/>
              </a:rPr>
            </a:br>
            <a:r>
              <a:rPr lang="sr-Cyrl-CS" altLang="en-US" sz="1600" dirty="0">
                <a:latin typeface="Book Antiqua" panose="02040602050305030304" pitchFamily="18" charset="0"/>
              </a:rPr>
              <a:t>  </a:t>
            </a:r>
            <a:r>
              <a:rPr lang="en-GB" altLang="en-US" sz="1600" dirty="0">
                <a:latin typeface="Book Antiqua" panose="02040602050305030304" pitchFamily="18" charset="0"/>
              </a:rPr>
              <a:t>lateral part of </a:t>
            </a:r>
            <a:r>
              <a:rPr lang="en-GB" altLang="en-US" sz="1600" dirty="0" err="1">
                <a:latin typeface="Book Antiqua" panose="02040602050305030304" pitchFamily="18" charset="0"/>
              </a:rPr>
              <a:t>tegmetum</a:t>
            </a:r>
            <a:r>
              <a:rPr lang="en-GB" altLang="en-US" sz="1600" dirty="0">
                <a:latin typeface="Book Antiqua" panose="02040602050305030304" pitchFamily="18" charset="0"/>
              </a:rPr>
              <a:t> of </a:t>
            </a:r>
            <a:r>
              <a:rPr lang="en-GB" altLang="en-US" sz="1600" i="1" dirty="0">
                <a:latin typeface="Book Antiqua" panose="02040602050305030304" pitchFamily="18" charset="0"/>
              </a:rPr>
              <a:t>medulla oblongata</a:t>
            </a:r>
            <a:r>
              <a:rPr lang="sr-Cyrl-CS" altLang="en-US" sz="1600" dirty="0">
                <a:latin typeface="Book Antiqua" panose="02040602050305030304" pitchFamily="18" charset="0"/>
              </a:rPr>
              <a:t>, </a:t>
            </a:r>
            <a:r>
              <a:rPr lang="en-GB" altLang="en-US" sz="1600" dirty="0">
                <a:latin typeface="Book Antiqua" panose="02040602050305030304" pitchFamily="18" charset="0"/>
              </a:rPr>
              <a:t>where they joins with </a:t>
            </a:r>
            <a:r>
              <a:rPr lang="sr-Latn-CS" altLang="en-US" sz="1600" u="sng" dirty="0" err="1">
                <a:latin typeface="Book Antiqua" panose="02040602050305030304" pitchFamily="18" charset="0"/>
              </a:rPr>
              <a:t>tr.spinotectalis</a:t>
            </a:r>
            <a:r>
              <a:rPr lang="sr-Latn-CS" altLang="en-US" sz="1600" u="sng" dirty="0">
                <a:latin typeface="Book Antiqua" panose="02040602050305030304" pitchFamily="18" charset="0"/>
              </a:rPr>
              <a:t> </a:t>
            </a:r>
            <a:br>
              <a:rPr lang="sr-Cyrl-CS" altLang="en-US" sz="1600" dirty="0">
                <a:latin typeface="Book Antiqua" panose="02040602050305030304" pitchFamily="18" charset="0"/>
              </a:rPr>
            </a:br>
            <a:r>
              <a:rPr lang="en-GB" altLang="en-US" sz="1600" dirty="0">
                <a:latin typeface="Book Antiqua" panose="02040602050305030304" pitchFamily="18" charset="0"/>
              </a:rPr>
              <a:t>  and they all form </a:t>
            </a:r>
            <a:r>
              <a:rPr lang="sr-Latn-CS" altLang="en-US" sz="1600" b="1" dirty="0" err="1">
                <a:latin typeface="Book Antiqua" panose="02040602050305030304" pitchFamily="18" charset="0"/>
              </a:rPr>
              <a:t>lemniscus</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spinalis</a:t>
            </a:r>
            <a:r>
              <a:rPr lang="sr-Latn-CS" altLang="en-US" sz="1600" dirty="0">
                <a:latin typeface="Book Antiqua" panose="02040602050305030304" pitchFamily="18" charset="0"/>
              </a:rPr>
              <a:t>.</a:t>
            </a:r>
          </a:p>
          <a:p>
            <a:pPr eaLnBrk="1" hangingPunct="1">
              <a:lnSpc>
                <a:spcPct val="150000"/>
              </a:lnSpc>
              <a:buFont typeface="Arial" panose="020B0604020202020204" pitchFamily="34" charset="0"/>
              <a:buChar char="-"/>
            </a:pPr>
            <a:r>
              <a:rPr lang="sr-Latn-CS" altLang="en-US" sz="1600" dirty="0">
                <a:latin typeface="Book Antiqua" panose="02040602050305030304" pitchFamily="18" charset="0"/>
              </a:rPr>
              <a:t> </a:t>
            </a:r>
            <a:r>
              <a:rPr lang="sr-Latn-CS" altLang="en-US" sz="1600" dirty="0" err="1">
                <a:latin typeface="Book Antiqua" panose="02040602050305030304" pitchFamily="18" charset="0"/>
              </a:rPr>
              <a:t>Lemniscus</a:t>
            </a:r>
            <a:r>
              <a:rPr lang="sr-Latn-CS" altLang="en-US" sz="1600" dirty="0">
                <a:latin typeface="Book Antiqua" panose="02040602050305030304" pitchFamily="18" charset="0"/>
              </a:rPr>
              <a:t> </a:t>
            </a:r>
            <a:r>
              <a:rPr lang="sr-Latn-CS" altLang="en-US" sz="1600" dirty="0" err="1">
                <a:latin typeface="Book Antiqua" panose="02040602050305030304" pitchFamily="18" charset="0"/>
              </a:rPr>
              <a:t>spinalis</a:t>
            </a:r>
            <a:r>
              <a:rPr lang="sr-Latn-CS" altLang="en-US" sz="1600" dirty="0">
                <a:latin typeface="Book Antiqua" panose="02040602050305030304" pitchFamily="18" charset="0"/>
              </a:rPr>
              <a:t> </a:t>
            </a:r>
            <a:r>
              <a:rPr lang="en-GB" altLang="en-US" sz="1600" dirty="0">
                <a:latin typeface="Book Antiqua" panose="02040602050305030304" pitchFamily="18" charset="0"/>
              </a:rPr>
              <a:t>pass through lateral part of </a:t>
            </a:r>
            <a:r>
              <a:rPr lang="sr-Latn-CS" altLang="en-US" sz="1600" i="1" dirty="0" err="1">
                <a:latin typeface="Book Antiqua" panose="02040602050305030304" pitchFamily="18" charset="0"/>
              </a:rPr>
              <a:t>pons</a:t>
            </a:r>
            <a:r>
              <a:rPr lang="sr-Latn-CS" altLang="en-US" sz="1600" dirty="0">
                <a:latin typeface="Book Antiqua" panose="02040602050305030304" pitchFamily="18" charset="0"/>
              </a:rPr>
              <a:t>, </a:t>
            </a:r>
            <a:r>
              <a:rPr lang="en-GB" altLang="en-US" sz="1600" dirty="0">
                <a:latin typeface="Book Antiqua" panose="02040602050305030304" pitchFamily="18" charset="0"/>
              </a:rPr>
              <a:t>while in </a:t>
            </a:r>
            <a:r>
              <a:rPr lang="sr-Latn-CS" altLang="en-US" sz="1600" i="1" dirty="0" err="1">
                <a:latin typeface="Book Antiqua" panose="02040602050305030304" pitchFamily="18" charset="0"/>
              </a:rPr>
              <a:t>mesencephalon</a:t>
            </a:r>
            <a:br>
              <a:rPr lang="sr-Latn-CS" altLang="en-US" sz="1600" i="1" dirty="0">
                <a:latin typeface="Book Antiqua" panose="02040602050305030304" pitchFamily="18" charset="0"/>
              </a:rPr>
            </a:br>
            <a:r>
              <a:rPr lang="sr-Latn-CS" altLang="en-US" sz="1600" i="1" dirty="0">
                <a:latin typeface="Book Antiqua" panose="02040602050305030304" pitchFamily="18" charset="0"/>
              </a:rPr>
              <a:t>   </a:t>
            </a:r>
            <a:r>
              <a:rPr lang="sr-Latn-CS" altLang="en-US" sz="1600" dirty="0" err="1">
                <a:latin typeface="Book Antiqua" panose="02040602050305030304" pitchFamily="18" charset="0"/>
              </a:rPr>
              <a:t>tr.spinotectalis</a:t>
            </a:r>
            <a:r>
              <a:rPr lang="sr-Latn-CS" altLang="en-US" sz="1600" dirty="0">
                <a:latin typeface="Book Antiqua" panose="02040602050305030304" pitchFamily="18" charset="0"/>
              </a:rPr>
              <a:t> </a:t>
            </a:r>
            <a:r>
              <a:rPr lang="en-GB" altLang="en-US" sz="1600" dirty="0">
                <a:latin typeface="Book Antiqua" panose="02040602050305030304" pitchFamily="18" charset="0"/>
              </a:rPr>
              <a:t>diverges from spinothalamic tracts and ends in </a:t>
            </a:r>
            <a:r>
              <a:rPr lang="sr-Latn-CS" altLang="en-US" sz="1600" dirty="0" err="1">
                <a:latin typeface="Book Antiqua" panose="02040602050305030304" pitchFamily="18" charset="0"/>
              </a:rPr>
              <a:t>tectum</a:t>
            </a:r>
            <a:r>
              <a:rPr lang="en-GB" altLang="en-US" sz="1600" dirty="0">
                <a:latin typeface="Book Antiqua" panose="02040602050305030304" pitchFamily="18" charset="0"/>
              </a:rPr>
              <a:t> of</a:t>
            </a:r>
            <a:r>
              <a:rPr lang="sr-Latn-CS" altLang="en-US" sz="1600" dirty="0">
                <a:latin typeface="Book Antiqua" panose="02040602050305030304" pitchFamily="18" charset="0"/>
              </a:rPr>
              <a:t> </a:t>
            </a:r>
            <a:r>
              <a:rPr lang="sr-Latn-CS" altLang="en-US" sz="1600" dirty="0" err="1">
                <a:latin typeface="Book Antiqua" panose="02040602050305030304" pitchFamily="18" charset="0"/>
              </a:rPr>
              <a:t>mesencephalon</a:t>
            </a:r>
            <a:r>
              <a:rPr lang="sr-Latn-CS" altLang="en-US" sz="1600" dirty="0">
                <a:latin typeface="Book Antiqua" panose="02040602050305030304" pitchFamily="18" charset="0"/>
              </a:rPr>
              <a:t>. </a:t>
            </a:r>
            <a:endParaRPr lang="sr-Cyrl-CS" altLang="en-US" sz="1600" dirty="0">
              <a:latin typeface="Book Antiqua" panose="02040602050305030304" pitchFamily="18" charset="0"/>
            </a:endParaRPr>
          </a:p>
          <a:p>
            <a:pPr eaLnBrk="1" hangingPunct="1">
              <a:lnSpc>
                <a:spcPct val="150000"/>
              </a:lnSpc>
              <a:buFont typeface="Arial" panose="020B0604020202020204" pitchFamily="34" charset="0"/>
              <a:buChar char="-"/>
            </a:pPr>
            <a:r>
              <a:rPr lang="sr-Latn-CS" altLang="en-US" sz="1600" dirty="0" err="1">
                <a:latin typeface="Book Antiqua" panose="02040602050305030304" pitchFamily="18" charset="0"/>
              </a:rPr>
              <a:t>Tr</a:t>
            </a:r>
            <a:r>
              <a:rPr lang="sr-Latn-CS" altLang="en-US" sz="1600" dirty="0">
                <a:latin typeface="Book Antiqua" panose="02040602050305030304" pitchFamily="18" charset="0"/>
              </a:rPr>
              <a:t>. </a:t>
            </a:r>
            <a:r>
              <a:rPr lang="sr-Latn-CS" altLang="en-US" sz="1600" dirty="0" err="1">
                <a:latin typeface="Book Antiqua" panose="02040602050305030304" pitchFamily="18" charset="0"/>
              </a:rPr>
              <a:t>spinothalamicus</a:t>
            </a:r>
            <a:r>
              <a:rPr lang="sr-Latn-CS" altLang="en-US" sz="1600" dirty="0">
                <a:latin typeface="Book Antiqua" panose="02040602050305030304" pitchFamily="18" charset="0"/>
              </a:rPr>
              <a:t> </a:t>
            </a:r>
            <a:r>
              <a:rPr lang="en-GB" altLang="en-US" sz="1600" dirty="0">
                <a:latin typeface="Book Antiqua" panose="02040602050305030304" pitchFamily="18" charset="0"/>
              </a:rPr>
              <a:t>anterior and tr. </a:t>
            </a:r>
            <a:r>
              <a:rPr lang="en-GB" altLang="en-US" sz="1600" dirty="0" err="1">
                <a:latin typeface="Book Antiqua" panose="02040602050305030304" pitchFamily="18" charset="0"/>
              </a:rPr>
              <a:t>spinothalamicus</a:t>
            </a:r>
            <a:r>
              <a:rPr lang="en-GB" altLang="en-US" sz="1600" dirty="0">
                <a:latin typeface="Book Antiqua" panose="02040602050305030304" pitchFamily="18" charset="0"/>
              </a:rPr>
              <a:t> lateralis give side branches to reticular formation of brain stem and runs toward neurons 3 located in thalamus</a:t>
            </a:r>
            <a:endParaRPr lang="sr-Latn-CS" altLang="en-US" sz="1600" dirty="0">
              <a:latin typeface="Book Antiqua" panose="02040602050305030304" pitchFamily="18" charset="0"/>
            </a:endParaRPr>
          </a:p>
          <a:p>
            <a:pPr eaLnBrk="1" hangingPunct="1">
              <a:lnSpc>
                <a:spcPct val="150000"/>
              </a:lnSpc>
              <a:buFont typeface="Arial" panose="020B0604020202020204" pitchFamily="34" charset="0"/>
              <a:buNone/>
            </a:pPr>
            <a:endParaRPr lang="sr-Latn-CS" altLang="en-US" sz="1400"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sz="1600" b="1" dirty="0">
                <a:latin typeface="Book Antiqua" panose="02040602050305030304" pitchFamily="18" charset="0"/>
              </a:rPr>
              <a:t>Neuron 3 (third- order neurons):</a:t>
            </a:r>
            <a:r>
              <a:rPr lang="en-US" altLang="en-US" sz="1600" dirty="0">
                <a:latin typeface="Book Antiqua" panose="02040602050305030304" pitchFamily="18" charset="0"/>
              </a:rPr>
              <a:t> </a:t>
            </a:r>
            <a:endParaRPr lang="sr-Latn-CS" altLang="en-US" sz="1600" dirty="0">
              <a:latin typeface="Book Antiqua" panose="02040602050305030304" pitchFamily="18" charset="0"/>
            </a:endParaRPr>
          </a:p>
          <a:p>
            <a:pPr eaLnBrk="1" hangingPunct="1">
              <a:lnSpc>
                <a:spcPct val="150000"/>
              </a:lnSpc>
              <a:buFont typeface="Arial" panose="020B0604020202020204" pitchFamily="34" charset="0"/>
              <a:buNone/>
            </a:pPr>
            <a:r>
              <a:rPr lang="en-US" altLang="en-US" sz="1600" dirty="0">
                <a:latin typeface="Book Antiqua" panose="02040602050305030304" pitchFamily="18" charset="0"/>
              </a:rPr>
              <a:t>Neurons of sensory nuclei of thalamus </a:t>
            </a:r>
            <a:r>
              <a:rPr lang="sr-Latn-CS" altLang="en-US" sz="1600" dirty="0">
                <a:latin typeface="Book Antiqua" panose="02040602050305030304" pitchFamily="18" charset="0"/>
              </a:rPr>
              <a:t>:</a:t>
            </a:r>
            <a:r>
              <a:rPr lang="en-US" altLang="en-US" sz="1600" dirty="0">
                <a:latin typeface="Book Antiqua" panose="02040602050305030304" pitchFamily="18" charset="0"/>
              </a:rPr>
              <a:t>  </a:t>
            </a:r>
            <a:r>
              <a:rPr lang="en-US" altLang="en-US" sz="1600" b="1" dirty="0" err="1">
                <a:latin typeface="Book Antiqua" panose="02040602050305030304" pitchFamily="18" charset="0"/>
              </a:rPr>
              <a:t>nc</a:t>
            </a:r>
            <a:r>
              <a:rPr lang="en-US" altLang="en-US" sz="1600" b="1" dirty="0">
                <a:latin typeface="Book Antiqua" panose="02040602050305030304" pitchFamily="18" charset="0"/>
              </a:rPr>
              <a:t>. </a:t>
            </a:r>
            <a:r>
              <a:rPr lang="sr-Latn-CS" altLang="en-US" sz="1600" b="1" dirty="0">
                <a:latin typeface="Book Antiqua" panose="02040602050305030304" pitchFamily="18" charset="0"/>
              </a:rPr>
              <a:t>v</a:t>
            </a:r>
            <a:r>
              <a:rPr lang="en-US" altLang="en-US" sz="1600" b="1" dirty="0" err="1">
                <a:latin typeface="Book Antiqua" panose="02040602050305030304" pitchFamily="18" charset="0"/>
              </a:rPr>
              <a:t>entralis</a:t>
            </a:r>
            <a:r>
              <a:rPr lang="en-US" altLang="en-US" sz="1600" b="1" dirty="0">
                <a:latin typeface="Book Antiqua" panose="02040602050305030304" pitchFamily="18" charset="0"/>
              </a:rPr>
              <a:t> </a:t>
            </a:r>
            <a:r>
              <a:rPr lang="en-US" altLang="en-US" sz="1600" b="1" dirty="0" err="1">
                <a:latin typeface="Book Antiqua" panose="02040602050305030304" pitchFamily="18" charset="0"/>
              </a:rPr>
              <a:t>posterolateralis</a:t>
            </a:r>
            <a:r>
              <a:rPr lang="en-US" altLang="en-US" sz="1600" b="1" dirty="0">
                <a:latin typeface="Book Antiqua" panose="02040602050305030304" pitchFamily="18" charset="0"/>
              </a:rPr>
              <a:t> </a:t>
            </a:r>
            <a:br>
              <a:rPr lang="sr-Latn-CS" altLang="en-US" sz="1600" b="1" dirty="0">
                <a:latin typeface="Book Antiqua" panose="02040602050305030304" pitchFamily="18" charset="0"/>
              </a:rPr>
            </a:br>
            <a:r>
              <a:rPr lang="sr-Latn-CS" altLang="en-US" sz="1600" b="1" dirty="0">
                <a:latin typeface="Book Antiqua" panose="02040602050305030304" pitchFamily="18" charset="0"/>
              </a:rPr>
              <a:t>			</a:t>
            </a:r>
            <a:r>
              <a:rPr lang="en-GB" altLang="en-US" sz="1600" b="1" dirty="0">
                <a:latin typeface="Book Antiqua" panose="02040602050305030304" pitchFamily="18" charset="0"/>
              </a:rPr>
              <a:t>                  </a:t>
            </a:r>
            <a:r>
              <a:rPr lang="en-US" altLang="en-US" sz="1600" b="1" dirty="0" err="1">
                <a:latin typeface="Book Antiqua" panose="02040602050305030304" pitchFamily="18" charset="0"/>
              </a:rPr>
              <a:t>nc</a:t>
            </a:r>
            <a:r>
              <a:rPr lang="en-US" altLang="en-US" sz="1600" b="1" dirty="0">
                <a:latin typeface="Book Antiqua" panose="02040602050305030304" pitchFamily="18" charset="0"/>
              </a:rPr>
              <a:t>. </a:t>
            </a:r>
            <a:r>
              <a:rPr lang="en-US" altLang="en-US" sz="1600" b="1" dirty="0" err="1">
                <a:latin typeface="Book Antiqua" panose="02040602050305030304" pitchFamily="18" charset="0"/>
              </a:rPr>
              <a:t>dorslis</a:t>
            </a:r>
            <a:r>
              <a:rPr lang="en-US" altLang="en-US" sz="1600" b="1" dirty="0">
                <a:latin typeface="Book Antiqua" panose="02040602050305030304" pitchFamily="18" charset="0"/>
              </a:rPr>
              <a:t> </a:t>
            </a:r>
            <a:r>
              <a:rPr lang="sr-Latn-CS" altLang="en-US" sz="1600" b="1" dirty="0">
                <a:latin typeface="Book Antiqua" panose="02040602050305030304" pitchFamily="18" charset="0"/>
              </a:rPr>
              <a:t>p</a:t>
            </a:r>
            <a:r>
              <a:rPr lang="en-US" altLang="en-US" sz="1600" b="1" dirty="0" err="1">
                <a:latin typeface="Book Antiqua" panose="02040602050305030304" pitchFamily="18" charset="0"/>
              </a:rPr>
              <a:t>osterior</a:t>
            </a:r>
            <a:r>
              <a:rPr lang="en-US" altLang="en-US" sz="1600" b="1" dirty="0">
                <a:latin typeface="Book Antiqua" panose="02040602050305030304" pitchFamily="18" charset="0"/>
              </a:rPr>
              <a:t> thalami</a:t>
            </a:r>
            <a:r>
              <a:rPr lang="sr-Latn-CS" altLang="en-US" sz="1600" b="1" dirty="0">
                <a:latin typeface="Book Antiqua" panose="02040602050305030304" pitchFamily="18" charset="0"/>
              </a:rPr>
              <a:t>			</a:t>
            </a:r>
            <a:r>
              <a:rPr lang="en-GB" altLang="en-US" sz="1600" b="1" dirty="0">
                <a:latin typeface="Book Antiqua" panose="02040602050305030304" pitchFamily="18" charset="0"/>
              </a:rPr>
              <a:t>                  				</a:t>
            </a:r>
            <a:r>
              <a:rPr lang="en-US" altLang="en-US" sz="1600" b="1" dirty="0" err="1">
                <a:latin typeface="Book Antiqua" panose="02040602050305030304" pitchFamily="18" charset="0"/>
              </a:rPr>
              <a:t>ncc</a:t>
            </a:r>
            <a:r>
              <a:rPr lang="en-US" altLang="en-US" sz="1600" b="1" dirty="0">
                <a:latin typeface="Book Antiqua" panose="02040602050305030304" pitchFamily="18" charset="0"/>
              </a:rPr>
              <a:t>. </a:t>
            </a:r>
            <a:r>
              <a:rPr lang="sr-Latn-CS" altLang="en-US" sz="1600" b="1" dirty="0">
                <a:latin typeface="Book Antiqua" panose="02040602050305030304" pitchFamily="18" charset="0"/>
              </a:rPr>
              <a:t>i</a:t>
            </a:r>
            <a:r>
              <a:rPr lang="en-US" altLang="en-US" sz="1600" b="1" dirty="0" err="1">
                <a:latin typeface="Book Antiqua" panose="02040602050305030304" pitchFamily="18" charset="0"/>
              </a:rPr>
              <a:t>ntralaminares</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nc</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medialis</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dorsalis</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thalami</a:t>
            </a:r>
            <a:endParaRPr lang="en-US" altLang="en-US" sz="1600"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en-GB" altLang="en-US" sz="1600" dirty="0">
                <a:latin typeface="Book Antiqua" panose="02040602050305030304" pitchFamily="18" charset="0"/>
              </a:rPr>
              <a:t>Axons of the third-ordered neurons (neuron 3) passes toward the cortex forming</a:t>
            </a:r>
            <a:endParaRPr lang="en-US" altLang="en-US" sz="1600" dirty="0">
              <a:latin typeface="Book Antiqua" panose="02040602050305030304" pitchFamily="18" charset="0"/>
            </a:endParaRPr>
          </a:p>
          <a:p>
            <a:pPr marL="0" indent="0" eaLnBrk="1" hangingPunct="1">
              <a:lnSpc>
                <a:spcPct val="150000"/>
              </a:lnSpc>
              <a:spcBef>
                <a:spcPts val="250"/>
              </a:spcBef>
              <a:buClr>
                <a:schemeClr val="accent1"/>
              </a:buClr>
              <a:buSzPct val="80000"/>
              <a:buFont typeface="Arial" panose="020B0604020202020204" pitchFamily="34" charset="0"/>
              <a:buNone/>
            </a:pPr>
            <a:r>
              <a:rPr lang="en-US" altLang="en-US" sz="1600" b="1" dirty="0">
                <a:latin typeface="Book Antiqua" panose="02040602050305030304" pitchFamily="18" charset="0"/>
              </a:rPr>
              <a:t>Pedunculus thalami superior</a:t>
            </a:r>
            <a:r>
              <a:rPr lang="en-US" altLang="en-US" sz="1600" dirty="0">
                <a:latin typeface="Book Antiqua" panose="02040602050305030304" pitchFamily="18" charset="0"/>
              </a:rPr>
              <a:t> (as the part of thalamocortical radiation) </a:t>
            </a:r>
            <a:r>
              <a:rPr lang="en-US" altLang="en-US" sz="1600" dirty="0">
                <a:latin typeface="Book Antiqua" panose="02040602050305030304" pitchFamily="18" charset="0"/>
                <a:sym typeface="Wingdings" panose="05000000000000000000" pitchFamily="2" charset="2"/>
              </a:rPr>
              <a:t></a:t>
            </a:r>
            <a:r>
              <a:rPr lang="en-US" altLang="en-US" sz="1600" dirty="0">
                <a:latin typeface="Book Antiqua" panose="02040602050305030304" pitchFamily="18" charset="0"/>
              </a:rPr>
              <a:t> then pass through posterior limb of capsula interna </a:t>
            </a:r>
            <a:r>
              <a:rPr lang="en-US" altLang="en-US" sz="1600" dirty="0">
                <a:latin typeface="Book Antiqua" panose="02040602050305030304" pitchFamily="18" charset="0"/>
                <a:sym typeface="Wingdings" panose="05000000000000000000" pitchFamily="2" charset="2"/>
              </a:rPr>
              <a:t> than form </a:t>
            </a:r>
            <a:r>
              <a:rPr lang="en-US" altLang="en-US" sz="1600" dirty="0">
                <a:latin typeface="Book Antiqua" panose="02040602050305030304" pitchFamily="18" charset="0"/>
              </a:rPr>
              <a:t>parietal part of corona radiata </a:t>
            </a:r>
            <a:r>
              <a:rPr lang="en-US" altLang="en-US" sz="1600" dirty="0">
                <a:latin typeface="Book Antiqua" panose="02040602050305030304" pitchFamily="18" charset="0"/>
                <a:sym typeface="Wingdings" panose="05000000000000000000" pitchFamily="2" charset="2"/>
              </a:rPr>
              <a:t> and terminates in </a:t>
            </a:r>
            <a:r>
              <a:rPr lang="en-US" altLang="en-US" sz="1600" dirty="0">
                <a:latin typeface="Book Antiqua" panose="02040602050305030304" pitchFamily="18" charset="0"/>
              </a:rPr>
              <a:t>primary somatosensory cortex (gyrus </a:t>
            </a:r>
            <a:r>
              <a:rPr lang="en-US" altLang="en-US" sz="1600" dirty="0" err="1">
                <a:latin typeface="Book Antiqua" panose="02040602050305030304" pitchFamily="18" charset="0"/>
              </a:rPr>
              <a:t>postcentralis</a:t>
            </a:r>
            <a:r>
              <a:rPr lang="en-US" altLang="en-US" sz="1600" dirty="0">
                <a:latin typeface="Book Antiqua" panose="02040602050305030304" pitchFamily="18" charset="0"/>
              </a:rPr>
              <a:t> on lateral surface of hemisphere and posterior 1/3 of paracentral lobule (on medial surface) (area 3,1,2 – Brodmann).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a:extLst>
              <a:ext uri="{FF2B5EF4-FFF2-40B4-BE49-F238E27FC236}">
                <a16:creationId xmlns:a16="http://schemas.microsoft.com/office/drawing/2014/main" id="{BE25D57E-8FBB-39A2-CAF2-4BC76DB65354}"/>
              </a:ext>
            </a:extLst>
          </p:cNvPr>
          <p:cNvSpPr txBox="1">
            <a:spLocks noChangeArrowheads="1"/>
          </p:cNvSpPr>
          <p:nvPr/>
        </p:nvSpPr>
        <p:spPr bwMode="auto">
          <a:xfrm>
            <a:off x="179388" y="1052513"/>
            <a:ext cx="8964612"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ts val="250"/>
              </a:spcBef>
              <a:buClr>
                <a:schemeClr val="accent1"/>
              </a:buClr>
              <a:buSzPct val="80000"/>
              <a:buFont typeface="Wingdings 2" panose="05020102010507070707" pitchFamily="18" charset="2"/>
              <a:buChar char=""/>
            </a:pPr>
            <a:endParaRPr lang="sr-Cyrl-CS" altLang="en-US" sz="2000">
              <a:latin typeface="Book Antiqua" panose="02040602050305030304" pitchFamily="18" charset="0"/>
            </a:endParaRPr>
          </a:p>
        </p:txBody>
      </p:sp>
      <p:sp>
        <p:nvSpPr>
          <p:cNvPr id="52227" name="TextBox 2">
            <a:extLst>
              <a:ext uri="{FF2B5EF4-FFF2-40B4-BE49-F238E27FC236}">
                <a16:creationId xmlns:a16="http://schemas.microsoft.com/office/drawing/2014/main" id="{F475427C-3184-6958-08C3-BBA44DDC12F2}"/>
              </a:ext>
            </a:extLst>
          </p:cNvPr>
          <p:cNvSpPr txBox="1">
            <a:spLocks noChangeArrowheads="1"/>
          </p:cNvSpPr>
          <p:nvPr/>
        </p:nvSpPr>
        <p:spPr bwMode="auto">
          <a:xfrm>
            <a:off x="3071813" y="285750"/>
            <a:ext cx="30283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pPr>
            <a:r>
              <a:rPr lang="en-GB" altLang="sr-Latn-CS" sz="2000" b="1" dirty="0">
                <a:latin typeface="Book Antiqua" panose="02040602050305030304" pitchFamily="18" charset="0"/>
              </a:rPr>
              <a:t>SENSORY PATHWAYS</a:t>
            </a:r>
            <a:endParaRPr lang="sr-Cyrl-RS" altLang="sr-Latn-CS" sz="2000" b="1" dirty="0">
              <a:latin typeface="Book Antiqua" panose="02040602050305030304" pitchFamily="18" charset="0"/>
            </a:endParaRPr>
          </a:p>
        </p:txBody>
      </p:sp>
      <p:sp>
        <p:nvSpPr>
          <p:cNvPr id="52228" name="Rectangle 3">
            <a:extLst>
              <a:ext uri="{FF2B5EF4-FFF2-40B4-BE49-F238E27FC236}">
                <a16:creationId xmlns:a16="http://schemas.microsoft.com/office/drawing/2014/main" id="{C673BDB6-BC94-861B-A655-A37EFF3E9C93}"/>
              </a:ext>
            </a:extLst>
          </p:cNvPr>
          <p:cNvSpPr txBox="1">
            <a:spLocks noChangeArrowheads="1"/>
          </p:cNvSpPr>
          <p:nvPr/>
        </p:nvSpPr>
        <p:spPr bwMode="auto">
          <a:xfrm>
            <a:off x="285750" y="548680"/>
            <a:ext cx="8858250"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ts val="250"/>
              </a:spcBef>
              <a:buClr>
                <a:schemeClr val="accent1"/>
              </a:buClr>
              <a:buSzPct val="80000"/>
              <a:buFont typeface="Arial" panose="020B0604020202020204" pitchFamily="34" charset="0"/>
              <a:buNone/>
            </a:pPr>
            <a:endParaRPr lang="sr-Latn-CS" altLang="en-US" b="1" dirty="0">
              <a:latin typeface="Book Antiqua" panose="02040602050305030304" pitchFamily="18" charset="0"/>
            </a:endParaRPr>
          </a:p>
          <a:p>
            <a:pPr eaLnBrk="1" hangingPunct="1">
              <a:lnSpc>
                <a:spcPct val="8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rPr>
              <a:t>DORSAL COLUMN TRACT - MEDIAL LEMNISCUS (LEMNISCUS MEDIALIS):</a:t>
            </a:r>
            <a:endParaRPr lang="sr-Latn-CS" altLang="en-US" b="1" dirty="0">
              <a:latin typeface="Book Antiqua" panose="02040602050305030304" pitchFamily="18" charset="0"/>
            </a:endParaRPr>
          </a:p>
          <a:p>
            <a:pPr eaLnBrk="1" hangingPunct="1">
              <a:lnSpc>
                <a:spcPct val="80000"/>
              </a:lnSpc>
              <a:spcBef>
                <a:spcPts val="250"/>
              </a:spcBef>
              <a:buClr>
                <a:schemeClr val="accent1"/>
              </a:buClr>
              <a:buSzPct val="80000"/>
              <a:buFont typeface="Arial" panose="020B0604020202020204" pitchFamily="34" charset="0"/>
              <a:buNone/>
            </a:pPr>
            <a:endParaRPr lang="en-US"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rPr>
              <a:t>Definition: </a:t>
            </a:r>
            <a:endParaRPr lang="sr-Latn-CS" altLang="en-US" b="1" dirty="0">
              <a:latin typeface="Book Antiqua" panose="02040602050305030304" pitchFamily="18" charset="0"/>
            </a:endParaRPr>
          </a:p>
          <a:p>
            <a:pPr marL="285750" indent="-285750" eaLnBrk="1" hangingPunct="1">
              <a:lnSpc>
                <a:spcPct val="150000"/>
              </a:lnSpc>
              <a:spcBef>
                <a:spcPts val="250"/>
              </a:spcBef>
              <a:buClr>
                <a:schemeClr val="accent1"/>
              </a:buClr>
              <a:buSzPct val="80000"/>
              <a:buFontTx/>
              <a:buChar char="-"/>
            </a:pPr>
            <a:r>
              <a:rPr lang="en-GB" dirty="0">
                <a:latin typeface="Book Antiqua" panose="02040602050305030304" pitchFamily="18" charset="0"/>
              </a:rPr>
              <a:t>These tracts, which are part of the </a:t>
            </a:r>
            <a:r>
              <a:rPr lang="en-GB" b="1" dirty="0">
                <a:latin typeface="Book Antiqua" panose="02040602050305030304" pitchFamily="18" charset="0"/>
              </a:rPr>
              <a:t>medial </a:t>
            </a:r>
            <a:r>
              <a:rPr lang="en-GB" b="1" dirty="0" err="1">
                <a:latin typeface="Book Antiqua" panose="02040602050305030304" pitchFamily="18" charset="0"/>
              </a:rPr>
              <a:t>lemniscal</a:t>
            </a:r>
            <a:r>
              <a:rPr lang="en-GB" b="1" dirty="0">
                <a:latin typeface="Book Antiqua" panose="02040602050305030304" pitchFamily="18" charset="0"/>
              </a:rPr>
              <a:t> system</a:t>
            </a:r>
            <a:r>
              <a:rPr lang="en-GB" dirty="0">
                <a:latin typeface="Book Antiqua" panose="02040602050305030304" pitchFamily="18" charset="0"/>
              </a:rPr>
              <a:t>, convey </a:t>
            </a:r>
            <a:r>
              <a:rPr lang="en-GB" u="sng" dirty="0">
                <a:latin typeface="Book Antiqua" panose="02040602050305030304" pitchFamily="18" charset="0"/>
              </a:rPr>
              <a:t>well-localized sensations of fine touch, vibration, two-point discrimination, and proprioception</a:t>
            </a:r>
            <a:br>
              <a:rPr lang="en-GB" dirty="0">
                <a:latin typeface="Book Antiqua" panose="02040602050305030304" pitchFamily="18" charset="0"/>
              </a:rPr>
            </a:br>
            <a:r>
              <a:rPr lang="en-GB" u="sng" dirty="0">
                <a:latin typeface="Book Antiqua" panose="02040602050305030304" pitchFamily="18" charset="0"/>
              </a:rPr>
              <a:t>(position sense) – epicritic sense, </a:t>
            </a:r>
            <a:r>
              <a:rPr lang="en-GB" dirty="0">
                <a:latin typeface="Book Antiqua" panose="02040602050305030304" pitchFamily="18" charset="0"/>
              </a:rPr>
              <a:t>from the skin and joints of trunk and limb, as well as complete somatic sensibility from the head; </a:t>
            </a:r>
          </a:p>
          <a:p>
            <a:pPr marL="0" indent="0" eaLnBrk="1" hangingPunct="1">
              <a:lnSpc>
                <a:spcPct val="150000"/>
              </a:lnSpc>
              <a:spcBef>
                <a:spcPts val="250"/>
              </a:spcBef>
              <a:buClr>
                <a:schemeClr val="accent1"/>
              </a:buClr>
              <a:buSzPct val="80000"/>
              <a:buFontTx/>
              <a:buChar char="-"/>
            </a:pPr>
            <a:r>
              <a:rPr lang="en-US" altLang="en-US" b="1" dirty="0">
                <a:solidFill>
                  <a:schemeClr val="bg2">
                    <a:lumMod val="50000"/>
                  </a:schemeClr>
                </a:solidFill>
                <a:highlight>
                  <a:srgbClr val="FFFF00"/>
                </a:highlight>
                <a:latin typeface="Book Antiqua" panose="02040602050305030304" pitchFamily="18" charset="0"/>
              </a:rPr>
              <a:t>DORSAL COLUMN TRACT (convey epicritic sense from trunk and limb)</a:t>
            </a:r>
            <a:endParaRPr lang="en-GB" dirty="0">
              <a:solidFill>
                <a:schemeClr val="bg2">
                  <a:lumMod val="50000"/>
                </a:schemeClr>
              </a:solidFill>
              <a:highlight>
                <a:srgbClr val="FFFF00"/>
              </a:highlight>
              <a:latin typeface="Book Antiqua" panose="02040602050305030304" pitchFamily="18" charset="0"/>
            </a:endParaRPr>
          </a:p>
          <a:p>
            <a:pPr marL="0" indent="0" eaLnBrk="1" hangingPunct="1">
              <a:lnSpc>
                <a:spcPct val="150000"/>
              </a:lnSpc>
              <a:spcBef>
                <a:spcPts val="250"/>
              </a:spcBef>
              <a:buClr>
                <a:schemeClr val="accent1"/>
              </a:buClr>
              <a:buSzPct val="80000"/>
            </a:pPr>
            <a:r>
              <a:rPr lang="en-US" altLang="en-US" b="1" dirty="0">
                <a:latin typeface="Book Antiqua" panose="02040602050305030304" pitchFamily="18" charset="0"/>
              </a:rPr>
              <a:t>Neuron 1 (first – order neurons):</a:t>
            </a:r>
            <a:r>
              <a:rPr lang="en-US" altLang="en-US" dirty="0">
                <a:latin typeface="Book Antiqua" panose="02040602050305030304" pitchFamily="18" charset="0"/>
              </a:rPr>
              <a:t> Neurons of </a:t>
            </a:r>
            <a:r>
              <a:rPr lang="en-US" altLang="en-US" b="1" u="sng" dirty="0">
                <a:latin typeface="Book Antiqua" panose="02040602050305030304" pitchFamily="18" charset="0"/>
              </a:rPr>
              <a:t>spinal ganglion </a:t>
            </a:r>
            <a:r>
              <a:rPr lang="en-US" altLang="en-US" dirty="0">
                <a:latin typeface="Book Antiqua" panose="02040602050305030304" pitchFamily="18" charset="0"/>
              </a:rPr>
              <a:t>located in posterior root of spinal nerve</a:t>
            </a:r>
          </a:p>
          <a:p>
            <a:pPr marL="92075" indent="-92075" algn="l">
              <a:lnSpc>
                <a:spcPct val="150000"/>
              </a:lnSpc>
            </a:pPr>
            <a:r>
              <a:rPr lang="sr-Latn-CS" altLang="en-US" dirty="0">
                <a:latin typeface="Book Antiqua" panose="02040602050305030304" pitchFamily="18" charset="0"/>
              </a:rPr>
              <a:t>- </a:t>
            </a:r>
            <a:r>
              <a:rPr lang="en-GB" altLang="en-US" dirty="0">
                <a:solidFill>
                  <a:srgbClr val="0D0D0D"/>
                </a:solidFill>
                <a:latin typeface="Book Antiqua" panose="02040602050305030304" pitchFamily="18" charset="0"/>
              </a:rPr>
              <a:t>Fibers that enter in ganglion,</a:t>
            </a:r>
            <a:r>
              <a:rPr lang="en-GB" b="0" i="0" dirty="0">
                <a:solidFill>
                  <a:srgbClr val="0D0D0D"/>
                </a:solidFill>
                <a:effectLst/>
                <a:latin typeface="Book Antiqua" panose="02040602050305030304" pitchFamily="18" charset="0"/>
              </a:rPr>
              <a:t> originate from receptors in the skin (through which fine touch is transmitted), joint capsules, tendons, muscles, and bones.</a:t>
            </a:r>
          </a:p>
          <a:p>
            <a:pPr marL="0" indent="0" algn="l">
              <a:lnSpc>
                <a:spcPct val="150000"/>
              </a:lnSpc>
            </a:pPr>
            <a:r>
              <a:rPr lang="en-GB" b="0" i="0" dirty="0">
                <a:solidFill>
                  <a:srgbClr val="0D0D0D"/>
                </a:solidFill>
                <a:effectLst/>
                <a:latin typeface="Book Antiqua" panose="02040602050305030304" pitchFamily="18" charset="0"/>
              </a:rPr>
              <a:t>- Fibers of this ganglions, upon entering the spinal cord, give rise to ascending and</a:t>
            </a:r>
            <a:br>
              <a:rPr lang="en-GB" b="0" i="0" dirty="0">
                <a:solidFill>
                  <a:srgbClr val="0D0D0D"/>
                </a:solidFill>
                <a:effectLst/>
                <a:latin typeface="Book Antiqua" panose="02040602050305030304" pitchFamily="18" charset="0"/>
              </a:rPr>
            </a:br>
            <a:r>
              <a:rPr lang="en-GB" b="0" i="0" dirty="0">
                <a:solidFill>
                  <a:srgbClr val="0D0D0D"/>
                </a:solidFill>
                <a:effectLst/>
                <a:latin typeface="Book Antiqua" panose="02040602050305030304" pitchFamily="18" charset="0"/>
              </a:rPr>
              <a:t>  descending branches.</a:t>
            </a:r>
            <a:endParaRPr lang="en-US" altLang="en-US"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sr-Latn-CS" altLang="en-US" dirty="0">
                <a:latin typeface="Book Antiqua" panose="02040602050305030304" pitchFamily="18" charset="0"/>
              </a:rPr>
              <a:t>        </a:t>
            </a:r>
            <a:endParaRPr lang="en-US" altLang="en-US" b="1" dirty="0">
              <a:latin typeface="Book Antiqua" panose="02040602050305030304" pitchFamily="18" charset="0"/>
            </a:endParaRPr>
          </a:p>
        </p:txBody>
      </p:sp>
    </p:spTree>
    <p:extLst>
      <p:ext uri="{BB962C8B-B14F-4D97-AF65-F5344CB8AC3E}">
        <p14:creationId xmlns:p14="http://schemas.microsoft.com/office/powerpoint/2010/main" val="16372949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1" descr="Picture17">
            <a:extLst>
              <a:ext uri="{FF2B5EF4-FFF2-40B4-BE49-F238E27FC236}">
                <a16:creationId xmlns:a16="http://schemas.microsoft.com/office/drawing/2014/main" id="{E26F3299-9B4F-12E3-B39D-718235B38F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75" y="-4763"/>
            <a:ext cx="5429250" cy="6867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1" descr="Picture16">
            <a:extLst>
              <a:ext uri="{FF2B5EF4-FFF2-40B4-BE49-F238E27FC236}">
                <a16:creationId xmlns:a16="http://schemas.microsoft.com/office/drawing/2014/main" id="{F80485C6-ACB1-A8DC-69C8-5414198274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025" y="1538288"/>
            <a:ext cx="7981950" cy="378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a:extLst>
              <a:ext uri="{FF2B5EF4-FFF2-40B4-BE49-F238E27FC236}">
                <a16:creationId xmlns:a16="http://schemas.microsoft.com/office/drawing/2014/main" id="{F24416CC-C1D3-64B2-C1A1-44BB2475E6DC}"/>
              </a:ext>
            </a:extLst>
          </p:cNvPr>
          <p:cNvSpPr txBox="1">
            <a:spLocks noChangeArrowheads="1"/>
          </p:cNvSpPr>
          <p:nvPr/>
        </p:nvSpPr>
        <p:spPr bwMode="auto">
          <a:xfrm>
            <a:off x="179388" y="1052513"/>
            <a:ext cx="8964612"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ts val="250"/>
              </a:spcBef>
              <a:buClr>
                <a:schemeClr val="accent1"/>
              </a:buClr>
              <a:buSzPct val="80000"/>
              <a:buFont typeface="Wingdings 2" panose="05020102010507070707" pitchFamily="18" charset="2"/>
              <a:buChar char=""/>
            </a:pPr>
            <a:endParaRPr lang="sr-Cyrl-CS" altLang="en-US" sz="2000">
              <a:latin typeface="Book Antiqua" panose="02040602050305030304" pitchFamily="18" charset="0"/>
            </a:endParaRPr>
          </a:p>
        </p:txBody>
      </p:sp>
      <p:sp>
        <p:nvSpPr>
          <p:cNvPr id="55299" name="Rectangle 3">
            <a:extLst>
              <a:ext uri="{FF2B5EF4-FFF2-40B4-BE49-F238E27FC236}">
                <a16:creationId xmlns:a16="http://schemas.microsoft.com/office/drawing/2014/main" id="{B7D5DAAA-9577-57D5-1076-ED09CC917D25}"/>
              </a:ext>
            </a:extLst>
          </p:cNvPr>
          <p:cNvSpPr txBox="1">
            <a:spLocks noChangeArrowheads="1"/>
          </p:cNvSpPr>
          <p:nvPr/>
        </p:nvSpPr>
        <p:spPr bwMode="auto">
          <a:xfrm>
            <a:off x="428625" y="284163"/>
            <a:ext cx="8229600" cy="616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spcBef>
                <a:spcPts val="250"/>
              </a:spcBef>
              <a:buClr>
                <a:schemeClr val="accent1"/>
              </a:buClr>
              <a:buSzPct val="80000"/>
              <a:buFont typeface="Arial" panose="020B0604020202020204" pitchFamily="34" charset="0"/>
              <a:buNone/>
            </a:pPr>
            <a:r>
              <a:rPr lang="en-US" altLang="en-US" dirty="0">
                <a:latin typeface="Book Antiqua" panose="02040602050305030304" pitchFamily="18" charset="0"/>
              </a:rPr>
              <a:t>Descending branches </a:t>
            </a:r>
            <a:r>
              <a:rPr lang="en-US" altLang="en-US" dirty="0">
                <a:latin typeface="Book Antiqua" panose="02040602050305030304" pitchFamily="18" charset="0"/>
                <a:sym typeface="Wingdings" panose="05000000000000000000" pitchFamily="2" charset="2"/>
              </a:rPr>
              <a:t></a:t>
            </a:r>
            <a:r>
              <a:rPr lang="en-US" altLang="en-US" dirty="0">
                <a:latin typeface="Book Antiqua" panose="02040602050305030304" pitchFamily="18" charset="0"/>
              </a:rPr>
              <a:t> short, </a:t>
            </a:r>
            <a:r>
              <a:rPr lang="en-GB" altLang="en-US" dirty="0">
                <a:latin typeface="Book Antiqua" panose="02040602050305030304" pitchFamily="18" charset="0"/>
              </a:rPr>
              <a:t>ends in interneurons and neurons of lower segment of  spinal cord</a:t>
            </a:r>
            <a:endParaRPr lang="en-US" altLang="en-US"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en-US" altLang="en-US" dirty="0">
                <a:latin typeface="Book Antiqua" panose="02040602050305030304" pitchFamily="18" charset="0"/>
              </a:rPr>
              <a:t>Ascending branches form</a:t>
            </a:r>
            <a:r>
              <a:rPr lang="en-US" altLang="en-US" dirty="0">
                <a:latin typeface="Book Antiqua" panose="02040602050305030304" pitchFamily="18" charset="0"/>
                <a:sym typeface="Wingdings" panose="05000000000000000000" pitchFamily="2" charset="2"/>
              </a:rPr>
              <a:t></a:t>
            </a:r>
            <a:r>
              <a:rPr lang="en-US" altLang="en-US" dirty="0">
                <a:latin typeface="Book Antiqua" panose="02040602050305030304" pitchFamily="18" charset="0"/>
              </a:rPr>
              <a:t>  </a:t>
            </a:r>
            <a:endParaRPr lang="sr-Latn-CS" altLang="en-US" dirty="0">
              <a:latin typeface="Book Antiqua" panose="02040602050305030304" pitchFamily="18" charset="0"/>
            </a:endParaRPr>
          </a:p>
          <a:p>
            <a:pPr marL="0" indent="0" eaLnBrk="1" hangingPunct="1">
              <a:lnSpc>
                <a:spcPct val="150000"/>
              </a:lnSpc>
              <a:spcBef>
                <a:spcPts val="250"/>
              </a:spcBef>
              <a:buClr>
                <a:schemeClr val="accent1"/>
              </a:buClr>
              <a:buSzPct val="80000"/>
              <a:buFont typeface="Arial" panose="020B0604020202020204" pitchFamily="34" charset="0"/>
              <a:buNone/>
            </a:pPr>
            <a:r>
              <a:rPr lang="sr-Latn-CS" altLang="en-US" b="1" dirty="0">
                <a:latin typeface="Book Antiqua" panose="02040602050305030304" pitchFamily="18" charset="0"/>
              </a:rPr>
              <a:t>     F</a:t>
            </a:r>
            <a:r>
              <a:rPr lang="en-US" altLang="en-US" b="1" dirty="0" err="1">
                <a:latin typeface="Book Antiqua" panose="02040602050305030304" pitchFamily="18" charset="0"/>
              </a:rPr>
              <a:t>asciculus</a:t>
            </a:r>
            <a:r>
              <a:rPr lang="en-US" altLang="en-US" b="1" dirty="0">
                <a:latin typeface="Book Antiqua" panose="02040602050305030304" pitchFamily="18" charset="0"/>
              </a:rPr>
              <a:t> </a:t>
            </a:r>
            <a:r>
              <a:rPr lang="en-US" altLang="en-US" b="1" dirty="0" err="1">
                <a:latin typeface="Book Antiqua" panose="02040602050305030304" pitchFamily="18" charset="0"/>
              </a:rPr>
              <a:t>gracilis</a:t>
            </a:r>
            <a:r>
              <a:rPr lang="en-US" altLang="en-US" dirty="0">
                <a:latin typeface="Book Antiqua" panose="02040602050305030304" pitchFamily="18" charset="0"/>
              </a:rPr>
              <a:t>– </a:t>
            </a:r>
            <a:r>
              <a:rPr lang="sr-Latn-CS" altLang="en-US" dirty="0">
                <a:latin typeface="Book Antiqua" panose="02040602050305030304" pitchFamily="18" charset="0"/>
              </a:rPr>
              <a:t> </a:t>
            </a:r>
            <a:r>
              <a:rPr lang="en-GB" altLang="en-US" dirty="0" err="1">
                <a:latin typeface="Book Antiqua" panose="02040602050305030304" pitchFamily="18" charset="0"/>
              </a:rPr>
              <a:t>fibers</a:t>
            </a:r>
            <a:r>
              <a:rPr lang="en-GB" altLang="en-US" dirty="0">
                <a:latin typeface="Book Antiqua" panose="02040602050305030304" pitchFamily="18" charset="0"/>
              </a:rPr>
              <a:t> from lumbar and sacral segments of spinal cord</a:t>
            </a:r>
            <a:br>
              <a:rPr lang="en-GB" altLang="en-US" dirty="0">
                <a:latin typeface="Book Antiqua" panose="02040602050305030304" pitchFamily="18" charset="0"/>
              </a:rPr>
            </a:br>
            <a:r>
              <a:rPr lang="en-GB" altLang="en-US" dirty="0">
                <a:latin typeface="Book Antiqua" panose="02040602050305030304" pitchFamily="18" charset="0"/>
              </a:rPr>
              <a:t>     </a:t>
            </a:r>
            <a:r>
              <a:rPr lang="en-US" altLang="en-US" b="1" dirty="0">
                <a:latin typeface="Book Antiqua" panose="02040602050305030304" pitchFamily="18" charset="0"/>
              </a:rPr>
              <a:t>Fasciculus cuneatus-</a:t>
            </a:r>
            <a:r>
              <a:rPr lang="sr-Latn-CS" altLang="en-US" b="1" dirty="0">
                <a:latin typeface="Book Antiqua" panose="02040602050305030304" pitchFamily="18" charset="0"/>
              </a:rPr>
              <a:t> </a:t>
            </a:r>
            <a:r>
              <a:rPr lang="en-US" altLang="en-US" dirty="0">
                <a:latin typeface="Book Antiqua" panose="02040602050305030304" pitchFamily="18" charset="0"/>
              </a:rPr>
              <a:t>shorter ;</a:t>
            </a:r>
            <a:r>
              <a:rPr lang="sr-Latn-CS" altLang="en-US" dirty="0">
                <a:latin typeface="Book Antiqua" panose="02040602050305030304" pitchFamily="18" charset="0"/>
              </a:rPr>
              <a:t> </a:t>
            </a:r>
            <a:r>
              <a:rPr lang="en-GB" altLang="en-US" dirty="0" err="1">
                <a:latin typeface="Book Antiqua" panose="02040602050305030304" pitchFamily="18" charset="0"/>
              </a:rPr>
              <a:t>fibers</a:t>
            </a:r>
            <a:r>
              <a:rPr lang="en-GB" altLang="en-US" dirty="0">
                <a:latin typeface="Book Antiqua" panose="02040602050305030304" pitchFamily="18" charset="0"/>
              </a:rPr>
              <a:t> from thoracic and cervical segments</a:t>
            </a:r>
            <a:br>
              <a:rPr lang="en-GB" altLang="en-US" dirty="0">
                <a:latin typeface="Book Antiqua" panose="02040602050305030304" pitchFamily="18" charset="0"/>
              </a:rPr>
            </a:br>
            <a:r>
              <a:rPr lang="en-GB" altLang="en-US" u="sng" dirty="0">
                <a:latin typeface="Book Antiqua" panose="02040602050305030304" pitchFamily="18" charset="0"/>
              </a:rPr>
              <a:t>Fasciculus </a:t>
            </a:r>
            <a:r>
              <a:rPr lang="en-GB" altLang="en-US" u="sng" dirty="0" err="1">
                <a:latin typeface="Book Antiqua" panose="02040602050305030304" pitchFamily="18" charset="0"/>
              </a:rPr>
              <a:t>gracilis</a:t>
            </a:r>
            <a:r>
              <a:rPr lang="en-GB" altLang="en-US" u="sng" dirty="0">
                <a:latin typeface="Book Antiqua" panose="02040602050305030304" pitchFamily="18" charset="0"/>
              </a:rPr>
              <a:t> and cuneatus ascend through the funiculus posterior (as the part of white matter of spinal cord) toward the medulla oblongata </a:t>
            </a:r>
          </a:p>
          <a:p>
            <a:pPr marL="0" indent="0" eaLnBrk="1" hangingPunct="1">
              <a:lnSpc>
                <a:spcPct val="150000"/>
              </a:lnSpc>
              <a:spcBef>
                <a:spcPts val="250"/>
              </a:spcBef>
              <a:buClr>
                <a:schemeClr val="accent1"/>
              </a:buClr>
              <a:buSzPct val="80000"/>
              <a:buFont typeface="Arial" panose="020B0604020202020204" pitchFamily="34" charset="0"/>
              <a:buNone/>
            </a:pPr>
            <a:endParaRPr lang="en-GB" altLang="en-US" sz="900" dirty="0">
              <a:latin typeface="Book Antiqua" panose="02040602050305030304" pitchFamily="18" charset="0"/>
            </a:endParaRPr>
          </a:p>
          <a:p>
            <a:pPr marL="0" indent="0" eaLnBrk="1" hangingPunct="1">
              <a:lnSpc>
                <a:spcPct val="15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rPr>
              <a:t>Neuron 2 (second – order neurons) :</a:t>
            </a:r>
            <a:r>
              <a:rPr lang="en-US" altLang="en-US" dirty="0">
                <a:latin typeface="Book Antiqua" panose="02040602050305030304" pitchFamily="18" charset="0"/>
              </a:rPr>
              <a:t> </a:t>
            </a:r>
            <a:r>
              <a:rPr lang="en-US" altLang="en-US" b="1" dirty="0">
                <a:latin typeface="Book Antiqua" panose="02040602050305030304" pitchFamily="18" charset="0"/>
              </a:rPr>
              <a:t>Neurons of </a:t>
            </a:r>
            <a:r>
              <a:rPr lang="en-US" altLang="en-US" b="1" dirty="0" err="1">
                <a:latin typeface="Book Antiqua" panose="02040602050305030304" pitchFamily="18" charset="0"/>
              </a:rPr>
              <a:t>nc</a:t>
            </a:r>
            <a:r>
              <a:rPr lang="en-US" altLang="en-US" b="1" dirty="0">
                <a:latin typeface="Book Antiqua" panose="02040602050305030304" pitchFamily="18" charset="0"/>
              </a:rPr>
              <a:t>. </a:t>
            </a:r>
            <a:r>
              <a:rPr lang="en-US" altLang="en-US" b="1" dirty="0" err="1">
                <a:latin typeface="Book Antiqua" panose="02040602050305030304" pitchFamily="18" charset="0"/>
              </a:rPr>
              <a:t>gracilis</a:t>
            </a:r>
            <a:r>
              <a:rPr lang="en-US" altLang="en-US" b="1" dirty="0">
                <a:latin typeface="Book Antiqua" panose="02040602050305030304" pitchFamily="18" charset="0"/>
              </a:rPr>
              <a:t> </a:t>
            </a:r>
            <a:r>
              <a:rPr lang="en-GB" altLang="en-US" b="1" dirty="0">
                <a:latin typeface="Book Antiqua" panose="02040602050305030304" pitchFamily="18" charset="0"/>
              </a:rPr>
              <a:t>and</a:t>
            </a:r>
            <a:r>
              <a:rPr lang="en-US" altLang="en-US" b="1" dirty="0">
                <a:latin typeface="Book Antiqua" panose="02040602050305030304" pitchFamily="18" charset="0"/>
              </a:rPr>
              <a:t> </a:t>
            </a:r>
            <a:r>
              <a:rPr lang="en-US" altLang="en-US" b="1" dirty="0" err="1">
                <a:latin typeface="Book Antiqua" panose="02040602050305030304" pitchFamily="18" charset="0"/>
              </a:rPr>
              <a:t>nc</a:t>
            </a:r>
            <a:r>
              <a:rPr lang="en-US" altLang="en-US" b="1" dirty="0">
                <a:latin typeface="Book Antiqua" panose="02040602050305030304" pitchFamily="18" charset="0"/>
              </a:rPr>
              <a:t>. cuneatus</a:t>
            </a:r>
          </a:p>
          <a:p>
            <a:pPr eaLnBrk="1" hangingPunct="1">
              <a:lnSpc>
                <a:spcPct val="150000"/>
              </a:lnSpc>
              <a:spcBef>
                <a:spcPts val="250"/>
              </a:spcBef>
              <a:buClr>
                <a:schemeClr val="accent1"/>
              </a:buClr>
              <a:buSzPct val="80000"/>
              <a:buFont typeface="Arial" panose="020B0604020202020204" pitchFamily="34" charset="0"/>
              <a:buNone/>
            </a:pPr>
            <a:r>
              <a:rPr lang="en-US" altLang="en-US" dirty="0">
                <a:latin typeface="Book Antiqua" panose="02040602050305030304" pitchFamily="18" charset="0"/>
              </a:rPr>
              <a:t>     </a:t>
            </a:r>
            <a:r>
              <a:rPr lang="en-US" altLang="en-US" dirty="0">
                <a:latin typeface="Book Antiqua" panose="02040602050305030304" pitchFamily="18" charset="0"/>
                <a:sym typeface="Wingdings" panose="05000000000000000000" pitchFamily="2" charset="2"/>
              </a:rPr>
              <a:t></a:t>
            </a:r>
            <a:r>
              <a:rPr lang="en-US" altLang="en-US" dirty="0">
                <a:latin typeface="Book Antiqua" panose="02040602050305030304" pitchFamily="18" charset="0"/>
              </a:rPr>
              <a:t>their axons form </a:t>
            </a:r>
            <a:r>
              <a:rPr lang="en-US" altLang="en-US" dirty="0" err="1">
                <a:latin typeface="Book Antiqua" panose="02040602050305030304" pitchFamily="18" charset="0"/>
              </a:rPr>
              <a:t>fibrae</a:t>
            </a:r>
            <a:r>
              <a:rPr lang="en-US" altLang="en-US" dirty="0">
                <a:latin typeface="Book Antiqua" panose="02040602050305030304" pitchFamily="18" charset="0"/>
              </a:rPr>
              <a:t> </a:t>
            </a:r>
            <a:r>
              <a:rPr lang="en-US" altLang="en-US" dirty="0" err="1">
                <a:latin typeface="Book Antiqua" panose="02040602050305030304" pitchFamily="18" charset="0"/>
              </a:rPr>
              <a:t>arcuatae</a:t>
            </a:r>
            <a:r>
              <a:rPr lang="en-US" altLang="en-US" dirty="0">
                <a:latin typeface="Book Antiqua" panose="02040602050305030304" pitchFamily="18" charset="0"/>
              </a:rPr>
              <a:t> </a:t>
            </a:r>
            <a:r>
              <a:rPr lang="en-US" altLang="en-US" dirty="0" err="1">
                <a:latin typeface="Book Antiqua" panose="02040602050305030304" pitchFamily="18" charset="0"/>
              </a:rPr>
              <a:t>internae</a:t>
            </a:r>
            <a:r>
              <a:rPr lang="en-US" altLang="en-US" dirty="0">
                <a:latin typeface="Book Antiqua" panose="02040602050305030304" pitchFamily="18" charset="0"/>
                <a:sym typeface="Wingdings" panose="05000000000000000000" pitchFamily="2" charset="2"/>
              </a:rPr>
              <a:t> </a:t>
            </a:r>
            <a:r>
              <a:rPr lang="en-US" altLang="en-US" dirty="0" err="1">
                <a:latin typeface="Book Antiqua" panose="02040602050305030304" pitchFamily="18" charset="0"/>
                <a:sym typeface="Wingdings" panose="05000000000000000000" pitchFamily="2" charset="2"/>
              </a:rPr>
              <a:t>fibrae</a:t>
            </a:r>
            <a:r>
              <a:rPr lang="en-US" altLang="en-US" dirty="0">
                <a:latin typeface="Book Antiqua" panose="02040602050305030304" pitchFamily="18" charset="0"/>
                <a:sym typeface="Wingdings" panose="05000000000000000000" pitchFamily="2" charset="2"/>
              </a:rPr>
              <a:t> </a:t>
            </a:r>
            <a:r>
              <a:rPr lang="en-US" altLang="en-US" dirty="0" err="1">
                <a:latin typeface="Book Antiqua" panose="02040602050305030304" pitchFamily="18" charset="0"/>
                <a:sym typeface="Wingdings" panose="05000000000000000000" pitchFamily="2" charset="2"/>
              </a:rPr>
              <a:t>arcuatae</a:t>
            </a:r>
            <a:r>
              <a:rPr lang="en-US" altLang="en-US" dirty="0">
                <a:latin typeface="Book Antiqua" panose="02040602050305030304" pitchFamily="18" charset="0"/>
                <a:sym typeface="Wingdings" panose="05000000000000000000" pitchFamily="2" charset="2"/>
              </a:rPr>
              <a:t> </a:t>
            </a:r>
            <a:r>
              <a:rPr lang="en-US" altLang="en-US" dirty="0">
                <a:latin typeface="Book Antiqua" panose="02040602050305030304" pitchFamily="18" charset="0"/>
              </a:rPr>
              <a:t>cross to opposite side (decussate) </a:t>
            </a:r>
            <a:r>
              <a:rPr lang="en-US" altLang="en-US" dirty="0">
                <a:latin typeface="Book Antiqua" panose="02040602050305030304" pitchFamily="18" charset="0"/>
                <a:sym typeface="Wingdings" panose="05000000000000000000" pitchFamily="2" charset="2"/>
              </a:rPr>
              <a:t></a:t>
            </a:r>
            <a:r>
              <a:rPr lang="en-US" altLang="en-US" dirty="0">
                <a:latin typeface="Book Antiqua" panose="02040602050305030304" pitchFamily="18" charset="0"/>
              </a:rPr>
              <a:t> </a:t>
            </a:r>
            <a:r>
              <a:rPr lang="en-GB" b="0" i="0" dirty="0">
                <a:effectLst/>
                <a:highlight>
                  <a:srgbClr val="FFFFFF"/>
                </a:highlight>
                <a:latin typeface="Book Antiqua" panose="02040602050305030304" pitchFamily="18" charset="0"/>
              </a:rPr>
              <a:t>In the medulla oblongata and pons, axons of these neurons join with the axons of the second-order neurons (neuron 2) that convey (superficial, deep, gustatory) sensitivity of the head </a:t>
            </a:r>
            <a:r>
              <a:rPr lang="en-GB" b="0" i="0" dirty="0">
                <a:solidFill>
                  <a:schemeClr val="bg2">
                    <a:lumMod val="50000"/>
                  </a:schemeClr>
                </a:solidFill>
                <a:effectLst/>
                <a:highlight>
                  <a:srgbClr val="FFFFFF"/>
                </a:highlight>
                <a:latin typeface="Book Antiqua" panose="02040602050305030304" pitchFamily="18" charset="0"/>
              </a:rPr>
              <a:t>(lemniscus medialis) and </a:t>
            </a:r>
            <a:r>
              <a:rPr lang="en-US" altLang="en-US" dirty="0">
                <a:latin typeface="Book Antiqua" panose="02040602050305030304" pitchFamily="18" charset="0"/>
              </a:rPr>
              <a:t>form </a:t>
            </a:r>
            <a:r>
              <a:rPr lang="en-US" altLang="en-US" b="1" u="sng" dirty="0">
                <a:latin typeface="Book Antiqua" panose="02040602050305030304" pitchFamily="18" charset="0"/>
              </a:rPr>
              <a:t>medial </a:t>
            </a:r>
            <a:r>
              <a:rPr lang="en-US" altLang="en-US" b="1" u="sng" dirty="0" err="1">
                <a:latin typeface="Book Antiqua" panose="02040602050305030304" pitchFamily="18" charset="0"/>
              </a:rPr>
              <a:t>lemniscal</a:t>
            </a:r>
            <a:r>
              <a:rPr lang="en-US" altLang="en-US" b="1" u="sng" dirty="0">
                <a:latin typeface="Book Antiqua" panose="02040602050305030304" pitchFamily="18" charset="0"/>
              </a:rPr>
              <a:t> system and terminate in the third-ordered neurons located in the nuclei of thalamus</a:t>
            </a:r>
            <a:endParaRPr lang="en-GB" b="1" i="0" u="sng" dirty="0">
              <a:solidFill>
                <a:srgbClr val="0D0D0D"/>
              </a:solidFill>
              <a:effectLst/>
              <a:highlight>
                <a:srgbClr val="FFFFFF"/>
              </a:highlight>
              <a:latin typeface="Book Antiqua" panose="02040602050305030304" pitchFamily="18"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6">
            <a:extLst>
              <a:ext uri="{FF2B5EF4-FFF2-40B4-BE49-F238E27FC236}">
                <a16:creationId xmlns:a16="http://schemas.microsoft.com/office/drawing/2014/main" id="{FF03B45E-8D6F-A107-9AAB-93D194A31E47}"/>
              </a:ext>
            </a:extLst>
          </p:cNvPr>
          <p:cNvSpPr txBox="1">
            <a:spLocks noChangeArrowheads="1"/>
          </p:cNvSpPr>
          <p:nvPr/>
        </p:nvSpPr>
        <p:spPr bwMode="auto">
          <a:xfrm>
            <a:off x="252536" y="142875"/>
            <a:ext cx="8855968" cy="6572250"/>
          </a:xfrm>
          <a:prstGeom prst="rect">
            <a:avLst/>
          </a:prstGeom>
          <a:noFill/>
          <a:ln>
            <a:noFill/>
          </a:ln>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spcBef>
                <a:spcPts val="250"/>
              </a:spcBef>
              <a:buClr>
                <a:schemeClr val="accent1"/>
              </a:buClr>
              <a:buSzPct val="80000"/>
              <a:buFont typeface="Arial" panose="020B0604020202020204" pitchFamily="34" charset="0"/>
              <a:buNone/>
            </a:pPr>
            <a:r>
              <a:rPr lang="en-US" altLang="en-US" sz="1700" b="1" dirty="0">
                <a:solidFill>
                  <a:srgbClr val="007EEA"/>
                </a:solidFill>
                <a:highlight>
                  <a:srgbClr val="FFFF00"/>
                </a:highlight>
                <a:latin typeface="Book Antiqua" panose="02040602050305030304" pitchFamily="18" charset="0"/>
              </a:rPr>
              <a:t>LEMISCUS MEDIALIS (</a:t>
            </a:r>
            <a:r>
              <a:rPr lang="en-GB" sz="1700" b="0" i="0" dirty="0">
                <a:solidFill>
                  <a:schemeClr val="bg2">
                    <a:lumMod val="50000"/>
                  </a:schemeClr>
                </a:solidFill>
                <a:effectLst/>
                <a:highlight>
                  <a:srgbClr val="FFFF00"/>
                </a:highlight>
                <a:latin typeface="Book Antiqua" panose="02040602050305030304" pitchFamily="18" charset="0"/>
              </a:rPr>
              <a:t>conveys general sensitivity of the head)</a:t>
            </a:r>
            <a:endParaRPr lang="en-US" altLang="en-US" sz="1700" b="1" dirty="0">
              <a:solidFill>
                <a:srgbClr val="007EEA"/>
              </a:solidFill>
              <a:highlight>
                <a:srgbClr val="FFFF00"/>
              </a:highlight>
              <a:latin typeface="Book Antiqua" panose="02040602050305030304" pitchFamily="18" charset="0"/>
            </a:endParaRPr>
          </a:p>
          <a:p>
            <a:pPr marL="0" indent="0" eaLnBrk="1" hangingPunct="1">
              <a:lnSpc>
                <a:spcPct val="150000"/>
              </a:lnSpc>
              <a:spcBef>
                <a:spcPts val="250"/>
              </a:spcBef>
              <a:buClr>
                <a:schemeClr val="accent1"/>
              </a:buClr>
              <a:buSzPct val="80000"/>
              <a:buFont typeface="Arial" panose="020B0604020202020204" pitchFamily="34" charset="0"/>
              <a:buNone/>
            </a:pPr>
            <a:r>
              <a:rPr lang="en-US" altLang="en-US" sz="1700" b="1" dirty="0">
                <a:solidFill>
                  <a:srgbClr val="007EEA"/>
                </a:solidFill>
                <a:latin typeface="Book Antiqua" panose="02040602050305030304" pitchFamily="18" charset="0"/>
              </a:rPr>
              <a:t>Neuron 1 (first – order neurons) </a:t>
            </a:r>
            <a:br>
              <a:rPr lang="en-US" altLang="en-US" sz="1700" b="1" dirty="0">
                <a:solidFill>
                  <a:srgbClr val="007EEA"/>
                </a:solidFill>
                <a:latin typeface="Book Antiqua" panose="02040602050305030304" pitchFamily="18" charset="0"/>
              </a:rPr>
            </a:br>
            <a:r>
              <a:rPr lang="en-US" altLang="en-US" sz="1700" dirty="0">
                <a:latin typeface="Book Antiqua" panose="02040602050305030304" pitchFamily="18" charset="0"/>
              </a:rPr>
              <a:t>Neurons of </a:t>
            </a:r>
            <a:r>
              <a:rPr lang="en-US" altLang="en-US" sz="1700" b="1" u="sng" dirty="0">
                <a:latin typeface="Book Antiqua" panose="02040602050305030304" pitchFamily="18" charset="0"/>
              </a:rPr>
              <a:t>sensory ganglions of 5</a:t>
            </a:r>
            <a:r>
              <a:rPr lang="en-US" altLang="en-US" sz="1700" b="1" u="sng" baseline="30000" dirty="0">
                <a:latin typeface="Book Antiqua" panose="02040602050305030304" pitchFamily="18" charset="0"/>
              </a:rPr>
              <a:t>th</a:t>
            </a:r>
            <a:r>
              <a:rPr lang="en-US" altLang="en-US" sz="1700" b="1" u="sng" dirty="0">
                <a:latin typeface="Book Antiqua" panose="02040602050305030304" pitchFamily="18" charset="0"/>
              </a:rPr>
              <a:t>, 7</a:t>
            </a:r>
            <a:r>
              <a:rPr lang="en-US" altLang="en-US" sz="1700" b="1" u="sng" baseline="30000" dirty="0">
                <a:latin typeface="Book Antiqua" panose="02040602050305030304" pitchFamily="18" charset="0"/>
              </a:rPr>
              <a:t>th</a:t>
            </a:r>
            <a:r>
              <a:rPr lang="en-US" altLang="en-US" sz="1700" b="1" u="sng" dirty="0">
                <a:latin typeface="Book Antiqua" panose="02040602050305030304" pitchFamily="18" charset="0"/>
              </a:rPr>
              <a:t>, 9</a:t>
            </a:r>
            <a:r>
              <a:rPr lang="en-US" altLang="en-US" sz="1700" b="1" u="sng" baseline="30000" dirty="0">
                <a:latin typeface="Book Antiqua" panose="02040602050305030304" pitchFamily="18" charset="0"/>
              </a:rPr>
              <a:t>th</a:t>
            </a:r>
            <a:r>
              <a:rPr lang="en-US" altLang="en-US" sz="1700" b="1" u="sng" dirty="0">
                <a:latin typeface="Book Antiqua" panose="02040602050305030304" pitchFamily="18" charset="0"/>
              </a:rPr>
              <a:t>  </a:t>
            </a:r>
            <a:r>
              <a:rPr lang="en-GB" altLang="en-US" sz="1700" b="1" u="sng" dirty="0">
                <a:latin typeface="Book Antiqua" panose="02040602050305030304" pitchFamily="18" charset="0"/>
              </a:rPr>
              <a:t>and </a:t>
            </a:r>
            <a:r>
              <a:rPr lang="en-US" altLang="en-US" sz="1700" b="1" u="sng" dirty="0">
                <a:latin typeface="Book Antiqua" panose="02040602050305030304" pitchFamily="18" charset="0"/>
              </a:rPr>
              <a:t>10</a:t>
            </a:r>
            <a:r>
              <a:rPr lang="en-US" altLang="en-US" sz="1700" b="1" u="sng" baseline="30000" dirty="0">
                <a:latin typeface="Book Antiqua" panose="02040602050305030304" pitchFamily="18" charset="0"/>
              </a:rPr>
              <a:t>th</a:t>
            </a:r>
            <a:r>
              <a:rPr lang="en-US" altLang="en-US" sz="1700" b="1" u="sng" dirty="0">
                <a:latin typeface="Book Antiqua" panose="02040602050305030304" pitchFamily="18" charset="0"/>
              </a:rPr>
              <a:t>  cranial nerve</a:t>
            </a:r>
            <a:r>
              <a:rPr lang="en-US" altLang="en-US" sz="1700" dirty="0">
                <a:latin typeface="Book Antiqua" panose="02040602050305030304" pitchFamily="18" charset="0"/>
              </a:rPr>
              <a:t>.</a:t>
            </a:r>
          </a:p>
          <a:p>
            <a:pPr marL="92075" indent="-92075" eaLnBrk="1" hangingPunct="1">
              <a:spcBef>
                <a:spcPts val="600"/>
              </a:spcBef>
              <a:spcAft>
                <a:spcPts val="600"/>
              </a:spcAft>
              <a:buClr>
                <a:schemeClr val="accent1"/>
              </a:buClr>
              <a:buSzPct val="80000"/>
              <a:buFont typeface="Arial" panose="020B0604020202020204" pitchFamily="34" charset="0"/>
              <a:buNone/>
            </a:pPr>
            <a:r>
              <a:rPr lang="sr-Latn-CS" altLang="en-US" sz="1700" dirty="0">
                <a:latin typeface="Book Antiqua" panose="02040602050305030304" pitchFamily="18" charset="0"/>
              </a:rPr>
              <a:t>- </a:t>
            </a:r>
            <a:r>
              <a:rPr lang="en-GB" altLang="en-US" sz="1700" dirty="0">
                <a:solidFill>
                  <a:srgbClr val="0D0D0D"/>
                </a:solidFill>
                <a:latin typeface="Book Antiqua" panose="02040602050305030304" pitchFamily="18" charset="0"/>
              </a:rPr>
              <a:t>Fibers that enter in these ganglion,</a:t>
            </a:r>
            <a:r>
              <a:rPr lang="en-GB" sz="1700" b="0" i="0" dirty="0">
                <a:solidFill>
                  <a:srgbClr val="0D0D0D"/>
                </a:solidFill>
                <a:effectLst/>
                <a:latin typeface="Book Antiqua" panose="02040602050305030304" pitchFamily="18" charset="0"/>
              </a:rPr>
              <a:t> originate from receptors located in skin and deep</a:t>
            </a:r>
            <a:br>
              <a:rPr lang="en-GB" sz="1700" b="0" i="0" dirty="0">
                <a:solidFill>
                  <a:srgbClr val="0D0D0D"/>
                </a:solidFill>
                <a:effectLst/>
                <a:latin typeface="Book Antiqua" panose="02040602050305030304" pitchFamily="18" charset="0"/>
              </a:rPr>
            </a:br>
            <a:r>
              <a:rPr lang="en-GB" sz="1700" b="0" i="0" dirty="0">
                <a:solidFill>
                  <a:srgbClr val="0D0D0D"/>
                </a:solidFill>
                <a:effectLst/>
                <a:latin typeface="Book Antiqua" panose="02040602050305030304" pitchFamily="18" charset="0"/>
              </a:rPr>
              <a:t> tissue </a:t>
            </a:r>
            <a:r>
              <a:rPr lang="en-US" altLang="en-US" sz="1700" dirty="0">
                <a:latin typeface="Book Antiqua" panose="02040602050305030304" pitchFamily="18" charset="0"/>
              </a:rPr>
              <a:t>of the head and neck</a:t>
            </a:r>
          </a:p>
          <a:p>
            <a:pPr marL="92075" indent="-92075" eaLnBrk="1" hangingPunct="1">
              <a:spcBef>
                <a:spcPts val="600"/>
              </a:spcBef>
              <a:spcAft>
                <a:spcPts val="600"/>
              </a:spcAft>
              <a:buClr>
                <a:schemeClr val="accent1"/>
              </a:buClr>
              <a:buSzPct val="80000"/>
              <a:buFont typeface="Arial" panose="020B0604020202020204" pitchFamily="34" charset="0"/>
              <a:buNone/>
            </a:pPr>
            <a:r>
              <a:rPr lang="sr-Latn-CS" altLang="en-US" sz="1700" dirty="0">
                <a:latin typeface="Book Antiqua" panose="02040602050305030304" pitchFamily="18" charset="0"/>
              </a:rPr>
              <a:t>- </a:t>
            </a:r>
            <a:r>
              <a:rPr lang="en-US" altLang="en-US" sz="1700" dirty="0">
                <a:latin typeface="Book Antiqua" panose="02040602050305030304" pitchFamily="18" charset="0"/>
              </a:rPr>
              <a:t>Axons of neurons of ganglion of:</a:t>
            </a:r>
            <a:br>
              <a:rPr lang="en-US" altLang="en-US" sz="1700" dirty="0">
                <a:latin typeface="Book Antiqua" panose="02040602050305030304" pitchFamily="18" charset="0"/>
              </a:rPr>
            </a:br>
            <a:r>
              <a:rPr lang="en-US" altLang="en-US" sz="1700" dirty="0">
                <a:latin typeface="Book Antiqua" panose="02040602050305030304" pitchFamily="18" charset="0"/>
              </a:rPr>
              <a:t>                                            - 5</a:t>
            </a:r>
            <a:r>
              <a:rPr lang="en-US" altLang="en-US" sz="1700" baseline="30000" dirty="0">
                <a:latin typeface="Book Antiqua" panose="02040602050305030304" pitchFamily="18" charset="0"/>
              </a:rPr>
              <a:t>th</a:t>
            </a:r>
            <a:r>
              <a:rPr lang="en-US" altLang="en-US" sz="1700" dirty="0">
                <a:latin typeface="Book Antiqua" panose="02040602050305030304" pitchFamily="18" charset="0"/>
              </a:rPr>
              <a:t> cranial nerve form</a:t>
            </a:r>
            <a:r>
              <a:rPr lang="en-US" altLang="en-US" sz="1700" dirty="0">
                <a:latin typeface="Book Antiqua" panose="02040602050305030304" pitchFamily="18" charset="0"/>
                <a:sym typeface="Wingdings" panose="05000000000000000000" pitchFamily="2" charset="2"/>
              </a:rPr>
              <a:t></a:t>
            </a:r>
            <a:r>
              <a:rPr lang="en-GB" altLang="en-US" sz="1700" dirty="0">
                <a:latin typeface="Book Antiqua" panose="02040602050305030304" pitchFamily="18" charset="0"/>
              </a:rPr>
              <a:t>sensory root of 5</a:t>
            </a:r>
            <a:r>
              <a:rPr lang="en-GB" altLang="en-US" sz="1700" baseline="30000" dirty="0">
                <a:latin typeface="Book Antiqua" panose="02040602050305030304" pitchFamily="18" charset="0"/>
              </a:rPr>
              <a:t>th </a:t>
            </a:r>
            <a:r>
              <a:rPr lang="en-GB" altLang="en-US" sz="1700" dirty="0">
                <a:latin typeface="Book Antiqua" panose="02040602050305030304" pitchFamily="18" charset="0"/>
              </a:rPr>
              <a:t>cranial nerve</a:t>
            </a:r>
            <a:endParaRPr lang="en-US" altLang="en-US" sz="1700" dirty="0">
              <a:latin typeface="Book Antiqua" panose="02040602050305030304" pitchFamily="18" charset="0"/>
            </a:endParaRPr>
          </a:p>
          <a:p>
            <a:pPr eaLnBrk="1" hangingPunct="1">
              <a:spcBef>
                <a:spcPts val="600"/>
              </a:spcBef>
              <a:spcAft>
                <a:spcPts val="600"/>
              </a:spcAft>
              <a:buClr>
                <a:schemeClr val="accent1"/>
              </a:buClr>
              <a:buSzPct val="80000"/>
              <a:buFont typeface="Arial" panose="020B0604020202020204" pitchFamily="34" charset="0"/>
              <a:buNone/>
            </a:pPr>
            <a:r>
              <a:rPr lang="en-US" altLang="en-US" sz="1700" dirty="0">
                <a:latin typeface="Book Antiqua" panose="02040602050305030304" pitchFamily="18" charset="0"/>
                <a:sym typeface="Wingdings" panose="05000000000000000000" pitchFamily="2" charset="2"/>
              </a:rPr>
              <a:t>			            - 7</a:t>
            </a:r>
            <a:r>
              <a:rPr lang="en-US" altLang="en-US" sz="1700" baseline="30000" dirty="0">
                <a:latin typeface="Book Antiqua" panose="02040602050305030304" pitchFamily="18" charset="0"/>
                <a:sym typeface="Wingdings" panose="05000000000000000000" pitchFamily="2" charset="2"/>
              </a:rPr>
              <a:t>th</a:t>
            </a:r>
            <a:r>
              <a:rPr lang="en-US" altLang="en-US" sz="1700" dirty="0">
                <a:latin typeface="Book Antiqua" panose="02040602050305030304" pitchFamily="18" charset="0"/>
                <a:sym typeface="Wingdings" panose="05000000000000000000" pitchFamily="2" charset="2"/>
              </a:rPr>
              <a:t>, 9</a:t>
            </a:r>
            <a:r>
              <a:rPr lang="en-US" altLang="en-US" sz="1700" baseline="30000" dirty="0">
                <a:latin typeface="Book Antiqua" panose="02040602050305030304" pitchFamily="18" charset="0"/>
                <a:sym typeface="Wingdings" panose="05000000000000000000" pitchFamily="2" charset="2"/>
              </a:rPr>
              <a:t>th</a:t>
            </a:r>
            <a:r>
              <a:rPr lang="en-US" altLang="en-US" sz="1700" dirty="0">
                <a:latin typeface="Book Antiqua" panose="02040602050305030304" pitchFamily="18" charset="0"/>
                <a:sym typeface="Wingdings" panose="05000000000000000000" pitchFamily="2" charset="2"/>
              </a:rPr>
              <a:t> and 10</a:t>
            </a:r>
            <a:r>
              <a:rPr lang="en-US" altLang="en-US" sz="1700" baseline="30000" dirty="0">
                <a:latin typeface="Book Antiqua" panose="02040602050305030304" pitchFamily="18" charset="0"/>
                <a:sym typeface="Wingdings" panose="05000000000000000000" pitchFamily="2" charset="2"/>
              </a:rPr>
              <a:t>th</a:t>
            </a:r>
            <a:r>
              <a:rPr lang="en-US" altLang="en-US" sz="1700" dirty="0">
                <a:latin typeface="Book Antiqua" panose="02040602050305030304" pitchFamily="18" charset="0"/>
                <a:sym typeface="Wingdings" panose="05000000000000000000" pitchFamily="2" charset="2"/>
              </a:rPr>
              <a:t> cranial nerve </a:t>
            </a:r>
            <a:r>
              <a:rPr lang="en-US" altLang="en-US" sz="1700" dirty="0">
                <a:latin typeface="Book Antiqua" panose="02040602050305030304" pitchFamily="18" charset="0"/>
              </a:rPr>
              <a:t> tractus spinalis n. trigemini</a:t>
            </a:r>
          </a:p>
          <a:p>
            <a:pPr eaLnBrk="1" hangingPunct="1">
              <a:lnSpc>
                <a:spcPct val="150000"/>
              </a:lnSpc>
              <a:spcBef>
                <a:spcPts val="250"/>
              </a:spcBef>
              <a:buClr>
                <a:schemeClr val="accent1"/>
              </a:buClr>
              <a:buSzPct val="80000"/>
              <a:buFont typeface="Arial" panose="020B0604020202020204" pitchFamily="34" charset="0"/>
              <a:buNone/>
            </a:pPr>
            <a:r>
              <a:rPr lang="en-US" altLang="en-US" sz="1700" b="1" dirty="0">
                <a:solidFill>
                  <a:srgbClr val="007EEA"/>
                </a:solidFill>
                <a:latin typeface="Book Antiqua" panose="02040602050305030304" pitchFamily="18" charset="0"/>
              </a:rPr>
              <a:t>Neuron 2 (second –order neuron)</a:t>
            </a:r>
            <a:endParaRPr lang="en-US" altLang="en-US" sz="1700"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Char char="-"/>
            </a:pPr>
            <a:r>
              <a:rPr lang="sr-Latn-CS" altLang="en-US" sz="1700" b="1" dirty="0">
                <a:latin typeface="Book Antiqua" panose="02040602050305030304" pitchFamily="18" charset="0"/>
              </a:rPr>
              <a:t>n</a:t>
            </a:r>
            <a:r>
              <a:rPr lang="en-US" altLang="en-US" sz="1700" b="1" dirty="0">
                <a:latin typeface="Book Antiqua" panose="02040602050305030304" pitchFamily="18" charset="0"/>
              </a:rPr>
              <a:t>c. </a:t>
            </a:r>
            <a:r>
              <a:rPr lang="sr-Latn-CS" altLang="en-US" sz="1700" b="1" dirty="0">
                <a:latin typeface="Book Antiqua" panose="02040602050305030304" pitchFamily="18" charset="0"/>
              </a:rPr>
              <a:t>p</a:t>
            </a:r>
            <a:r>
              <a:rPr lang="en-US" altLang="en-US" sz="1700" b="1" dirty="0" err="1">
                <a:latin typeface="Book Antiqua" panose="02040602050305030304" pitchFamily="18" charset="0"/>
              </a:rPr>
              <a:t>rincipalis</a:t>
            </a:r>
            <a:r>
              <a:rPr lang="en-US" altLang="en-US" sz="1700" b="1" dirty="0">
                <a:latin typeface="Book Antiqua" panose="02040602050305030304" pitchFamily="18" charset="0"/>
              </a:rPr>
              <a:t> n. trigemini </a:t>
            </a:r>
            <a:r>
              <a:rPr lang="sr-Latn-CS" altLang="en-US" sz="1700" b="1" dirty="0">
                <a:latin typeface="Book Antiqua" panose="02040602050305030304" pitchFamily="18" charset="0"/>
              </a:rPr>
              <a:t> (</a:t>
            </a:r>
            <a:r>
              <a:rPr lang="en-GB" altLang="en-US" sz="1700" b="1" dirty="0">
                <a:latin typeface="Book Antiqua" panose="02040602050305030304" pitchFamily="18" charset="0"/>
              </a:rPr>
              <a:t>5</a:t>
            </a:r>
            <a:r>
              <a:rPr lang="en-GB" altLang="en-US" sz="1700" b="1" baseline="30000" dirty="0">
                <a:latin typeface="Book Antiqua" panose="02040602050305030304" pitchFamily="18" charset="0"/>
              </a:rPr>
              <a:t>th</a:t>
            </a:r>
            <a:r>
              <a:rPr lang="en-GB" altLang="en-US" sz="1700" b="1" dirty="0">
                <a:latin typeface="Book Antiqua" panose="02040602050305030304" pitchFamily="18" charset="0"/>
              </a:rPr>
              <a:t> cranial nerve</a:t>
            </a:r>
            <a:r>
              <a:rPr lang="sr-Latn-CS" altLang="en-US" sz="1700" b="1" dirty="0">
                <a:latin typeface="Book Antiqua" panose="02040602050305030304" pitchFamily="18" charset="0"/>
              </a:rPr>
              <a:t>)</a:t>
            </a:r>
          </a:p>
          <a:p>
            <a:pPr eaLnBrk="1" hangingPunct="1">
              <a:lnSpc>
                <a:spcPct val="150000"/>
              </a:lnSpc>
              <a:spcBef>
                <a:spcPts val="250"/>
              </a:spcBef>
              <a:buClr>
                <a:schemeClr val="accent1"/>
              </a:buClr>
              <a:buSzPct val="80000"/>
              <a:buFont typeface="Arial" panose="020B0604020202020204" pitchFamily="34" charset="0"/>
              <a:buChar char="-"/>
            </a:pPr>
            <a:r>
              <a:rPr lang="en-US" altLang="en-US" sz="1700" b="1" dirty="0" err="1">
                <a:latin typeface="Book Antiqua" panose="02040602050305030304" pitchFamily="18" charset="0"/>
              </a:rPr>
              <a:t>nc</a:t>
            </a:r>
            <a:r>
              <a:rPr lang="en-US" altLang="en-US" sz="1700" b="1" dirty="0">
                <a:latin typeface="Book Antiqua" panose="02040602050305030304" pitchFamily="18" charset="0"/>
              </a:rPr>
              <a:t> </a:t>
            </a:r>
            <a:r>
              <a:rPr lang="sr-Latn-CS" altLang="en-US" sz="1700" b="1" dirty="0">
                <a:latin typeface="Book Antiqua" panose="02040602050305030304" pitchFamily="18" charset="0"/>
              </a:rPr>
              <a:t>.</a:t>
            </a:r>
            <a:r>
              <a:rPr lang="en-US" altLang="en-US" sz="1700" b="1" dirty="0">
                <a:latin typeface="Book Antiqua" panose="02040602050305030304" pitchFamily="18" charset="0"/>
              </a:rPr>
              <a:t>spinalis n. trigemini</a:t>
            </a:r>
            <a:r>
              <a:rPr lang="sr-Latn-CS" altLang="en-US" sz="1700" b="1" dirty="0">
                <a:latin typeface="Book Antiqua" panose="02040602050305030304" pitchFamily="18" charset="0"/>
              </a:rPr>
              <a:t> (</a:t>
            </a:r>
            <a:r>
              <a:rPr lang="en-US" altLang="en-US" sz="1700" b="1" dirty="0">
                <a:latin typeface="Book Antiqua" panose="02040602050305030304" pitchFamily="18" charset="0"/>
              </a:rPr>
              <a:t>5</a:t>
            </a:r>
            <a:r>
              <a:rPr lang="en-US" altLang="en-US" sz="1700" b="1" baseline="30000" dirty="0">
                <a:latin typeface="Book Antiqua" panose="02040602050305030304" pitchFamily="18" charset="0"/>
              </a:rPr>
              <a:t>th</a:t>
            </a:r>
            <a:r>
              <a:rPr lang="en-US" altLang="en-US" sz="1700" b="1" dirty="0">
                <a:latin typeface="Book Antiqua" panose="02040602050305030304" pitchFamily="18" charset="0"/>
              </a:rPr>
              <a:t>, 7</a:t>
            </a:r>
            <a:r>
              <a:rPr lang="en-US" altLang="en-US" sz="1700" b="1" baseline="30000" dirty="0">
                <a:latin typeface="Book Antiqua" panose="02040602050305030304" pitchFamily="18" charset="0"/>
              </a:rPr>
              <a:t>th</a:t>
            </a:r>
            <a:r>
              <a:rPr lang="en-US" altLang="en-US" sz="1700" b="1" dirty="0">
                <a:latin typeface="Book Antiqua" panose="02040602050305030304" pitchFamily="18" charset="0"/>
              </a:rPr>
              <a:t>, 9</a:t>
            </a:r>
            <a:r>
              <a:rPr lang="en-US" altLang="en-US" sz="1700" b="1" baseline="30000" dirty="0">
                <a:latin typeface="Book Antiqua" panose="02040602050305030304" pitchFamily="18" charset="0"/>
              </a:rPr>
              <a:t>th</a:t>
            </a:r>
            <a:r>
              <a:rPr lang="en-US" altLang="en-US" sz="1700" b="1" dirty="0">
                <a:latin typeface="Book Antiqua" panose="02040602050305030304" pitchFamily="18" charset="0"/>
              </a:rPr>
              <a:t>  </a:t>
            </a:r>
            <a:r>
              <a:rPr lang="en-GB" altLang="en-US" sz="1700" b="1" dirty="0">
                <a:latin typeface="Book Antiqua" panose="02040602050305030304" pitchFamily="18" charset="0"/>
              </a:rPr>
              <a:t>and </a:t>
            </a:r>
            <a:r>
              <a:rPr lang="en-US" altLang="en-US" sz="1700" b="1" dirty="0">
                <a:latin typeface="Book Antiqua" panose="02040602050305030304" pitchFamily="18" charset="0"/>
              </a:rPr>
              <a:t>10</a:t>
            </a:r>
            <a:r>
              <a:rPr lang="en-US" altLang="en-US" sz="1700" b="1" baseline="30000" dirty="0">
                <a:latin typeface="Book Antiqua" panose="02040602050305030304" pitchFamily="18" charset="0"/>
              </a:rPr>
              <a:t>th</a:t>
            </a:r>
            <a:r>
              <a:rPr lang="en-US" altLang="en-US" sz="1700" b="1" dirty="0">
                <a:latin typeface="Book Antiqua" panose="02040602050305030304" pitchFamily="18" charset="0"/>
              </a:rPr>
              <a:t>  cranial nerve</a:t>
            </a:r>
            <a:r>
              <a:rPr lang="sr-Latn-CS" altLang="en-US" sz="1700" b="1" dirty="0">
                <a:latin typeface="Book Antiqua" panose="02040602050305030304" pitchFamily="18" charset="0"/>
              </a:rPr>
              <a:t>)</a:t>
            </a:r>
            <a:endParaRPr lang="en-US" altLang="en-US" sz="1700" b="1" dirty="0">
              <a:latin typeface="Book Antiqua" panose="02040602050305030304" pitchFamily="18" charset="0"/>
              <a:sym typeface="Wingdings" panose="05000000000000000000" pitchFamily="2" charset="2"/>
            </a:endParaRPr>
          </a:p>
          <a:p>
            <a:pPr eaLnBrk="1" hangingPunct="1">
              <a:spcBef>
                <a:spcPts val="600"/>
              </a:spcBef>
              <a:spcAft>
                <a:spcPts val="600"/>
              </a:spcAft>
              <a:buClr>
                <a:schemeClr val="accent1"/>
              </a:buClr>
              <a:buSzPct val="80000"/>
              <a:buFont typeface="Arial" panose="020B0604020202020204" pitchFamily="34" charset="0"/>
              <a:buNone/>
            </a:pPr>
            <a:r>
              <a:rPr lang="en-US" altLang="en-US" sz="1700" dirty="0">
                <a:latin typeface="Book Antiqua" panose="02040602050305030304" pitchFamily="18" charset="0"/>
                <a:sym typeface="Wingdings" panose="05000000000000000000" pitchFamily="2" charset="2"/>
              </a:rPr>
              <a:t>* </a:t>
            </a:r>
            <a:r>
              <a:rPr lang="en-US" altLang="en-US" sz="1700" dirty="0">
                <a:latin typeface="Book Antiqua" panose="02040602050305030304" pitchFamily="18" charset="0"/>
              </a:rPr>
              <a:t>axons of these second-order neurons of these nuclei join dorsal column tract and terminate in nuclei of thalamus</a:t>
            </a:r>
            <a:endParaRPr lang="en-US" altLang="en-US" sz="1700" dirty="0">
              <a:latin typeface="Book Antiqua" panose="02040602050305030304" pitchFamily="18" charset="0"/>
              <a:sym typeface="Wingdings" panose="05000000000000000000" pitchFamily="2" charset="2"/>
            </a:endParaRPr>
          </a:p>
          <a:p>
            <a:pPr eaLnBrk="1" hangingPunct="1">
              <a:spcBef>
                <a:spcPts val="600"/>
              </a:spcBef>
              <a:spcAft>
                <a:spcPts val="600"/>
              </a:spcAft>
              <a:buClr>
                <a:schemeClr val="accent1"/>
              </a:buClr>
              <a:buSzPct val="80000"/>
              <a:buFont typeface="Arial" panose="020B0604020202020204" pitchFamily="34" charset="0"/>
              <a:buNone/>
            </a:pPr>
            <a:r>
              <a:rPr lang="en-US" altLang="en-US" sz="1700" dirty="0">
                <a:latin typeface="Book Antiqua" panose="02040602050305030304" pitchFamily="18" charset="0"/>
                <a:sym typeface="Wingdings" panose="05000000000000000000" pitchFamily="2" charset="2"/>
              </a:rPr>
              <a:t></a:t>
            </a:r>
            <a:r>
              <a:rPr lang="en-GB" altLang="en-US" sz="1700" dirty="0">
                <a:latin typeface="Book Antiqua" panose="02040602050305030304" pitchFamily="18" charset="0"/>
                <a:sym typeface="Wingdings" panose="05000000000000000000" pitchFamily="2" charset="2"/>
              </a:rPr>
              <a:t>the greatest part of axons from both nuclei form massive </a:t>
            </a:r>
            <a:r>
              <a:rPr lang="en-GB" altLang="en-US" sz="1700" u="sng" dirty="0">
                <a:latin typeface="Book Antiqua" panose="02040602050305030304" pitchFamily="18" charset="0"/>
                <a:sym typeface="Wingdings" panose="05000000000000000000" pitchFamily="2" charset="2"/>
              </a:rPr>
              <a:t>crossed pathway</a:t>
            </a:r>
            <a:r>
              <a:rPr lang="sr-Latn-CS" altLang="en-US" sz="1700" dirty="0">
                <a:latin typeface="Book Antiqua" panose="02040602050305030304" pitchFamily="18" charset="0"/>
                <a:sym typeface="Wingdings" panose="05000000000000000000" pitchFamily="2" charset="2"/>
              </a:rPr>
              <a:t>- </a:t>
            </a:r>
            <a:r>
              <a:rPr lang="en-US" altLang="en-US" sz="1700" b="1" dirty="0">
                <a:latin typeface="Book Antiqua" panose="02040602050305030304" pitchFamily="18" charset="0"/>
              </a:rPr>
              <a:t>tractus </a:t>
            </a:r>
            <a:r>
              <a:rPr lang="en-US" altLang="en-US" sz="1700" b="1" dirty="0" err="1">
                <a:latin typeface="Book Antiqua" panose="02040602050305030304" pitchFamily="18" charset="0"/>
              </a:rPr>
              <a:t>trigeminothalamicus</a:t>
            </a:r>
            <a:r>
              <a:rPr lang="en-US" altLang="en-US" sz="1700" b="1" dirty="0">
                <a:latin typeface="Book Antiqua" panose="02040602050305030304" pitchFamily="18" charset="0"/>
              </a:rPr>
              <a:t> anterior</a:t>
            </a:r>
            <a:r>
              <a:rPr lang="sr-Latn-CS" altLang="en-US" sz="1700" b="1" dirty="0">
                <a:latin typeface="Book Antiqua" panose="02040602050305030304" pitchFamily="18" charset="0"/>
              </a:rPr>
              <a:t> </a:t>
            </a:r>
            <a:endParaRPr lang="en-GB" altLang="en-US" sz="1700" b="1" dirty="0">
              <a:latin typeface="Book Antiqua" panose="02040602050305030304" pitchFamily="18" charset="0"/>
            </a:endParaRPr>
          </a:p>
          <a:p>
            <a:pPr eaLnBrk="1" hangingPunct="1">
              <a:spcBef>
                <a:spcPts val="600"/>
              </a:spcBef>
              <a:spcAft>
                <a:spcPts val="600"/>
              </a:spcAft>
              <a:buClr>
                <a:schemeClr val="accent1"/>
              </a:buClr>
              <a:buSzPct val="80000"/>
              <a:buFont typeface="Arial" panose="020B0604020202020204" pitchFamily="34" charset="0"/>
              <a:buNone/>
            </a:pPr>
            <a:r>
              <a:rPr lang="en-US" altLang="en-US" sz="1700" dirty="0">
                <a:latin typeface="Book Antiqua" panose="02040602050305030304" pitchFamily="18" charset="0"/>
                <a:sym typeface="Wingdings" panose="05000000000000000000" pitchFamily="2" charset="2"/>
              </a:rPr>
              <a:t>part of </a:t>
            </a:r>
            <a:r>
              <a:rPr lang="en-GB" altLang="en-US" sz="1700" dirty="0">
                <a:latin typeface="Book Antiqua" panose="02040602050305030304" pitchFamily="18" charset="0"/>
                <a:sym typeface="Wingdings" panose="05000000000000000000" pitchFamily="2" charset="2"/>
              </a:rPr>
              <a:t>axons from</a:t>
            </a:r>
            <a:r>
              <a:rPr lang="sr-Latn-CS" altLang="en-US" sz="1700" dirty="0">
                <a:latin typeface="Book Antiqua" panose="02040602050305030304" pitchFamily="18" charset="0"/>
                <a:sym typeface="Wingdings" panose="05000000000000000000" pitchFamily="2" charset="2"/>
              </a:rPr>
              <a:t> </a:t>
            </a:r>
            <a:r>
              <a:rPr lang="sr-Latn-CS" altLang="en-US" sz="1700" dirty="0" err="1">
                <a:latin typeface="Book Antiqua" panose="02040602050305030304" pitchFamily="18" charset="0"/>
                <a:sym typeface="Wingdings" panose="05000000000000000000" pitchFamily="2" charset="2"/>
              </a:rPr>
              <a:t>nucleus</a:t>
            </a:r>
            <a:r>
              <a:rPr lang="sr-Latn-CS" altLang="en-US" sz="1700" dirty="0">
                <a:latin typeface="Book Antiqua" panose="02040602050305030304" pitchFamily="18" charset="0"/>
                <a:sym typeface="Wingdings" panose="05000000000000000000" pitchFamily="2" charset="2"/>
              </a:rPr>
              <a:t> </a:t>
            </a:r>
            <a:r>
              <a:rPr lang="sr-Latn-CS" altLang="en-US" sz="1700" dirty="0" err="1">
                <a:latin typeface="Book Antiqua" panose="02040602050305030304" pitchFamily="18" charset="0"/>
                <a:sym typeface="Wingdings" panose="05000000000000000000" pitchFamily="2" charset="2"/>
              </a:rPr>
              <a:t>principalis</a:t>
            </a:r>
            <a:r>
              <a:rPr lang="sr-Latn-CS" altLang="en-US" sz="1700" dirty="0">
                <a:latin typeface="Book Antiqua" panose="02040602050305030304" pitchFamily="18" charset="0"/>
                <a:sym typeface="Wingdings" panose="05000000000000000000" pitchFamily="2" charset="2"/>
              </a:rPr>
              <a:t> n. </a:t>
            </a:r>
            <a:r>
              <a:rPr lang="sr-Latn-CS" altLang="en-US" sz="1700" dirty="0" err="1">
                <a:latin typeface="Book Antiqua" panose="02040602050305030304" pitchFamily="18" charset="0"/>
                <a:sym typeface="Wingdings" panose="05000000000000000000" pitchFamily="2" charset="2"/>
              </a:rPr>
              <a:t>trigemini</a:t>
            </a:r>
            <a:r>
              <a:rPr lang="sr-Latn-CS" altLang="en-US" sz="1700" dirty="0">
                <a:latin typeface="Book Antiqua" panose="02040602050305030304" pitchFamily="18" charset="0"/>
                <a:sym typeface="Wingdings" panose="05000000000000000000" pitchFamily="2" charset="2"/>
              </a:rPr>
              <a:t> </a:t>
            </a:r>
            <a:r>
              <a:rPr lang="en-GB" altLang="en-US" sz="1700" dirty="0">
                <a:latin typeface="Book Antiqua" panose="02040602050305030304" pitchFamily="18" charset="0"/>
                <a:sym typeface="Wingdings" panose="05000000000000000000" pitchFamily="2" charset="2"/>
              </a:rPr>
              <a:t>form </a:t>
            </a:r>
            <a:r>
              <a:rPr lang="en-GB" altLang="en-US" sz="1700" u="sng" dirty="0">
                <a:latin typeface="Book Antiqua" panose="02040602050305030304" pitchFamily="18" charset="0"/>
                <a:sym typeface="Wingdings" panose="05000000000000000000" pitchFamily="2" charset="2"/>
              </a:rPr>
              <a:t>uncrossed pathway </a:t>
            </a:r>
            <a:r>
              <a:rPr lang="sr-Latn-CS" altLang="en-US" sz="1700" dirty="0">
                <a:latin typeface="Book Antiqua" panose="02040602050305030304" pitchFamily="18" charset="0"/>
                <a:sym typeface="Wingdings" panose="05000000000000000000" pitchFamily="2" charset="2"/>
              </a:rPr>
              <a:t>- </a:t>
            </a:r>
            <a:r>
              <a:rPr lang="en-US" altLang="en-US" sz="1700" b="1" dirty="0">
                <a:latin typeface="Book Antiqua" panose="02040602050305030304" pitchFamily="18" charset="0"/>
              </a:rPr>
              <a:t>tractus </a:t>
            </a:r>
            <a:r>
              <a:rPr lang="en-US" altLang="en-US" sz="1700" b="1" dirty="0" err="1">
                <a:latin typeface="Book Antiqua" panose="02040602050305030304" pitchFamily="18" charset="0"/>
              </a:rPr>
              <a:t>trigeminothalamicus</a:t>
            </a:r>
            <a:r>
              <a:rPr lang="en-US" altLang="en-US" sz="1700" b="1" dirty="0">
                <a:latin typeface="Book Antiqua" panose="02040602050305030304" pitchFamily="18" charset="0"/>
              </a:rPr>
              <a:t> posterior</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 descr="Picture18">
            <a:extLst>
              <a:ext uri="{FF2B5EF4-FFF2-40B4-BE49-F238E27FC236}">
                <a16:creationId xmlns:a16="http://schemas.microsoft.com/office/drawing/2014/main" id="{2E2C86EA-5724-F41A-5A7C-5E37AFBF32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9050"/>
            <a:ext cx="5181600" cy="681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a:extLst>
              <a:ext uri="{FF2B5EF4-FFF2-40B4-BE49-F238E27FC236}">
                <a16:creationId xmlns:a16="http://schemas.microsoft.com/office/drawing/2014/main" id="{334F86AF-F33B-95B9-BF65-B9DEE306CFED}"/>
              </a:ext>
            </a:extLst>
          </p:cNvPr>
          <p:cNvSpPr txBox="1">
            <a:spLocks noChangeArrowheads="1"/>
          </p:cNvSpPr>
          <p:nvPr/>
        </p:nvSpPr>
        <p:spPr bwMode="auto">
          <a:xfrm>
            <a:off x="323528" y="224644"/>
            <a:ext cx="8640960" cy="6408712"/>
          </a:xfrm>
          <a:prstGeom prst="rect">
            <a:avLst/>
          </a:prstGeom>
          <a:solidFill>
            <a:schemeClr val="bg1"/>
          </a:solidFill>
          <a:ln>
            <a:noFill/>
          </a:ln>
        </p:spPr>
        <p:txBody>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spcBef>
                <a:spcPts val="250"/>
              </a:spcBef>
              <a:buClr>
                <a:schemeClr val="accent1"/>
              </a:buClr>
              <a:buSzPct val="80000"/>
              <a:buFont typeface="Arial" panose="020B0604020202020204" pitchFamily="34" charset="0"/>
              <a:buNone/>
            </a:pPr>
            <a:r>
              <a:rPr lang="sr-Latn-CS" altLang="en-US" b="1" dirty="0">
                <a:latin typeface="Book Antiqua" panose="02040602050305030304" pitchFamily="18" charset="0"/>
              </a:rPr>
              <a:t>- </a:t>
            </a:r>
            <a:r>
              <a:rPr lang="sr-Latn-CS" altLang="en-US" b="1" dirty="0" err="1">
                <a:latin typeface="Book Antiqua" panose="02040602050305030304" pitchFamily="18" charset="0"/>
              </a:rPr>
              <a:t>Tractus</a:t>
            </a:r>
            <a:r>
              <a:rPr lang="sr-Latn-CS" altLang="en-US" b="1" dirty="0">
                <a:latin typeface="Book Antiqua" panose="02040602050305030304" pitchFamily="18" charset="0"/>
              </a:rPr>
              <a:t> </a:t>
            </a:r>
            <a:r>
              <a:rPr lang="sr-Latn-CS" altLang="en-US" b="1" dirty="0" err="1">
                <a:latin typeface="Book Antiqua" panose="02040602050305030304" pitchFamily="18" charset="0"/>
              </a:rPr>
              <a:t>trigeminothalamicus</a:t>
            </a:r>
            <a:r>
              <a:rPr lang="sr-Latn-CS" altLang="en-US" b="1" dirty="0">
                <a:latin typeface="Book Antiqua" panose="02040602050305030304" pitchFamily="18" charset="0"/>
              </a:rPr>
              <a:t> </a:t>
            </a:r>
            <a:r>
              <a:rPr lang="sr-Latn-CS" altLang="en-US" b="1" dirty="0" err="1">
                <a:latin typeface="Book Antiqua" panose="02040602050305030304" pitchFamily="18" charset="0"/>
              </a:rPr>
              <a:t>anterior</a:t>
            </a:r>
            <a:r>
              <a:rPr lang="sr-Latn-CS" altLang="en-US" b="1" dirty="0">
                <a:latin typeface="Book Antiqua" panose="02040602050305030304" pitchFamily="18" charset="0"/>
              </a:rPr>
              <a:t> </a:t>
            </a:r>
            <a:r>
              <a:rPr lang="en-GB" altLang="en-US" dirty="0">
                <a:latin typeface="Book Antiqua" panose="02040602050305030304" pitchFamily="18" charset="0"/>
              </a:rPr>
              <a:t>and</a:t>
            </a:r>
            <a:r>
              <a:rPr lang="sr-Latn-CS" altLang="en-US" b="1" dirty="0">
                <a:latin typeface="Book Antiqua" panose="02040602050305030304" pitchFamily="18" charset="0"/>
              </a:rPr>
              <a:t> </a:t>
            </a:r>
            <a:r>
              <a:rPr lang="sr-Latn-CS" altLang="en-US" b="1" dirty="0" err="1">
                <a:latin typeface="Book Antiqua" panose="02040602050305030304" pitchFamily="18" charset="0"/>
              </a:rPr>
              <a:t>tractus</a:t>
            </a:r>
            <a:r>
              <a:rPr lang="sr-Latn-CS" altLang="en-US" b="1" dirty="0">
                <a:latin typeface="Book Antiqua" panose="02040602050305030304" pitchFamily="18" charset="0"/>
              </a:rPr>
              <a:t> </a:t>
            </a:r>
            <a:r>
              <a:rPr lang="sr-Latn-CS" altLang="en-US" b="1" dirty="0" err="1">
                <a:latin typeface="Book Antiqua" panose="02040602050305030304" pitchFamily="18" charset="0"/>
              </a:rPr>
              <a:t>trigeminothalamicus</a:t>
            </a:r>
            <a:r>
              <a:rPr lang="sr-Latn-CS" altLang="en-US" b="1" dirty="0">
                <a:latin typeface="Book Antiqua" panose="02040602050305030304" pitchFamily="18" charset="0"/>
              </a:rPr>
              <a:t> </a:t>
            </a:r>
            <a:r>
              <a:rPr lang="sr-Latn-CS" altLang="en-US" b="1" dirty="0" err="1">
                <a:latin typeface="Book Antiqua" panose="02040602050305030304" pitchFamily="18" charset="0"/>
              </a:rPr>
              <a:t>posterior</a:t>
            </a:r>
            <a:br>
              <a:rPr lang="sr-Latn-CS" altLang="en-US" b="1" dirty="0">
                <a:latin typeface="Book Antiqua" panose="02040602050305030304" pitchFamily="18" charset="0"/>
              </a:rPr>
            </a:br>
            <a:r>
              <a:rPr lang="sr-Latn-CS" altLang="en-US" b="1" dirty="0">
                <a:latin typeface="Book Antiqua" panose="02040602050305030304" pitchFamily="18" charset="0"/>
              </a:rPr>
              <a:t> </a:t>
            </a:r>
            <a:r>
              <a:rPr lang="en-GB" altLang="en-US" dirty="0">
                <a:latin typeface="Book Antiqua" panose="02040602050305030304" pitchFamily="18" charset="0"/>
              </a:rPr>
              <a:t>carry general </a:t>
            </a:r>
            <a:r>
              <a:rPr lang="sr-Cyrl-CS" altLang="en-US" dirty="0">
                <a:latin typeface="Book Antiqua" panose="02040602050305030304" pitchFamily="18" charset="0"/>
              </a:rPr>
              <a:t>(</a:t>
            </a:r>
            <a:r>
              <a:rPr lang="en-GB" altLang="en-US" dirty="0">
                <a:latin typeface="Book Antiqua" panose="02040602050305030304" pitchFamily="18" charset="0"/>
              </a:rPr>
              <a:t>superficial and deep</a:t>
            </a:r>
            <a:r>
              <a:rPr lang="sr-Cyrl-CS" altLang="en-US" dirty="0">
                <a:latin typeface="Book Antiqua" panose="02040602050305030304" pitchFamily="18" charset="0"/>
              </a:rPr>
              <a:t>) </a:t>
            </a:r>
            <a:r>
              <a:rPr lang="en-GB" altLang="en-US" dirty="0">
                <a:latin typeface="Book Antiqua" panose="02040602050305030304" pitchFamily="18" charset="0"/>
              </a:rPr>
              <a:t>conscious</a:t>
            </a:r>
            <a:r>
              <a:rPr lang="sr-Cyrl-CS" altLang="en-US" dirty="0">
                <a:latin typeface="Book Antiqua" panose="02040602050305030304" pitchFamily="18" charset="0"/>
              </a:rPr>
              <a:t> </a:t>
            </a:r>
            <a:r>
              <a:rPr lang="en-GB" altLang="en-US" dirty="0">
                <a:latin typeface="Book Antiqua" panose="02040602050305030304" pitchFamily="18" charset="0"/>
              </a:rPr>
              <a:t>sensibility of the head and they together form </a:t>
            </a:r>
            <a:r>
              <a:rPr lang="sr-Latn-CS" altLang="en-US" b="1" dirty="0" err="1">
                <a:latin typeface="Book Antiqua" panose="02040602050305030304" pitchFamily="18" charset="0"/>
              </a:rPr>
              <a:t>lemniscus</a:t>
            </a:r>
            <a:r>
              <a:rPr lang="sr-Latn-CS" altLang="en-US" b="1" dirty="0">
                <a:latin typeface="Book Antiqua" panose="02040602050305030304" pitchFamily="18" charset="0"/>
              </a:rPr>
              <a:t> </a:t>
            </a:r>
            <a:r>
              <a:rPr lang="sr-Latn-CS" altLang="en-US" b="1" dirty="0" err="1">
                <a:latin typeface="Book Antiqua" panose="02040602050305030304" pitchFamily="18" charset="0"/>
              </a:rPr>
              <a:t>trigeminalis</a:t>
            </a:r>
            <a:r>
              <a:rPr lang="en-GB" altLang="en-US" b="1" dirty="0">
                <a:latin typeface="Book Antiqua" panose="02040602050305030304" pitchFamily="18" charset="0"/>
              </a:rPr>
              <a:t> (as part of lemniscus medialis) that terminates in third-order neurons </a:t>
            </a:r>
            <a:r>
              <a:rPr lang="en-GB" altLang="en-US" b="1" dirty="0" err="1">
                <a:latin typeface="Book Antiqua" panose="02040602050305030304" pitchFamily="18" charset="0"/>
              </a:rPr>
              <a:t>loceted</a:t>
            </a:r>
            <a:r>
              <a:rPr lang="en-GB" altLang="en-US" b="1" dirty="0">
                <a:latin typeface="Book Antiqua" panose="02040602050305030304" pitchFamily="18" charset="0"/>
              </a:rPr>
              <a:t> in the nuclei of thalamus</a:t>
            </a:r>
            <a:endParaRPr lang="sr-Latn-CS"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endParaRPr lang="sr-Latn-CS" altLang="en-US" b="1"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en-GB" altLang="en-US" b="1" dirty="0">
                <a:solidFill>
                  <a:srgbClr val="007EEA"/>
                </a:solidFill>
                <a:latin typeface="Book Antiqua" panose="02040602050305030304" pitchFamily="18" charset="0"/>
              </a:rPr>
              <a:t>Neuron 3 (third-ordered neurons) of the medial </a:t>
            </a:r>
            <a:r>
              <a:rPr lang="en-GB" altLang="en-US" b="1" dirty="0" err="1">
                <a:solidFill>
                  <a:srgbClr val="007EEA"/>
                </a:solidFill>
                <a:latin typeface="Book Antiqua" panose="02040602050305030304" pitchFamily="18" charset="0"/>
              </a:rPr>
              <a:t>lemniscal</a:t>
            </a:r>
            <a:r>
              <a:rPr lang="en-GB" altLang="en-US" b="1" dirty="0">
                <a:solidFill>
                  <a:srgbClr val="007EEA"/>
                </a:solidFill>
                <a:latin typeface="Book Antiqua" panose="02040602050305030304" pitchFamily="18" charset="0"/>
              </a:rPr>
              <a:t> system</a:t>
            </a:r>
            <a:r>
              <a:rPr lang="en-US" altLang="en-US" b="1" dirty="0">
                <a:solidFill>
                  <a:srgbClr val="007EEA"/>
                </a:solidFill>
                <a:latin typeface="Book Antiqua" panose="02040602050305030304" pitchFamily="18" charset="0"/>
              </a:rPr>
              <a:t>:</a:t>
            </a:r>
          </a:p>
          <a:p>
            <a:pPr eaLnBrk="1" hangingPunct="1">
              <a:lnSpc>
                <a:spcPct val="150000"/>
              </a:lnSpc>
              <a:spcBef>
                <a:spcPts val="250"/>
              </a:spcBef>
              <a:buClr>
                <a:schemeClr val="accent1"/>
              </a:buClr>
              <a:buSzPct val="80000"/>
              <a:buFont typeface="Arial" panose="020B0604020202020204" pitchFamily="34" charset="0"/>
              <a:buNone/>
            </a:pPr>
            <a:r>
              <a:rPr lang="sr-Latn-CS" altLang="en-US" b="1" dirty="0">
                <a:latin typeface="Book Antiqua" panose="02040602050305030304" pitchFamily="18" charset="0"/>
              </a:rPr>
              <a:t>		       </a:t>
            </a:r>
            <a:r>
              <a:rPr lang="en-US" altLang="en-US" b="1" dirty="0">
                <a:latin typeface="Book Antiqua" panose="02040602050305030304" pitchFamily="18" charset="0"/>
              </a:rPr>
              <a:t>Nc. </a:t>
            </a:r>
            <a:r>
              <a:rPr lang="en-US" altLang="en-US" b="1" dirty="0" err="1">
                <a:latin typeface="Book Antiqua" panose="02040602050305030304" pitchFamily="18" charset="0"/>
              </a:rPr>
              <a:t>Ventralis</a:t>
            </a:r>
            <a:r>
              <a:rPr lang="en-US" altLang="en-US" b="1" dirty="0">
                <a:latin typeface="Book Antiqua" panose="02040602050305030304" pitchFamily="18" charset="0"/>
              </a:rPr>
              <a:t> </a:t>
            </a:r>
            <a:r>
              <a:rPr lang="en-US" altLang="en-US" b="1" dirty="0" err="1">
                <a:latin typeface="Book Antiqua" panose="02040602050305030304" pitchFamily="18" charset="0"/>
              </a:rPr>
              <a:t>posterolateralis</a:t>
            </a:r>
            <a:r>
              <a:rPr lang="sr-Latn-CS" altLang="en-US" dirty="0">
                <a:latin typeface="Book Antiqua" panose="02040602050305030304" pitchFamily="18" charset="0"/>
              </a:rPr>
              <a:t> </a:t>
            </a:r>
            <a:r>
              <a:rPr lang="en-GB" altLang="en-US" b="1" dirty="0">
                <a:latin typeface="Book Antiqua" panose="02040602050305030304" pitchFamily="18" charset="0"/>
              </a:rPr>
              <a:t>of thalamus</a:t>
            </a:r>
            <a:r>
              <a:rPr lang="sr-Latn-CS" altLang="en-US" b="1" dirty="0">
                <a:latin typeface="Book Antiqua" panose="02040602050305030304" pitchFamily="18" charset="0"/>
              </a:rPr>
              <a:t> </a:t>
            </a:r>
            <a:r>
              <a:rPr lang="sr-Latn-CS" altLang="en-US" dirty="0">
                <a:latin typeface="Book Antiqua" panose="02040602050305030304" pitchFamily="18" charset="0"/>
              </a:rPr>
              <a:t>(</a:t>
            </a:r>
            <a:r>
              <a:rPr lang="en-GB" altLang="en-US" dirty="0">
                <a:latin typeface="Book Antiqua" panose="02040602050305030304" pitchFamily="18" charset="0"/>
              </a:rPr>
              <a:t>for dorsal column tract</a:t>
            </a:r>
            <a:r>
              <a:rPr lang="sr-Latn-CS" altLang="en-US" dirty="0">
                <a:latin typeface="Book Antiqua" panose="02040602050305030304" pitchFamily="18" charset="0"/>
              </a:rPr>
              <a:t>)</a:t>
            </a:r>
            <a:endParaRPr lang="en-US" altLang="en-US"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en-US" altLang="en-US" dirty="0">
                <a:latin typeface="Book Antiqua" panose="02040602050305030304" pitchFamily="18" charset="0"/>
              </a:rPr>
              <a:t>                     </a:t>
            </a:r>
            <a:r>
              <a:rPr lang="sr-Latn-CS" altLang="en-US" dirty="0">
                <a:latin typeface="Book Antiqua" panose="02040602050305030304" pitchFamily="18" charset="0"/>
              </a:rPr>
              <a:t>  </a:t>
            </a:r>
            <a:r>
              <a:rPr lang="en-US" altLang="en-US" b="1" dirty="0">
                <a:latin typeface="Book Antiqua" panose="02040602050305030304" pitchFamily="18" charset="0"/>
              </a:rPr>
              <a:t>Nc. </a:t>
            </a:r>
            <a:r>
              <a:rPr lang="sr-Latn-CS" altLang="en-US" b="1" dirty="0" err="1">
                <a:latin typeface="Book Antiqua" panose="02040602050305030304" pitchFamily="18" charset="0"/>
              </a:rPr>
              <a:t>Ventralis</a:t>
            </a:r>
            <a:r>
              <a:rPr lang="sr-Latn-CS" altLang="en-US" b="1" dirty="0">
                <a:latin typeface="Book Antiqua" panose="02040602050305030304" pitchFamily="18" charset="0"/>
              </a:rPr>
              <a:t> p</a:t>
            </a:r>
            <a:r>
              <a:rPr lang="en-US" altLang="en-US" b="1" dirty="0" err="1">
                <a:latin typeface="Book Antiqua" panose="02040602050305030304" pitchFamily="18" charset="0"/>
              </a:rPr>
              <a:t>osteromedialis</a:t>
            </a:r>
            <a:r>
              <a:rPr lang="sr-Latn-CS" altLang="en-US" b="1" dirty="0">
                <a:latin typeface="Book Antiqua" panose="02040602050305030304" pitchFamily="18" charset="0"/>
              </a:rPr>
              <a:t> </a:t>
            </a:r>
            <a:r>
              <a:rPr lang="en-GB" altLang="en-US" b="1" dirty="0">
                <a:latin typeface="Book Antiqua" panose="02040602050305030304" pitchFamily="18" charset="0"/>
              </a:rPr>
              <a:t>of thalamus </a:t>
            </a:r>
            <a:r>
              <a:rPr lang="sr-Latn-CS" altLang="en-US" dirty="0">
                <a:latin typeface="Book Antiqua" panose="02040602050305030304" pitchFamily="18" charset="0"/>
              </a:rPr>
              <a:t>(</a:t>
            </a:r>
            <a:r>
              <a:rPr lang="en-GB" altLang="en-US" dirty="0">
                <a:latin typeface="Book Antiqua" panose="02040602050305030304" pitchFamily="18" charset="0"/>
              </a:rPr>
              <a:t>for </a:t>
            </a:r>
            <a:r>
              <a:rPr lang="sr-Latn-CS" altLang="en-US" dirty="0" err="1">
                <a:latin typeface="Book Antiqua" panose="02040602050305030304" pitchFamily="18" charset="0"/>
              </a:rPr>
              <a:t>lemniscus</a:t>
            </a:r>
            <a:r>
              <a:rPr lang="sr-Latn-CS" altLang="en-US" dirty="0">
                <a:latin typeface="Book Antiqua" panose="02040602050305030304" pitchFamily="18" charset="0"/>
              </a:rPr>
              <a:t> </a:t>
            </a:r>
            <a:r>
              <a:rPr lang="en-GB" altLang="en-US" dirty="0">
                <a:latin typeface="Book Antiqua" panose="02040602050305030304" pitchFamily="18" charset="0"/>
              </a:rPr>
              <a:t>medialis</a:t>
            </a:r>
            <a:br>
              <a:rPr lang="en-GB" altLang="en-US" dirty="0">
                <a:latin typeface="Book Antiqua" panose="02040602050305030304" pitchFamily="18" charset="0"/>
              </a:rPr>
            </a:br>
            <a:r>
              <a:rPr lang="en-GB" altLang="en-US" dirty="0">
                <a:latin typeface="Book Antiqua" panose="02040602050305030304" pitchFamily="18" charset="0"/>
              </a:rPr>
              <a:t>						      (</a:t>
            </a:r>
            <a:r>
              <a:rPr lang="sr-Latn-CS" altLang="en-US" dirty="0" err="1">
                <a:latin typeface="Book Antiqua" panose="02040602050305030304" pitchFamily="18" charset="0"/>
              </a:rPr>
              <a:t>trigeminus</a:t>
            </a:r>
            <a:r>
              <a:rPr lang="sr-Latn-CS" altLang="en-US" dirty="0">
                <a:latin typeface="Book Antiqua" panose="02040602050305030304" pitchFamily="18" charset="0"/>
              </a:rPr>
              <a:t>)</a:t>
            </a:r>
            <a:r>
              <a:rPr lang="en-GB" altLang="en-US" dirty="0">
                <a:latin typeface="Book Antiqua" panose="02040602050305030304" pitchFamily="18" charset="0"/>
              </a:rPr>
              <a:t>)</a:t>
            </a:r>
            <a:endParaRPr lang="en-US" altLang="en-US"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en-US" altLang="en-US" dirty="0">
                <a:latin typeface="Book Antiqua" panose="02040602050305030304" pitchFamily="18" charset="0"/>
              </a:rPr>
              <a:t>                     </a:t>
            </a:r>
            <a:r>
              <a:rPr lang="sr-Latn-CS" altLang="en-US" dirty="0">
                <a:latin typeface="Book Antiqua" panose="02040602050305030304" pitchFamily="18" charset="0"/>
              </a:rPr>
              <a:t>  </a:t>
            </a:r>
            <a:r>
              <a:rPr lang="en-US" altLang="en-US" b="1" dirty="0" err="1">
                <a:latin typeface="Book Antiqua" panose="02040602050305030304" pitchFamily="18" charset="0"/>
              </a:rPr>
              <a:t>Ncc</a:t>
            </a:r>
            <a:r>
              <a:rPr lang="en-US" altLang="en-US" b="1" dirty="0">
                <a:latin typeface="Book Antiqua" panose="02040602050305030304" pitchFamily="18" charset="0"/>
              </a:rPr>
              <a:t>. Posteriores </a:t>
            </a:r>
            <a:r>
              <a:rPr lang="sr-Latn-CS" altLang="en-US" dirty="0">
                <a:latin typeface="Book Antiqua" panose="02040602050305030304" pitchFamily="18" charset="0"/>
              </a:rPr>
              <a:t>– </a:t>
            </a:r>
            <a:r>
              <a:rPr lang="en-GB" altLang="en-US" dirty="0" err="1">
                <a:latin typeface="Book Antiqua" panose="02040602050305030304" pitchFamily="18" charset="0"/>
              </a:rPr>
              <a:t>fibers</a:t>
            </a:r>
            <a:r>
              <a:rPr lang="en-GB" altLang="en-US" dirty="0">
                <a:latin typeface="Book Antiqua" panose="02040602050305030304" pitchFamily="18" charset="0"/>
              </a:rPr>
              <a:t> that </a:t>
            </a:r>
            <a:r>
              <a:rPr lang="en-GB" altLang="en-US" dirty="0" err="1">
                <a:latin typeface="Book Antiqua" panose="02040602050305030304" pitchFamily="18" charset="0"/>
              </a:rPr>
              <a:t>conwey</a:t>
            </a:r>
            <a:r>
              <a:rPr lang="en-GB" altLang="en-US" dirty="0">
                <a:latin typeface="Book Antiqua" panose="02040602050305030304" pitchFamily="18" charset="0"/>
              </a:rPr>
              <a:t> pain </a:t>
            </a:r>
            <a:endParaRPr lang="en-US" altLang="en-US" dirty="0">
              <a:latin typeface="Book Antiqua" panose="02040602050305030304" pitchFamily="18" charset="0"/>
            </a:endParaRPr>
          </a:p>
          <a:p>
            <a:pPr eaLnBrk="1" hangingPunct="1">
              <a:lnSpc>
                <a:spcPct val="150000"/>
              </a:lnSpc>
              <a:spcBef>
                <a:spcPts val="250"/>
              </a:spcBef>
              <a:buClr>
                <a:schemeClr val="accent1"/>
              </a:buClr>
              <a:buSzPct val="80000"/>
              <a:buFont typeface="Arial" panose="020B0604020202020204" pitchFamily="34" charset="0"/>
              <a:buNone/>
            </a:pPr>
            <a:r>
              <a:rPr lang="en-GB" altLang="en-US" dirty="0">
                <a:latin typeface="Book Antiqua" panose="02040602050305030304" pitchFamily="18" charset="0"/>
              </a:rPr>
              <a:t>Axons of the third-ordered neurons (neuron 3) passes toward the cortex forming</a:t>
            </a:r>
            <a:endParaRPr lang="en-US" altLang="en-US" dirty="0">
              <a:latin typeface="Book Antiqua" panose="02040602050305030304" pitchFamily="18" charset="0"/>
            </a:endParaRPr>
          </a:p>
          <a:p>
            <a:pPr marL="0" indent="0" eaLnBrk="1" hangingPunct="1">
              <a:lnSpc>
                <a:spcPct val="150000"/>
              </a:lnSpc>
              <a:spcBef>
                <a:spcPts val="250"/>
              </a:spcBef>
              <a:buClr>
                <a:schemeClr val="accent1"/>
              </a:buClr>
              <a:buSzPct val="80000"/>
              <a:buFont typeface="Arial" panose="020B0604020202020204" pitchFamily="34" charset="0"/>
              <a:buNone/>
            </a:pPr>
            <a:r>
              <a:rPr lang="en-US" altLang="en-US" b="1" dirty="0">
                <a:latin typeface="Book Antiqua" panose="02040602050305030304" pitchFamily="18" charset="0"/>
              </a:rPr>
              <a:t>Pedunculus thalami superior</a:t>
            </a:r>
            <a:r>
              <a:rPr lang="en-US" altLang="en-US" dirty="0">
                <a:latin typeface="Book Antiqua" panose="02040602050305030304" pitchFamily="18" charset="0"/>
              </a:rPr>
              <a:t> (as the part of thalamocortical radiation) </a:t>
            </a:r>
            <a:r>
              <a:rPr lang="en-US" altLang="en-US" dirty="0">
                <a:latin typeface="Book Antiqua" panose="02040602050305030304" pitchFamily="18" charset="0"/>
                <a:sym typeface="Wingdings" panose="05000000000000000000" pitchFamily="2" charset="2"/>
              </a:rPr>
              <a:t></a:t>
            </a:r>
            <a:r>
              <a:rPr lang="en-US" altLang="en-US" dirty="0">
                <a:latin typeface="Book Antiqua" panose="02040602050305030304" pitchFamily="18" charset="0"/>
              </a:rPr>
              <a:t> then pass through posterior limb of capsula interna </a:t>
            </a:r>
            <a:r>
              <a:rPr lang="en-US" altLang="en-US" dirty="0">
                <a:latin typeface="Book Antiqua" panose="02040602050305030304" pitchFamily="18" charset="0"/>
                <a:sym typeface="Wingdings" panose="05000000000000000000" pitchFamily="2" charset="2"/>
              </a:rPr>
              <a:t> than form </a:t>
            </a:r>
            <a:r>
              <a:rPr lang="en-US" altLang="en-US" dirty="0">
                <a:latin typeface="Book Antiqua" panose="02040602050305030304" pitchFamily="18" charset="0"/>
              </a:rPr>
              <a:t>parietal part of corona radiata </a:t>
            </a:r>
            <a:r>
              <a:rPr lang="en-US" altLang="en-US" dirty="0">
                <a:latin typeface="Book Antiqua" panose="02040602050305030304" pitchFamily="18" charset="0"/>
                <a:sym typeface="Wingdings" panose="05000000000000000000" pitchFamily="2" charset="2"/>
              </a:rPr>
              <a:t> and terminates in </a:t>
            </a:r>
            <a:r>
              <a:rPr lang="en-US" altLang="en-US" dirty="0">
                <a:latin typeface="Book Antiqua" panose="02040602050305030304" pitchFamily="18" charset="0"/>
              </a:rPr>
              <a:t>primary somatosensory cortex </a:t>
            </a:r>
            <a:r>
              <a:rPr lang="en-US" altLang="en-US" sz="1800" dirty="0">
                <a:latin typeface="Book Antiqua" panose="02040602050305030304" pitchFamily="18" charset="0"/>
              </a:rPr>
              <a:t>(gyrus </a:t>
            </a:r>
            <a:r>
              <a:rPr lang="en-US" altLang="en-US" sz="1800" dirty="0" err="1">
                <a:latin typeface="Book Antiqua" panose="02040602050305030304" pitchFamily="18" charset="0"/>
              </a:rPr>
              <a:t>postcentralis</a:t>
            </a:r>
            <a:r>
              <a:rPr lang="en-US" altLang="en-US" sz="1800" dirty="0">
                <a:latin typeface="Book Antiqua" panose="02040602050305030304" pitchFamily="18" charset="0"/>
              </a:rPr>
              <a:t> and </a:t>
            </a:r>
            <a:r>
              <a:rPr lang="en-US" altLang="en-US" sz="1800" dirty="0">
                <a:solidFill>
                  <a:srgbClr val="FF0000"/>
                </a:solidFill>
                <a:latin typeface="Book Antiqua" panose="02040602050305030304" pitchFamily="18" charset="0"/>
              </a:rPr>
              <a:t>posterior 1/3 of paracentral lobule</a:t>
            </a:r>
            <a:r>
              <a:rPr lang="en-US" altLang="en-US" dirty="0">
                <a:solidFill>
                  <a:srgbClr val="FF0000"/>
                </a:solidFill>
                <a:latin typeface="Book Antiqua" panose="02040602050305030304" pitchFamily="18" charset="0"/>
              </a:rPr>
              <a:t> </a:t>
            </a:r>
            <a:r>
              <a:rPr lang="en-US" altLang="en-US" dirty="0">
                <a:latin typeface="Book Antiqua" panose="02040602050305030304" pitchFamily="18" charset="0"/>
              </a:rPr>
              <a:t>(area 3,1,2 – Brodmann).</a:t>
            </a:r>
          </a:p>
          <a:p>
            <a:pPr eaLnBrk="1" hangingPunct="1">
              <a:lnSpc>
                <a:spcPct val="150000"/>
              </a:lnSpc>
              <a:spcBef>
                <a:spcPts val="250"/>
              </a:spcBef>
              <a:buClr>
                <a:schemeClr val="accent1"/>
              </a:buClr>
              <a:buSzPct val="80000"/>
              <a:buFont typeface="Arial" panose="020B0604020202020204" pitchFamily="34" charset="0"/>
              <a:buNone/>
            </a:pPr>
            <a:endParaRPr lang="en-US" altLang="en-US" b="1" dirty="0">
              <a:latin typeface="Book Antiqua" panose="0204060205030503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Picture7">
            <a:extLst>
              <a:ext uri="{FF2B5EF4-FFF2-40B4-BE49-F238E27FC236}">
                <a16:creationId xmlns:a16="http://schemas.microsoft.com/office/drawing/2014/main" id="{F4B4A945-1FA9-3E37-567B-1CD08DC4F6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8313" y="85725"/>
            <a:ext cx="5667375" cy="668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a:extLst>
              <a:ext uri="{FF2B5EF4-FFF2-40B4-BE49-F238E27FC236}">
                <a16:creationId xmlns:a16="http://schemas.microsoft.com/office/drawing/2014/main" id="{9C987259-7661-8441-5017-EE86FAD84D54}"/>
              </a:ext>
            </a:extLst>
          </p:cNvPr>
          <p:cNvSpPr txBox="1">
            <a:spLocks noChangeArrowheads="1"/>
          </p:cNvSpPr>
          <p:nvPr/>
        </p:nvSpPr>
        <p:spPr bwMode="auto">
          <a:xfrm>
            <a:off x="714375" y="500063"/>
            <a:ext cx="7500938"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buFont typeface="Arial" panose="020B0604020202020204" pitchFamily="34" charset="0"/>
              <a:buNone/>
            </a:pPr>
            <a:endParaRPr lang="sr-Latn-CS" altLang="en-US" b="1" dirty="0">
              <a:latin typeface="Book Antiqua" panose="02040602050305030304" pitchFamily="18" charset="0"/>
            </a:endParaRPr>
          </a:p>
          <a:p>
            <a:pPr algn="ctr" eaLnBrk="1" hangingPunct="1">
              <a:lnSpc>
                <a:spcPct val="150000"/>
              </a:lnSpc>
              <a:buFont typeface="Arial" panose="020B0604020202020204" pitchFamily="34" charset="0"/>
              <a:buNone/>
            </a:pPr>
            <a:r>
              <a:rPr lang="en-GB" altLang="en-US" b="1" dirty="0">
                <a:latin typeface="Book Antiqua" panose="02040602050305030304" pitchFamily="18" charset="0"/>
              </a:rPr>
              <a:t>SENSORY PATHWAYS</a:t>
            </a: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AutoNum type="arabicParenR"/>
            </a:pPr>
            <a:r>
              <a:rPr lang="en-GB" altLang="en-US" b="1" dirty="0">
                <a:latin typeface="Book Antiqua" panose="02040602050305030304" pitchFamily="18" charset="0"/>
              </a:rPr>
              <a:t>Visual (Optic) pathway (tract)</a:t>
            </a: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AutoNum type="arabicParenR"/>
            </a:pPr>
            <a:r>
              <a:rPr lang="en-GB" altLang="en-US" b="1" dirty="0">
                <a:latin typeface="Book Antiqua" panose="02040602050305030304" pitchFamily="18" charset="0"/>
              </a:rPr>
              <a:t>Acoustic (auditory) pathway</a:t>
            </a: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AutoNum type="arabicParenR"/>
            </a:pPr>
            <a:r>
              <a:rPr lang="en-GB" altLang="en-US" b="1" dirty="0">
                <a:latin typeface="Book Antiqua" panose="02040602050305030304" pitchFamily="18" charset="0"/>
              </a:rPr>
              <a:t>Vestibular pathway</a:t>
            </a: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AutoNum type="arabicParenR"/>
            </a:pPr>
            <a:r>
              <a:rPr lang="en-GB" altLang="en-US" b="1" dirty="0">
                <a:latin typeface="Book Antiqua" panose="02040602050305030304" pitchFamily="18" charset="0"/>
              </a:rPr>
              <a:t>Gustatory (taste) pathway</a:t>
            </a:r>
            <a:endParaRPr lang="en-US" altLang="en-US" b="1" dirty="0">
              <a:latin typeface="Book Antiqua" panose="02040602050305030304" pitchFamily="18" charset="0"/>
            </a:endParaRPr>
          </a:p>
          <a:p>
            <a:pPr eaLnBrk="1" hangingPunct="1">
              <a:lnSpc>
                <a:spcPct val="150000"/>
              </a:lnSpc>
              <a:buFont typeface="Arial" panose="020B0604020202020204" pitchFamily="34" charset="0"/>
              <a:buAutoNum type="arabicParenR"/>
            </a:pPr>
            <a:r>
              <a:rPr lang="en-GB" altLang="en-US" b="1" dirty="0">
                <a:latin typeface="Book Antiqua" panose="02040602050305030304" pitchFamily="18" charset="0"/>
              </a:rPr>
              <a:t>Olfactory pathway</a:t>
            </a: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None/>
            </a:pPr>
            <a:endParaRPr lang="en-US" altLang="en-US" dirty="0">
              <a:latin typeface="Book Antiqua" panose="02040602050305030304"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a:extLst>
              <a:ext uri="{FF2B5EF4-FFF2-40B4-BE49-F238E27FC236}">
                <a16:creationId xmlns:a16="http://schemas.microsoft.com/office/drawing/2014/main" id="{9AC92BD7-B974-6E8E-4DB4-99499F023DFB}"/>
              </a:ext>
            </a:extLst>
          </p:cNvPr>
          <p:cNvSpPr txBox="1">
            <a:spLocks noChangeArrowheads="1"/>
          </p:cNvSpPr>
          <p:nvPr/>
        </p:nvSpPr>
        <p:spPr bwMode="auto">
          <a:xfrm>
            <a:off x="285750" y="246976"/>
            <a:ext cx="8572500" cy="6597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buFont typeface="Arial" panose="020B0604020202020204" pitchFamily="34" charset="0"/>
              <a:buNone/>
            </a:pPr>
            <a:r>
              <a:rPr lang="en-US" altLang="en-US" b="1" dirty="0">
                <a:latin typeface="Book Antiqua" panose="02040602050305030304" pitchFamily="18" charset="0"/>
              </a:rPr>
              <a:t>VISUAL (OPTIC) PATHWAY (TRACT)</a:t>
            </a: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Definition: </a:t>
            </a:r>
            <a:endParaRPr lang="sr-Latn-CS" altLang="en-US" b="1" dirty="0">
              <a:latin typeface="Book Antiqua" panose="02040602050305030304" pitchFamily="18" charset="0"/>
            </a:endParaRPr>
          </a:p>
          <a:p>
            <a:pPr eaLnBrk="1" hangingPunct="1">
              <a:spcBef>
                <a:spcPts val="1200"/>
              </a:spcBef>
              <a:spcAft>
                <a:spcPts val="1200"/>
              </a:spcAft>
              <a:buFont typeface="Arial" panose="020B0604020202020204" pitchFamily="34" charset="0"/>
              <a:buNone/>
            </a:pPr>
            <a:r>
              <a:rPr lang="en-GB" dirty="0">
                <a:latin typeface="Book Antiqua" panose="02040602050305030304" pitchFamily="18" charset="0"/>
              </a:rPr>
              <a:t>The visual pathways project from the retina, via the optic nerve, to the brain where they reach the occipital cortex. </a:t>
            </a:r>
          </a:p>
          <a:p>
            <a:pPr eaLnBrk="1" hangingPunct="1">
              <a:spcBef>
                <a:spcPts val="1200"/>
              </a:spcBef>
              <a:spcAft>
                <a:spcPts val="1200"/>
              </a:spcAft>
              <a:buFont typeface="Arial" panose="020B0604020202020204" pitchFamily="34" charset="0"/>
              <a:buNone/>
            </a:pPr>
            <a:r>
              <a:rPr lang="en-US" altLang="en-US" dirty="0">
                <a:latin typeface="Book Antiqua" panose="02040602050305030304" pitchFamily="18" charset="0"/>
              </a:rPr>
              <a:t>Visual pathway has first-, second-, third- and fourth-order neurons. The first three are located in retina, while the fourth is located in lateral geniculate body of </a:t>
            </a:r>
            <a:r>
              <a:rPr lang="en-US" altLang="en-US" dirty="0" err="1">
                <a:latin typeface="Book Antiqua" panose="02040602050305030304" pitchFamily="18" charset="0"/>
              </a:rPr>
              <a:t>metathalamus</a:t>
            </a:r>
            <a:r>
              <a:rPr lang="en-US" altLang="en-US" dirty="0">
                <a:latin typeface="Book Antiqua" panose="02040602050305030304" pitchFamily="18" charset="0"/>
              </a:rPr>
              <a:t> / thalamus of diencephalon</a:t>
            </a:r>
            <a:endParaRPr lang="en-US" altLang="en-US" b="1" dirty="0">
              <a:latin typeface="Book Antiqua" panose="02040602050305030304" pitchFamily="18" charset="0"/>
            </a:endParaRPr>
          </a:p>
          <a:p>
            <a:pPr eaLnBrk="1" hangingPunct="1">
              <a:buFont typeface="Arial" panose="020B0604020202020204" pitchFamily="34" charset="0"/>
              <a:buNone/>
            </a:pPr>
            <a:r>
              <a:rPr lang="en-US" altLang="en-US" b="1" dirty="0">
                <a:latin typeface="Book Antiqua" panose="02040602050305030304" pitchFamily="18" charset="0"/>
              </a:rPr>
              <a:t>Neuron 1 (first-ordered neurons)</a:t>
            </a:r>
            <a:r>
              <a:rPr lang="en-US" altLang="en-US" dirty="0">
                <a:latin typeface="Book Antiqua" panose="02040602050305030304" pitchFamily="18" charset="0"/>
              </a:rPr>
              <a:t>: </a:t>
            </a:r>
            <a:r>
              <a:rPr lang="en-US" altLang="en-US" b="1" dirty="0">
                <a:latin typeface="Book Antiqua" panose="02040602050305030304" pitchFamily="18" charset="0"/>
              </a:rPr>
              <a:t>4</a:t>
            </a:r>
            <a:r>
              <a:rPr lang="en-US" altLang="en-US" b="1" baseline="30000" dirty="0">
                <a:latin typeface="Book Antiqua" panose="02040602050305030304" pitchFamily="18" charset="0"/>
              </a:rPr>
              <a:t>th</a:t>
            </a:r>
            <a:r>
              <a:rPr lang="en-US" altLang="en-US" b="1" dirty="0">
                <a:latin typeface="Book Antiqua" panose="02040602050305030304" pitchFamily="18" charset="0"/>
              </a:rPr>
              <a:t> layer of retina </a:t>
            </a:r>
            <a:r>
              <a:rPr lang="en-US" altLang="en-US" dirty="0">
                <a:latin typeface="Book Antiqua" panose="02040602050305030304" pitchFamily="18" charset="0"/>
              </a:rPr>
              <a:t>- </a:t>
            </a:r>
            <a:r>
              <a:rPr lang="en-US" altLang="en-US" b="1" dirty="0">
                <a:latin typeface="Book Antiqua" panose="02040602050305030304" pitchFamily="18" charset="0"/>
              </a:rPr>
              <a:t>Stratum </a:t>
            </a:r>
            <a:r>
              <a:rPr lang="en-US" altLang="en-US" b="1" dirty="0" err="1">
                <a:latin typeface="Book Antiqua" panose="02040602050305030304" pitchFamily="18" charset="0"/>
              </a:rPr>
              <a:t>neuroepitheliale</a:t>
            </a:r>
            <a:r>
              <a:rPr lang="en-US" altLang="en-US" b="1" dirty="0">
                <a:latin typeface="Book Antiqua" panose="02040602050305030304" pitchFamily="18" charset="0"/>
              </a:rPr>
              <a:t> of retina (outer nuclear layer)</a:t>
            </a:r>
            <a:br>
              <a:rPr lang="en-US" altLang="en-US" b="1" dirty="0">
                <a:latin typeface="Book Antiqua" panose="02040602050305030304" pitchFamily="18" charset="0"/>
              </a:rPr>
            </a:br>
            <a:endParaRPr lang="en-US" altLang="en-US" b="1" dirty="0">
              <a:latin typeface="Book Antiqua" panose="02040602050305030304" pitchFamily="18" charset="0"/>
            </a:endParaRPr>
          </a:p>
          <a:p>
            <a:pPr eaLnBrk="1" hangingPunct="1">
              <a:buFont typeface="Arial" panose="020B0604020202020204" pitchFamily="34" charset="0"/>
              <a:buNone/>
            </a:pPr>
            <a:r>
              <a:rPr lang="en-US" altLang="en-US" dirty="0">
                <a:latin typeface="Book Antiqua" panose="02040602050305030304" pitchFamily="18" charset="0"/>
              </a:rPr>
              <a:t>  </a:t>
            </a:r>
            <a:r>
              <a:rPr lang="sr-Latn-CS" altLang="en-US" dirty="0">
                <a:latin typeface="Book Antiqua" panose="02040602050305030304" pitchFamily="18" charset="0"/>
              </a:rPr>
              <a:t>-</a:t>
            </a:r>
            <a:r>
              <a:rPr lang="en-US" altLang="en-US" dirty="0">
                <a:latin typeface="Book Antiqua" panose="02040602050305030304" pitchFamily="18" charset="0"/>
              </a:rPr>
              <a:t>  </a:t>
            </a:r>
            <a:r>
              <a:rPr lang="en-GB" b="0" i="0" dirty="0">
                <a:solidFill>
                  <a:srgbClr val="0D0D0D"/>
                </a:solidFill>
                <a:effectLst/>
                <a:highlight>
                  <a:srgbClr val="FFFFFF"/>
                </a:highlight>
                <a:latin typeface="Book Antiqua" panose="02040602050305030304" pitchFamily="18" charset="0"/>
              </a:rPr>
              <a:t>Peripheral processes (“dendrites”) of these neurons have photoreceptors: </a:t>
            </a:r>
            <a:br>
              <a:rPr lang="en-GB" b="0" i="0" dirty="0">
                <a:solidFill>
                  <a:srgbClr val="0D0D0D"/>
                </a:solidFill>
                <a:effectLst/>
                <a:highlight>
                  <a:srgbClr val="FFFFFF"/>
                </a:highlight>
                <a:latin typeface="Book Antiqua" panose="02040602050305030304" pitchFamily="18" charset="0"/>
              </a:rPr>
            </a:br>
            <a:r>
              <a:rPr lang="en-GB" b="0" i="0" dirty="0">
                <a:solidFill>
                  <a:srgbClr val="0D0D0D"/>
                </a:solidFill>
                <a:effectLst/>
                <a:highlight>
                  <a:srgbClr val="FFFFFF"/>
                </a:highlight>
                <a:latin typeface="Book Antiqua" panose="02040602050305030304" pitchFamily="18" charset="0"/>
              </a:rPr>
              <a:t>     rods (</a:t>
            </a:r>
            <a:r>
              <a:rPr lang="en-GB" b="0" i="0" dirty="0" err="1">
                <a:solidFill>
                  <a:srgbClr val="0D0D0D"/>
                </a:solidFill>
                <a:effectLst/>
                <a:highlight>
                  <a:srgbClr val="FFFFFF"/>
                </a:highlight>
                <a:latin typeface="Book Antiqua" panose="02040602050305030304" pitchFamily="18" charset="0"/>
              </a:rPr>
              <a:t>bacili</a:t>
            </a:r>
            <a:r>
              <a:rPr lang="en-GB" b="0" i="0" dirty="0">
                <a:solidFill>
                  <a:srgbClr val="0D0D0D"/>
                </a:solidFill>
                <a:effectLst/>
                <a:highlight>
                  <a:srgbClr val="FFFFFF"/>
                </a:highlight>
                <a:latin typeface="Book Antiqua" panose="02040602050305030304" pitchFamily="18" charset="0"/>
              </a:rPr>
              <a:t>) and cones (coni) that register light and colours.</a:t>
            </a:r>
            <a:endParaRPr lang="en-US" altLang="en-US" dirty="0">
              <a:latin typeface="Book Antiqua" panose="02040602050305030304" pitchFamily="18" charset="0"/>
            </a:endParaRPr>
          </a:p>
          <a:p>
            <a:pPr eaLnBrk="1" hangingPunct="1">
              <a:buFont typeface="Arial" panose="020B0604020202020204" pitchFamily="34" charset="0"/>
              <a:buNone/>
            </a:pPr>
            <a:r>
              <a:rPr lang="en-US" altLang="en-US" sz="800" dirty="0">
                <a:latin typeface="Book Antiqua" panose="02040602050305030304" pitchFamily="18" charset="0"/>
              </a:rPr>
              <a:t>           </a:t>
            </a:r>
          </a:p>
          <a:p>
            <a:pPr eaLnBrk="1" hangingPunct="1">
              <a:buFont typeface="Arial" panose="020B0604020202020204" pitchFamily="34" charset="0"/>
              <a:buNone/>
            </a:pPr>
            <a:r>
              <a:rPr lang="en-US" altLang="en-US" dirty="0">
                <a:latin typeface="Book Antiqua" panose="02040602050305030304" pitchFamily="18" charset="0"/>
              </a:rPr>
              <a:t> </a:t>
            </a:r>
            <a:r>
              <a:rPr lang="sr-Latn-CS" altLang="en-US" dirty="0">
                <a:latin typeface="Book Antiqua" panose="02040602050305030304" pitchFamily="18" charset="0"/>
              </a:rPr>
              <a:t>-</a:t>
            </a:r>
            <a:r>
              <a:rPr lang="en-US" altLang="en-US" dirty="0">
                <a:latin typeface="Book Antiqua" panose="02040602050305030304" pitchFamily="18" charset="0"/>
              </a:rPr>
              <a:t> Central processes (“axons”) of these neurons enters in </a:t>
            </a:r>
            <a:r>
              <a:rPr lang="sr-Latn-CS" altLang="en-US" sz="1800" dirty="0" err="1">
                <a:latin typeface="Book Antiqua" panose="02040602050305030304" pitchFamily="18" charset="0"/>
              </a:rPr>
              <a:t>Stratum</a:t>
            </a:r>
            <a:r>
              <a:rPr lang="sr-Latn-CS" altLang="en-US" sz="1800" dirty="0">
                <a:latin typeface="Book Antiqua" panose="02040602050305030304" pitchFamily="18" charset="0"/>
              </a:rPr>
              <a:t> </a:t>
            </a:r>
            <a:r>
              <a:rPr lang="sr-Latn-CS" altLang="en-US" sz="1800" dirty="0" err="1">
                <a:latin typeface="Book Antiqua" panose="02040602050305030304" pitchFamily="18" charset="0"/>
              </a:rPr>
              <a:t>reticularae</a:t>
            </a:r>
            <a:br>
              <a:rPr lang="en-GB" altLang="en-US" dirty="0">
                <a:latin typeface="Book Antiqua" panose="02040602050305030304" pitchFamily="18" charset="0"/>
              </a:rPr>
            </a:br>
            <a:r>
              <a:rPr lang="en-GB" altLang="en-US" dirty="0">
                <a:latin typeface="Book Antiqua" panose="02040602050305030304" pitchFamily="18" charset="0"/>
              </a:rPr>
              <a:t>    </a:t>
            </a:r>
            <a:r>
              <a:rPr lang="sr-Latn-CS" altLang="en-US" sz="1800" dirty="0" err="1">
                <a:latin typeface="Book Antiqua" panose="02040602050305030304" pitchFamily="18" charset="0"/>
              </a:rPr>
              <a:t>externum</a:t>
            </a:r>
            <a:r>
              <a:rPr lang="en-GB" altLang="en-US" sz="1800" dirty="0">
                <a:latin typeface="Book Antiqua" panose="02040602050305030304" pitchFamily="18" charset="0"/>
              </a:rPr>
              <a:t> of retina (</a:t>
            </a:r>
            <a:r>
              <a:rPr lang="en-GB" altLang="en-US" sz="1800" dirty="0">
                <a:highlight>
                  <a:srgbClr val="FFFFFF"/>
                </a:highlight>
                <a:latin typeface="Book Antiqua" panose="02040602050305030304" pitchFamily="18" charset="0"/>
              </a:rPr>
              <a:t>O</a:t>
            </a:r>
            <a:r>
              <a:rPr lang="en-GB" sz="1800" b="0" i="0" dirty="0">
                <a:effectLst/>
                <a:highlight>
                  <a:srgbClr val="FFFFFF"/>
                </a:highlight>
                <a:latin typeface="Book Antiqua" panose="02040602050305030304" pitchFamily="18" charset="0"/>
              </a:rPr>
              <a:t>uter plexiform layer</a:t>
            </a:r>
            <a:r>
              <a:rPr lang="en-GB" altLang="en-US" sz="1800" dirty="0">
                <a:latin typeface="Book Antiqua" panose="02040602050305030304" pitchFamily="18" charset="0"/>
              </a:rPr>
              <a:t>) where make synapses with </a:t>
            </a:r>
            <a:r>
              <a:rPr lang="en-GB" altLang="en-US" dirty="0">
                <a:latin typeface="Book Antiqua" panose="02040602050305030304" pitchFamily="18" charset="0"/>
              </a:rPr>
              <a:t>dendrites</a:t>
            </a:r>
            <a:br>
              <a:rPr lang="en-GB" altLang="en-US" dirty="0">
                <a:latin typeface="Book Antiqua" panose="02040602050305030304" pitchFamily="18" charset="0"/>
              </a:rPr>
            </a:br>
            <a:r>
              <a:rPr lang="en-GB" altLang="en-US" dirty="0">
                <a:latin typeface="Book Antiqua" panose="02040602050305030304" pitchFamily="18" charset="0"/>
              </a:rPr>
              <a:t>    of bipolar neurons from 6</a:t>
            </a:r>
            <a:r>
              <a:rPr lang="en-GB" altLang="en-US" baseline="30000" dirty="0">
                <a:latin typeface="Book Antiqua" panose="02040602050305030304" pitchFamily="18" charset="0"/>
              </a:rPr>
              <a:t>th</a:t>
            </a:r>
            <a:r>
              <a:rPr lang="en-GB" altLang="en-US" dirty="0">
                <a:latin typeface="Book Antiqua" panose="02040602050305030304" pitchFamily="18" charset="0"/>
              </a:rPr>
              <a:t> layer of retina </a:t>
            </a:r>
            <a:r>
              <a:rPr lang="en-US" altLang="en-US" dirty="0">
                <a:latin typeface="Book Antiqua" panose="02040602050305030304" pitchFamily="18" charset="0"/>
              </a:rPr>
              <a:t>(inner nuclear layer or stratum</a:t>
            </a:r>
            <a:br>
              <a:rPr lang="en-GB" altLang="en-US" dirty="0">
                <a:latin typeface="Book Antiqua" panose="02040602050305030304" pitchFamily="18" charset="0"/>
              </a:rPr>
            </a:br>
            <a:r>
              <a:rPr lang="en-GB" altLang="en-US" dirty="0">
                <a:latin typeface="Book Antiqua" panose="02040602050305030304" pitchFamily="18" charset="0"/>
              </a:rPr>
              <a:t>    </a:t>
            </a:r>
            <a:r>
              <a:rPr lang="en-US" altLang="en-US" dirty="0" err="1">
                <a:latin typeface="Book Antiqua" panose="02040602050305030304" pitchFamily="18" charset="0"/>
              </a:rPr>
              <a:t>ganglionare</a:t>
            </a:r>
            <a:r>
              <a:rPr lang="en-US" altLang="en-US" dirty="0">
                <a:latin typeface="Book Antiqua" panose="02040602050305030304" pitchFamily="18" charset="0"/>
              </a:rPr>
              <a:t> retinae).</a:t>
            </a: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endParaRPr lang="en-US" altLang="en-US" dirty="0">
              <a:latin typeface="Book Antiqua" panose="02040602050305030304" pitchFamily="18"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
            <a:extLst>
              <a:ext uri="{FF2B5EF4-FFF2-40B4-BE49-F238E27FC236}">
                <a16:creationId xmlns:a16="http://schemas.microsoft.com/office/drawing/2014/main" id="{7737D77E-051A-1424-EE36-EC19B4BE52AB}"/>
              </a:ext>
            </a:extLst>
          </p:cNvPr>
          <p:cNvSpPr>
            <a:spLocks noChangeArrowheads="1"/>
          </p:cNvSpPr>
          <p:nvPr/>
        </p:nvSpPr>
        <p:spPr bwMode="auto">
          <a:xfrm>
            <a:off x="294837" y="1031870"/>
            <a:ext cx="8586078" cy="60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spcBef>
                <a:spcPct val="0"/>
              </a:spcBef>
              <a:buClrTx/>
              <a:buSzTx/>
              <a:buFont typeface="Arial" panose="020B0604020202020204" pitchFamily="34" charset="0"/>
              <a:buNone/>
            </a:pPr>
            <a:r>
              <a:rPr lang="en-GB" altLang="en-US" sz="1800" dirty="0">
                <a:latin typeface="Comic Sans MS" panose="030F0702030302020204" pitchFamily="66" charset="0"/>
              </a:rPr>
              <a:t>LAYERS OF OPTIC RETINA (from outer to inner layer)</a:t>
            </a:r>
            <a:br>
              <a:rPr lang="en-GB" altLang="en-US" sz="1800" dirty="0">
                <a:latin typeface="Comic Sans MS" panose="030F0702030302020204" pitchFamily="66" charset="0"/>
              </a:rPr>
            </a:br>
            <a:endParaRPr lang="en-GB" altLang="en-US" sz="8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1) </a:t>
            </a:r>
            <a:r>
              <a:rPr lang="en-GB" sz="1800" b="0" i="0" dirty="0">
                <a:solidFill>
                  <a:srgbClr val="484848"/>
                </a:solidFill>
                <a:effectLst/>
                <a:highlight>
                  <a:srgbClr val="FFFFFF"/>
                </a:highlight>
                <a:latin typeface="Comic Sans MS" panose="030F0702030302020204" pitchFamily="66" charset="0"/>
              </a:rPr>
              <a:t>Retinal pigmented epithelium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pigmenti </a:t>
            </a:r>
            <a:r>
              <a:rPr lang="sr-Latn-CS" altLang="en-US" sz="1800" dirty="0" err="1">
                <a:latin typeface="Comic Sans MS" panose="030F0702030302020204" pitchFamily="66" charset="0"/>
              </a:rPr>
              <a:t>reatinae</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en-GB" altLang="en-US" sz="1800" dirty="0">
                <a:latin typeface="Comic Sans MS" panose="030F0702030302020204" pitchFamily="66" charset="0"/>
              </a:rPr>
              <a:t>   - </a:t>
            </a:r>
            <a:r>
              <a:rPr lang="en-GB" sz="1400" b="0" i="0" dirty="0">
                <a:solidFill>
                  <a:srgbClr val="202122"/>
                </a:solidFill>
                <a:effectLst/>
                <a:highlight>
                  <a:srgbClr val="FFFFFF"/>
                </a:highlight>
                <a:latin typeface="Arial" panose="020B0604020202020204" pitchFamily="34" charset="0"/>
              </a:rPr>
              <a:t>single layer of cuboidal epithelial cells. This layer is closest to the choroid, and provides nourishment</a:t>
            </a:r>
            <a:br>
              <a:rPr lang="en-GB" sz="1400" b="0" i="0" dirty="0">
                <a:solidFill>
                  <a:srgbClr val="202122"/>
                </a:solidFill>
                <a:effectLst/>
                <a:highlight>
                  <a:srgbClr val="FFFFFF"/>
                </a:highlight>
                <a:latin typeface="Arial" panose="020B0604020202020204" pitchFamily="34" charset="0"/>
              </a:rPr>
            </a:br>
            <a:r>
              <a:rPr lang="en-GB" sz="1400" b="0" i="0" dirty="0">
                <a:solidFill>
                  <a:srgbClr val="202122"/>
                </a:solidFill>
                <a:effectLst/>
                <a:highlight>
                  <a:srgbClr val="FFFFFF"/>
                </a:highlight>
                <a:latin typeface="Arial" panose="020B0604020202020204" pitchFamily="34" charset="0"/>
              </a:rPr>
              <a:t>        and supportive functions to the neural retina, The black pigment melanin in the pigment layer</a:t>
            </a:r>
            <a:br>
              <a:rPr lang="en-GB" sz="1400" b="0" i="0" dirty="0">
                <a:solidFill>
                  <a:srgbClr val="202122"/>
                </a:solidFill>
                <a:effectLst/>
                <a:highlight>
                  <a:srgbClr val="FFFFFF"/>
                </a:highlight>
                <a:latin typeface="Arial" panose="020B0604020202020204" pitchFamily="34" charset="0"/>
              </a:rPr>
            </a:br>
            <a:r>
              <a:rPr lang="en-GB" sz="1400" b="0" i="0" dirty="0">
                <a:solidFill>
                  <a:srgbClr val="202122"/>
                </a:solidFill>
                <a:effectLst/>
                <a:highlight>
                  <a:srgbClr val="FFFFFF"/>
                </a:highlight>
                <a:latin typeface="Arial" panose="020B0604020202020204" pitchFamily="34" charset="0"/>
              </a:rPr>
              <a:t>        prevents light reflection throughout the globe of the eyeball; this is extremely important for clear vision.</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2) </a:t>
            </a:r>
            <a:r>
              <a:rPr lang="en-GB" sz="1800" b="0" i="0" dirty="0">
                <a:solidFill>
                  <a:srgbClr val="484848"/>
                </a:solidFill>
                <a:effectLst/>
                <a:highlight>
                  <a:srgbClr val="FFFFFF"/>
                </a:highlight>
                <a:latin typeface="Comic Sans MS" panose="030F0702030302020204" pitchFamily="66" charset="0"/>
              </a:rPr>
              <a:t>Layer of photoreceptors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bacillorum</a:t>
            </a:r>
            <a:r>
              <a:rPr lang="sr-Latn-CS" altLang="en-US" sz="1800" dirty="0">
                <a:latin typeface="Comic Sans MS" panose="030F0702030302020204" pitchFamily="66" charset="0"/>
              </a:rPr>
              <a:t> et </a:t>
            </a:r>
            <a:r>
              <a:rPr lang="sr-Latn-CS" altLang="en-US" sz="1800" dirty="0" err="1">
                <a:latin typeface="Comic Sans MS" panose="030F0702030302020204" pitchFamily="66" charset="0"/>
              </a:rPr>
              <a:t>conorum</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en-GB" altLang="en-US" sz="1400" dirty="0">
                <a:latin typeface="Comic Sans MS" panose="030F0702030302020204" pitchFamily="66" charset="0"/>
              </a:rPr>
              <a:t>- </a:t>
            </a:r>
            <a:r>
              <a:rPr lang="en-GB" sz="1400" b="0" i="0" dirty="0">
                <a:solidFill>
                  <a:srgbClr val="202122"/>
                </a:solidFill>
                <a:effectLst/>
                <a:highlight>
                  <a:srgbClr val="FFFFFF"/>
                </a:highlight>
                <a:latin typeface="Comic Sans MS" panose="030F0702030302020204" pitchFamily="66" charset="0"/>
              </a:rPr>
              <a:t>inner segments and outer segments of rods and cones, the outer segments contain a highly</a:t>
            </a:r>
            <a:br>
              <a:rPr lang="en-GB" sz="1400" b="0" i="0" dirty="0">
                <a:solidFill>
                  <a:srgbClr val="202122"/>
                </a:solidFill>
                <a:effectLst/>
                <a:highlight>
                  <a:srgbClr val="FFFFFF"/>
                </a:highlight>
                <a:latin typeface="Comic Sans MS" panose="030F0702030302020204" pitchFamily="66" charset="0"/>
              </a:rPr>
            </a:br>
            <a:r>
              <a:rPr lang="en-GB" sz="1400" b="0" i="0" dirty="0">
                <a:solidFill>
                  <a:srgbClr val="202122"/>
                </a:solidFill>
                <a:effectLst/>
                <a:highlight>
                  <a:srgbClr val="FFFFFF"/>
                </a:highlight>
                <a:latin typeface="Comic Sans MS" panose="030F0702030302020204" pitchFamily="66" charset="0"/>
              </a:rPr>
              <a:t>        specialized light-sensing apparatus.</a:t>
            </a:r>
            <a:r>
              <a:rPr lang="en-GB" sz="1400" b="0" i="0" u="sng" baseline="30000" dirty="0">
                <a:solidFill>
                  <a:srgbClr val="3366CC"/>
                </a:solidFill>
                <a:effectLst/>
                <a:highlight>
                  <a:srgbClr val="FFFFFF"/>
                </a:highlight>
                <a:latin typeface="Comic Sans MS" panose="030F0702030302020204" pitchFamily="66" charset="0"/>
                <a:hlinkClick r:id="rId2"/>
              </a:rPr>
              <a:t>[</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3) </a:t>
            </a:r>
            <a:r>
              <a:rPr lang="en-GB" sz="1800" b="0" i="0" dirty="0">
                <a:solidFill>
                  <a:srgbClr val="484848"/>
                </a:solidFill>
                <a:effectLst/>
                <a:highlight>
                  <a:srgbClr val="FFFFFF"/>
                </a:highlight>
                <a:latin typeface="Comic Sans MS" panose="030F0702030302020204" pitchFamily="66" charset="0"/>
              </a:rPr>
              <a:t>Outer limiting membrane (</a:t>
            </a:r>
            <a:r>
              <a:rPr lang="sr-Latn-CS" altLang="en-US" sz="1800" dirty="0">
                <a:latin typeface="Comic Sans MS" panose="030F0702030302020204" pitchFamily="66" charset="0"/>
              </a:rPr>
              <a:t>Membrana </a:t>
            </a:r>
            <a:r>
              <a:rPr lang="sr-Latn-CS" altLang="en-US" sz="1800" dirty="0" err="1">
                <a:latin typeface="Comic Sans MS" panose="030F0702030302020204" pitchFamily="66" charset="0"/>
              </a:rPr>
              <a:t>limitans</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externa</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en-GB" altLang="en-US" sz="1400" dirty="0">
                <a:latin typeface="Comic Sans MS" panose="030F0702030302020204" pitchFamily="66" charset="0"/>
              </a:rPr>
              <a:t>- l</a:t>
            </a:r>
            <a:r>
              <a:rPr lang="en-GB" sz="1400" b="0" i="0" dirty="0">
                <a:solidFill>
                  <a:srgbClr val="202122"/>
                </a:solidFill>
                <a:effectLst/>
                <a:highlight>
                  <a:srgbClr val="FFFFFF"/>
                </a:highlight>
                <a:latin typeface="Comic Sans MS" panose="030F0702030302020204" pitchFamily="66" charset="0"/>
              </a:rPr>
              <a:t>ayer that separates the inner segment portions of the photoreceptors from their cell nuclei</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solidFill>
                  <a:srgbClr val="C00000"/>
                </a:solidFill>
                <a:latin typeface="Comic Sans MS" panose="030F0702030302020204" pitchFamily="66" charset="0"/>
              </a:rPr>
              <a:t>4) </a:t>
            </a:r>
            <a:r>
              <a:rPr lang="en-GB" sz="1800" b="0" i="0" dirty="0">
                <a:solidFill>
                  <a:srgbClr val="C00000"/>
                </a:solidFill>
                <a:effectLst/>
                <a:highlight>
                  <a:srgbClr val="FFFFFF"/>
                </a:highlight>
                <a:latin typeface="Comic Sans MS" panose="030F0702030302020204" pitchFamily="66" charset="0"/>
              </a:rPr>
              <a:t>Outer nuclear layer (</a:t>
            </a:r>
            <a:r>
              <a:rPr lang="sr-Latn-CS" altLang="en-US" sz="1800" dirty="0" err="1">
                <a:solidFill>
                  <a:srgbClr val="C00000"/>
                </a:solidFill>
                <a:latin typeface="Comic Sans MS" panose="030F0702030302020204" pitchFamily="66" charset="0"/>
              </a:rPr>
              <a:t>Stratum</a:t>
            </a:r>
            <a:r>
              <a:rPr lang="sr-Latn-CS" altLang="en-US" sz="1800" dirty="0">
                <a:solidFill>
                  <a:srgbClr val="C00000"/>
                </a:solidFill>
                <a:latin typeface="Comic Sans MS" panose="030F0702030302020204" pitchFamily="66" charset="0"/>
              </a:rPr>
              <a:t> </a:t>
            </a:r>
            <a:r>
              <a:rPr lang="sr-Latn-CS" altLang="en-US" sz="1800" dirty="0" err="1">
                <a:solidFill>
                  <a:srgbClr val="C00000"/>
                </a:solidFill>
                <a:latin typeface="Comic Sans MS" panose="030F0702030302020204" pitchFamily="66" charset="0"/>
              </a:rPr>
              <a:t>neuroepitheliale</a:t>
            </a:r>
            <a:r>
              <a:rPr lang="en-GB" altLang="en-US" sz="1800" dirty="0">
                <a:solidFill>
                  <a:srgbClr val="C00000"/>
                </a:solidFill>
                <a:latin typeface="Comic Sans MS" panose="030F0702030302020204" pitchFamily="66" charset="0"/>
              </a:rPr>
              <a:t>)</a:t>
            </a:r>
            <a:br>
              <a:rPr lang="en-GB" altLang="en-US" sz="1800" dirty="0">
                <a:solidFill>
                  <a:srgbClr val="C00000"/>
                </a:solidFill>
                <a:latin typeface="Comic Sans MS" panose="030F0702030302020204" pitchFamily="66" charset="0"/>
              </a:rPr>
            </a:br>
            <a:r>
              <a:rPr lang="en-GB" altLang="en-US" sz="1800" dirty="0">
                <a:solidFill>
                  <a:srgbClr val="C00000"/>
                </a:solidFill>
                <a:latin typeface="Comic Sans MS" panose="030F0702030302020204" pitchFamily="66" charset="0"/>
              </a:rPr>
              <a:t>    - </a:t>
            </a:r>
            <a:r>
              <a:rPr lang="en-GB" sz="1400" b="0" i="0" dirty="0">
                <a:solidFill>
                  <a:srgbClr val="C00000"/>
                </a:solidFill>
                <a:effectLst/>
                <a:highlight>
                  <a:srgbClr val="FFFFFF"/>
                </a:highlight>
                <a:latin typeface="Comic Sans MS" panose="030F0702030302020204" pitchFamily="66" charset="0"/>
              </a:rPr>
              <a:t>cell bodies of rods and cones</a:t>
            </a:r>
            <a:endParaRPr lang="sr-Latn-CS" altLang="en-US" sz="1400" dirty="0">
              <a:solidFill>
                <a:srgbClr val="C00000"/>
              </a:solidFill>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5) </a:t>
            </a:r>
            <a:r>
              <a:rPr lang="en-GB" sz="1800" b="0" i="0" dirty="0">
                <a:solidFill>
                  <a:srgbClr val="484848"/>
                </a:solidFill>
                <a:effectLst/>
                <a:highlight>
                  <a:srgbClr val="FFFFFF"/>
                </a:highlight>
                <a:latin typeface="Comic Sans MS" panose="030F0702030302020204" pitchFamily="66" charset="0"/>
              </a:rPr>
              <a:t>Outer plexiform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reticularae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externum</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en-GB" altLang="en-US" sz="1800" dirty="0">
                <a:latin typeface="Comic Sans MS" panose="030F0702030302020204" pitchFamily="66" charset="0"/>
              </a:rPr>
              <a:t>    - </a:t>
            </a:r>
            <a:r>
              <a:rPr lang="en-GB" sz="1400" b="0" i="0" dirty="0">
                <a:solidFill>
                  <a:srgbClr val="202122"/>
                </a:solidFill>
                <a:effectLst/>
                <a:highlight>
                  <a:srgbClr val="FFFFFF"/>
                </a:highlight>
                <a:latin typeface="Comic Sans MS" panose="030F0702030302020204" pitchFamily="66" charset="0"/>
              </a:rPr>
              <a:t>projections of rods and cones ending in the rod </a:t>
            </a:r>
            <a:br>
              <a:rPr lang="en-GB" sz="1400" b="0" i="0" dirty="0">
                <a:solidFill>
                  <a:srgbClr val="202122"/>
                </a:solidFill>
                <a:effectLst/>
                <a:highlight>
                  <a:srgbClr val="FFFFFF"/>
                </a:highlight>
                <a:latin typeface="Comic Sans MS" panose="030F0702030302020204" pitchFamily="66" charset="0"/>
              </a:rPr>
            </a:br>
            <a:r>
              <a:rPr lang="en-GB" sz="1400" b="0" i="0" dirty="0">
                <a:solidFill>
                  <a:srgbClr val="202122"/>
                </a:solidFill>
                <a:effectLst/>
                <a:highlight>
                  <a:srgbClr val="FFFFFF"/>
                </a:highlight>
                <a:latin typeface="Comic Sans MS" panose="030F0702030302020204" pitchFamily="66" charset="0"/>
              </a:rPr>
              <a:t>        spherule and cone pedicle, respectively, these make</a:t>
            </a:r>
            <a:br>
              <a:rPr lang="en-GB" sz="1400" b="0" i="0" dirty="0">
                <a:solidFill>
                  <a:srgbClr val="202122"/>
                </a:solidFill>
                <a:effectLst/>
                <a:highlight>
                  <a:srgbClr val="FFFFFF"/>
                </a:highlight>
                <a:latin typeface="Comic Sans MS" panose="030F0702030302020204" pitchFamily="66" charset="0"/>
              </a:rPr>
            </a:br>
            <a:r>
              <a:rPr lang="en-GB" sz="1400" b="0" i="0" dirty="0">
                <a:solidFill>
                  <a:srgbClr val="202122"/>
                </a:solidFill>
                <a:effectLst/>
                <a:highlight>
                  <a:srgbClr val="FFFFFF"/>
                </a:highlight>
                <a:latin typeface="Comic Sans MS" panose="030F0702030302020204" pitchFamily="66" charset="0"/>
              </a:rPr>
              <a:t>       synapses with dendrites of bipolar cells and </a:t>
            </a:r>
            <a:br>
              <a:rPr lang="en-GB" sz="1400" b="0" i="0" dirty="0">
                <a:solidFill>
                  <a:srgbClr val="202122"/>
                </a:solidFill>
                <a:effectLst/>
                <a:highlight>
                  <a:srgbClr val="FFFFFF"/>
                </a:highlight>
                <a:latin typeface="Comic Sans MS" panose="030F0702030302020204" pitchFamily="66" charset="0"/>
              </a:rPr>
            </a:br>
            <a:br>
              <a:rPr lang="en-GB" sz="1400" dirty="0"/>
            </a:br>
            <a:br>
              <a:rPr lang="en-GB" sz="1400" dirty="0"/>
            </a:br>
            <a:br>
              <a:rPr lang="en-GB" sz="1400" dirty="0"/>
            </a:br>
            <a:br>
              <a:rPr lang="en-GB" sz="1400" dirty="0"/>
            </a:br>
            <a:br>
              <a:rPr lang="en-GB" sz="1400" dirty="0"/>
            </a:br>
            <a:br>
              <a:rPr lang="en-GB" sz="1400" dirty="0"/>
            </a:br>
            <a:br>
              <a:rPr lang="en-GB" sz="1400" dirty="0"/>
            </a:br>
            <a:br>
              <a:rPr lang="en-GB" sz="1400" dirty="0"/>
            </a:br>
            <a:br>
              <a:rPr lang="en-GB" sz="1400" dirty="0"/>
            </a:br>
            <a:endParaRPr lang="sr-Latn-CS" altLang="en-US" sz="2000" dirty="0">
              <a:latin typeface="Comic Sans MS" panose="030F0702030302020204" pitchFamily="66" charset="0"/>
            </a:endParaRPr>
          </a:p>
        </p:txBody>
      </p:sp>
      <p:graphicFrame>
        <p:nvGraphicFramePr>
          <p:cNvPr id="52228" name="Object 2">
            <a:extLst>
              <a:ext uri="{FF2B5EF4-FFF2-40B4-BE49-F238E27FC236}">
                <a16:creationId xmlns:a16="http://schemas.microsoft.com/office/drawing/2014/main" id="{C992103D-5E28-281D-9436-61B97496337B}"/>
              </a:ext>
            </a:extLst>
          </p:cNvPr>
          <p:cNvGraphicFramePr>
            <a:graphicFrameLocks noChangeAspect="1"/>
          </p:cNvGraphicFramePr>
          <p:nvPr/>
        </p:nvGraphicFramePr>
        <p:xfrm>
          <a:off x="5652120" y="4239918"/>
          <a:ext cx="3489400" cy="2617050"/>
        </p:xfrm>
        <a:graphic>
          <a:graphicData uri="http://schemas.openxmlformats.org/presentationml/2006/ole">
            <mc:AlternateContent xmlns:mc="http://schemas.openxmlformats.org/markup-compatibility/2006">
              <mc:Choice xmlns:v="urn:schemas-microsoft-com:vml" Requires="v">
                <p:oleObj r:id="rId3" imgW="8914286" imgH="5380952" progId="Paint.Picture">
                  <p:embed/>
                </p:oleObj>
              </mc:Choice>
              <mc:Fallback>
                <p:oleObj r:id="rId3" imgW="8914286" imgH="5380952" progId="Paint.Picture">
                  <p:embed/>
                  <p:pic>
                    <p:nvPicPr>
                      <p:cNvPr id="52228" name="Object 2">
                        <a:extLst>
                          <a:ext uri="{FF2B5EF4-FFF2-40B4-BE49-F238E27FC236}">
                            <a16:creationId xmlns:a16="http://schemas.microsoft.com/office/drawing/2014/main" id="{C992103D-5E28-281D-9436-61B9749633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4239918"/>
                        <a:ext cx="3489400" cy="2617050"/>
                      </a:xfrm>
                      <a:prstGeom prst="rect">
                        <a:avLst/>
                      </a:prstGeom>
                      <a:noFill/>
                      <a:ln>
                        <a:noFill/>
                      </a:ln>
                      <a:effectLst/>
                    </p:spPr>
                  </p:pic>
                </p:oleObj>
              </mc:Fallback>
            </mc:AlternateContent>
          </a:graphicData>
        </a:graphic>
      </p:graphicFrame>
      <p:sp>
        <p:nvSpPr>
          <p:cNvPr id="3" name="TextBox 2">
            <a:extLst>
              <a:ext uri="{FF2B5EF4-FFF2-40B4-BE49-F238E27FC236}">
                <a16:creationId xmlns:a16="http://schemas.microsoft.com/office/drawing/2014/main" id="{E05F8ED0-F67D-AFF3-B322-29967D781702}"/>
              </a:ext>
            </a:extLst>
          </p:cNvPr>
          <p:cNvSpPr txBox="1">
            <a:spLocks noChangeArrowheads="1"/>
          </p:cNvSpPr>
          <p:nvPr/>
        </p:nvSpPr>
        <p:spPr bwMode="auto">
          <a:xfrm>
            <a:off x="338155" y="333352"/>
            <a:ext cx="8499443"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Optic part of retina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(pars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optica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retinae)</a:t>
            </a:r>
          </a:p>
        </p:txBody>
      </p:sp>
    </p:spTree>
    <p:extLst>
      <p:ext uri="{BB962C8B-B14F-4D97-AF65-F5344CB8AC3E}">
        <p14:creationId xmlns:p14="http://schemas.microsoft.com/office/powerpoint/2010/main" val="33085049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228" name="Object 2">
            <a:extLst>
              <a:ext uri="{FF2B5EF4-FFF2-40B4-BE49-F238E27FC236}">
                <a16:creationId xmlns:a16="http://schemas.microsoft.com/office/drawing/2014/main" id="{C992103D-5E28-281D-9436-61B97496337B}"/>
              </a:ext>
            </a:extLst>
          </p:cNvPr>
          <p:cNvGraphicFramePr>
            <a:graphicFrameLocks noChangeAspect="1"/>
          </p:cNvGraphicFramePr>
          <p:nvPr/>
        </p:nvGraphicFramePr>
        <p:xfrm>
          <a:off x="5220072" y="3915882"/>
          <a:ext cx="3921448" cy="2941086"/>
        </p:xfrm>
        <a:graphic>
          <a:graphicData uri="http://schemas.openxmlformats.org/presentationml/2006/ole">
            <mc:AlternateContent xmlns:mc="http://schemas.openxmlformats.org/markup-compatibility/2006">
              <mc:Choice xmlns:v="urn:schemas-microsoft-com:vml" Requires="v">
                <p:oleObj r:id="rId3" imgW="8914286" imgH="5380952" progId="Paint.Picture">
                  <p:embed/>
                </p:oleObj>
              </mc:Choice>
              <mc:Fallback>
                <p:oleObj r:id="rId3" imgW="8914286" imgH="5380952" progId="Paint.Picture">
                  <p:embed/>
                  <p:pic>
                    <p:nvPicPr>
                      <p:cNvPr id="52228" name="Object 2">
                        <a:extLst>
                          <a:ext uri="{FF2B5EF4-FFF2-40B4-BE49-F238E27FC236}">
                            <a16:creationId xmlns:a16="http://schemas.microsoft.com/office/drawing/2014/main" id="{C992103D-5E28-281D-9436-61B9749633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3915882"/>
                        <a:ext cx="3921448" cy="2941086"/>
                      </a:xfrm>
                      <a:prstGeom prst="rect">
                        <a:avLst/>
                      </a:prstGeom>
                      <a:noFill/>
                      <a:ln>
                        <a:noFill/>
                      </a:ln>
                      <a:effectLst/>
                    </p:spPr>
                  </p:pic>
                </p:oleObj>
              </mc:Fallback>
            </mc:AlternateContent>
          </a:graphicData>
        </a:graphic>
      </p:graphicFrame>
      <p:sp>
        <p:nvSpPr>
          <p:cNvPr id="52226" name="Rectangle 1">
            <a:extLst>
              <a:ext uri="{FF2B5EF4-FFF2-40B4-BE49-F238E27FC236}">
                <a16:creationId xmlns:a16="http://schemas.microsoft.com/office/drawing/2014/main" id="{7737D77E-051A-1424-EE36-EC19B4BE52AB}"/>
              </a:ext>
            </a:extLst>
          </p:cNvPr>
          <p:cNvSpPr>
            <a:spLocks noChangeArrowheads="1"/>
          </p:cNvSpPr>
          <p:nvPr/>
        </p:nvSpPr>
        <p:spPr bwMode="auto">
          <a:xfrm>
            <a:off x="308355" y="1052736"/>
            <a:ext cx="8586078" cy="3665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spcBef>
                <a:spcPct val="0"/>
              </a:spcBef>
              <a:buClrTx/>
              <a:buSzTx/>
              <a:buFont typeface="Arial" panose="020B0604020202020204" pitchFamily="34" charset="0"/>
              <a:buNone/>
            </a:pPr>
            <a:r>
              <a:rPr lang="sr-Latn-CS" altLang="en-US" sz="1800" dirty="0">
                <a:solidFill>
                  <a:srgbClr val="C00000"/>
                </a:solidFill>
                <a:latin typeface="Comic Sans MS" panose="030F0702030302020204" pitchFamily="66" charset="0"/>
              </a:rPr>
              <a:t>6) </a:t>
            </a:r>
            <a:r>
              <a:rPr lang="en-GB" sz="1800" b="0" i="0" dirty="0">
                <a:solidFill>
                  <a:srgbClr val="C00000"/>
                </a:solidFill>
                <a:effectLst/>
                <a:highlight>
                  <a:srgbClr val="FFFFFF"/>
                </a:highlight>
                <a:latin typeface="Comic Sans MS" panose="030F0702030302020204" pitchFamily="66" charset="0"/>
              </a:rPr>
              <a:t>Inner nuclear layer (</a:t>
            </a:r>
            <a:r>
              <a:rPr lang="sr-Latn-CS" altLang="en-US" sz="1800" dirty="0" err="1">
                <a:solidFill>
                  <a:srgbClr val="C00000"/>
                </a:solidFill>
                <a:latin typeface="Comic Sans MS" panose="030F0702030302020204" pitchFamily="66" charset="0"/>
              </a:rPr>
              <a:t>Stratum</a:t>
            </a:r>
            <a:r>
              <a:rPr lang="sr-Latn-CS" altLang="en-US" sz="1800" dirty="0">
                <a:solidFill>
                  <a:srgbClr val="C00000"/>
                </a:solidFill>
                <a:latin typeface="Comic Sans MS" panose="030F0702030302020204" pitchFamily="66" charset="0"/>
              </a:rPr>
              <a:t> </a:t>
            </a:r>
            <a:r>
              <a:rPr lang="sr-Latn-CS" altLang="en-US" sz="1800" dirty="0" err="1">
                <a:solidFill>
                  <a:srgbClr val="C00000"/>
                </a:solidFill>
                <a:latin typeface="Comic Sans MS" panose="030F0702030302020204" pitchFamily="66" charset="0"/>
              </a:rPr>
              <a:t>ganglionare</a:t>
            </a:r>
            <a:r>
              <a:rPr lang="sr-Latn-CS" altLang="en-US" sz="1800" dirty="0">
                <a:solidFill>
                  <a:srgbClr val="C00000"/>
                </a:solidFill>
                <a:latin typeface="Comic Sans MS" panose="030F0702030302020204" pitchFamily="66" charset="0"/>
              </a:rPr>
              <a:t> </a:t>
            </a:r>
            <a:r>
              <a:rPr lang="sr-Latn-CS" altLang="en-US" sz="1800" dirty="0" err="1">
                <a:solidFill>
                  <a:srgbClr val="C00000"/>
                </a:solidFill>
                <a:latin typeface="Comic Sans MS" panose="030F0702030302020204" pitchFamily="66" charset="0"/>
              </a:rPr>
              <a:t>retinae</a:t>
            </a:r>
            <a:r>
              <a:rPr lang="en-GB" altLang="en-US" sz="1800" dirty="0">
                <a:solidFill>
                  <a:srgbClr val="C00000"/>
                </a:solidFill>
                <a:latin typeface="Comic Sans MS" panose="030F0702030302020204" pitchFamily="66" charset="0"/>
              </a:rPr>
              <a:t>)</a:t>
            </a:r>
            <a:br>
              <a:rPr lang="en-GB" altLang="en-US" sz="1800" dirty="0">
                <a:solidFill>
                  <a:srgbClr val="C00000"/>
                </a:solidFill>
                <a:latin typeface="Comic Sans MS" panose="030F0702030302020204" pitchFamily="66" charset="0"/>
              </a:rPr>
            </a:br>
            <a:r>
              <a:rPr lang="en-GB" altLang="en-US" sz="1800" dirty="0">
                <a:solidFill>
                  <a:srgbClr val="C00000"/>
                </a:solidFill>
                <a:latin typeface="Comic Sans MS" panose="030F0702030302020204" pitchFamily="66" charset="0"/>
              </a:rPr>
              <a:t>    - </a:t>
            </a:r>
            <a:r>
              <a:rPr lang="en-GB" altLang="en-US" sz="1400" dirty="0">
                <a:solidFill>
                  <a:srgbClr val="C00000"/>
                </a:solidFill>
                <a:latin typeface="Comic Sans MS" panose="030F0702030302020204" pitchFamily="66" charset="0"/>
              </a:rPr>
              <a:t>c</a:t>
            </a:r>
            <a:r>
              <a:rPr lang="en-GB" sz="1400" b="0" i="0" dirty="0">
                <a:solidFill>
                  <a:srgbClr val="C00000"/>
                </a:solidFill>
                <a:effectLst/>
                <a:highlight>
                  <a:srgbClr val="FFFFFF"/>
                </a:highlight>
                <a:latin typeface="Comic Sans MS" panose="030F0702030302020204" pitchFamily="66" charset="0"/>
              </a:rPr>
              <a:t>ontains the nuclei and surrounding cell bodies (</a:t>
            </a:r>
            <a:r>
              <a:rPr lang="en-GB" sz="1400" b="0" i="0" dirty="0" err="1">
                <a:solidFill>
                  <a:srgbClr val="C00000"/>
                </a:solidFill>
                <a:effectLst/>
                <a:highlight>
                  <a:srgbClr val="FFFFFF"/>
                </a:highlight>
                <a:latin typeface="Comic Sans MS" panose="030F0702030302020204" pitchFamily="66" charset="0"/>
              </a:rPr>
              <a:t>perikarya</a:t>
            </a:r>
            <a:r>
              <a:rPr lang="en-GB" sz="1400" b="0" i="0" dirty="0">
                <a:solidFill>
                  <a:srgbClr val="C00000"/>
                </a:solidFill>
                <a:effectLst/>
                <a:highlight>
                  <a:srgbClr val="FFFFFF"/>
                </a:highlight>
                <a:latin typeface="Comic Sans MS" panose="030F0702030302020204" pitchFamily="66" charset="0"/>
              </a:rPr>
              <a:t>) of the </a:t>
            </a:r>
            <a:r>
              <a:rPr lang="en-GB" sz="1400" b="0" i="0" u="none" strike="noStrike" dirty="0">
                <a:solidFill>
                  <a:srgbClr val="C00000"/>
                </a:solidFill>
                <a:effectLst/>
                <a:highlight>
                  <a:srgbClr val="FFFFFF"/>
                </a:highlight>
                <a:latin typeface="Comic Sans MS" panose="030F0702030302020204" pitchFamily="66" charset="0"/>
              </a:rPr>
              <a:t>amacrine cells</a:t>
            </a:r>
            <a:r>
              <a:rPr lang="en-GB" sz="1400" b="0" i="0" dirty="0">
                <a:solidFill>
                  <a:srgbClr val="C00000"/>
                </a:solidFill>
                <a:effectLst/>
                <a:highlight>
                  <a:srgbClr val="FFFFFF"/>
                </a:highlight>
                <a:latin typeface="Comic Sans MS" panose="030F0702030302020204" pitchFamily="66" charset="0"/>
              </a:rPr>
              <a:t>, </a:t>
            </a:r>
            <a:r>
              <a:rPr lang="en-GB" sz="1400" b="0" i="0" u="none" strike="noStrike" dirty="0">
                <a:solidFill>
                  <a:srgbClr val="C00000"/>
                </a:solidFill>
                <a:effectLst/>
                <a:highlight>
                  <a:srgbClr val="FFFFFF"/>
                </a:highlight>
                <a:latin typeface="Comic Sans MS" panose="030F0702030302020204" pitchFamily="66" charset="0"/>
              </a:rPr>
              <a:t>bipolar cells</a:t>
            </a:r>
            <a:r>
              <a:rPr lang="en-GB" sz="1400" b="0" i="0" dirty="0">
                <a:solidFill>
                  <a:srgbClr val="C00000"/>
                </a:solidFill>
                <a:effectLst/>
                <a:highlight>
                  <a:srgbClr val="FFFFFF"/>
                </a:highlight>
                <a:latin typeface="Comic Sans MS" panose="030F0702030302020204" pitchFamily="66" charset="0"/>
              </a:rPr>
              <a:t>,</a:t>
            </a:r>
            <a:br>
              <a:rPr lang="en-GB" sz="1400" b="0" i="0" dirty="0">
                <a:solidFill>
                  <a:srgbClr val="C00000"/>
                </a:solidFill>
                <a:effectLst/>
                <a:highlight>
                  <a:srgbClr val="FFFFFF"/>
                </a:highlight>
                <a:latin typeface="Comic Sans MS" panose="030F0702030302020204" pitchFamily="66" charset="0"/>
              </a:rPr>
            </a:br>
            <a:r>
              <a:rPr lang="en-GB" sz="1400" b="0" i="0" dirty="0">
                <a:solidFill>
                  <a:srgbClr val="C00000"/>
                </a:solidFill>
                <a:effectLst/>
                <a:highlight>
                  <a:srgbClr val="FFFFFF"/>
                </a:highlight>
                <a:latin typeface="Comic Sans MS" panose="030F0702030302020204" pitchFamily="66" charset="0"/>
              </a:rPr>
              <a:t>        and </a:t>
            </a:r>
            <a:r>
              <a:rPr lang="en-GB" sz="1400" b="0" i="0" u="none" strike="noStrike" dirty="0">
                <a:solidFill>
                  <a:srgbClr val="C00000"/>
                </a:solidFill>
                <a:effectLst/>
                <a:highlight>
                  <a:srgbClr val="FFFFFF"/>
                </a:highlight>
                <a:latin typeface="Comic Sans MS" panose="030F0702030302020204" pitchFamily="66" charset="0"/>
              </a:rPr>
              <a:t>horizontal cells</a:t>
            </a:r>
            <a:endParaRPr lang="sr-Latn-CS" altLang="en-US" sz="1400" dirty="0">
              <a:solidFill>
                <a:srgbClr val="C00000"/>
              </a:solidFill>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7) </a:t>
            </a:r>
            <a:r>
              <a:rPr lang="en-GB" sz="1800" b="0" i="0" dirty="0">
                <a:solidFill>
                  <a:srgbClr val="484848"/>
                </a:solidFill>
                <a:effectLst/>
                <a:highlight>
                  <a:srgbClr val="FFFFFF"/>
                </a:highlight>
                <a:latin typeface="Comic Sans MS" panose="030F0702030302020204" pitchFamily="66" charset="0"/>
              </a:rPr>
              <a:t>Inner plexiform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reticularae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internum</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en-GB" altLang="en-US" sz="1400" dirty="0">
                <a:latin typeface="Comic Sans MS" panose="030F0702030302020204" pitchFamily="66" charset="0"/>
              </a:rPr>
              <a:t>- </a:t>
            </a:r>
            <a:r>
              <a:rPr lang="en-GB" sz="1400" b="0" i="0" dirty="0">
                <a:solidFill>
                  <a:srgbClr val="202122"/>
                </a:solidFill>
                <a:effectLst/>
                <a:highlight>
                  <a:srgbClr val="FFFFFF"/>
                </a:highlight>
                <a:latin typeface="Comic Sans MS" panose="030F0702030302020204" pitchFamily="66" charset="0"/>
              </a:rPr>
              <a:t> contains the synapse between the </a:t>
            </a:r>
            <a:r>
              <a:rPr lang="en-GB" sz="1400" b="0" i="0" u="none" strike="noStrike" dirty="0">
                <a:effectLst/>
                <a:highlight>
                  <a:srgbClr val="FFFFFF"/>
                </a:highlight>
                <a:latin typeface="Comic Sans MS" panose="030F0702030302020204" pitchFamily="66" charset="0"/>
              </a:rPr>
              <a:t>bipolar cell</a:t>
            </a:r>
            <a:r>
              <a:rPr lang="en-GB" sz="1400" b="0" i="0" dirty="0">
                <a:effectLst/>
                <a:highlight>
                  <a:srgbClr val="FFFFFF"/>
                </a:highlight>
                <a:latin typeface="Comic Sans MS" panose="030F0702030302020204" pitchFamily="66" charset="0"/>
              </a:rPr>
              <a:t> </a:t>
            </a:r>
            <a:r>
              <a:rPr lang="en-GB" sz="1400" b="0" i="0" dirty="0">
                <a:solidFill>
                  <a:srgbClr val="202122"/>
                </a:solidFill>
                <a:effectLst/>
                <a:highlight>
                  <a:srgbClr val="FFFFFF"/>
                </a:highlight>
                <a:latin typeface="Comic Sans MS" panose="030F0702030302020204" pitchFamily="66" charset="0"/>
              </a:rPr>
              <a:t>axons and the dendrites of the </a:t>
            </a:r>
            <a:r>
              <a:rPr lang="en-GB" sz="1400" b="0" i="0" u="none" strike="noStrike" dirty="0">
                <a:effectLst/>
                <a:highlight>
                  <a:srgbClr val="FFFFFF"/>
                </a:highlight>
                <a:latin typeface="Comic Sans MS" panose="030F0702030302020204" pitchFamily="66" charset="0"/>
              </a:rPr>
              <a:t>ganglion</a:t>
            </a:r>
            <a:r>
              <a:rPr lang="en-GB" sz="1400" b="0" i="0" dirty="0">
                <a:solidFill>
                  <a:srgbClr val="202122"/>
                </a:solidFill>
                <a:effectLst/>
                <a:highlight>
                  <a:srgbClr val="FFFFFF"/>
                </a:highlight>
                <a:latin typeface="Comic Sans MS" panose="030F0702030302020204" pitchFamily="66" charset="0"/>
              </a:rPr>
              <a:t> and</a:t>
            </a:r>
            <a:br>
              <a:rPr lang="en-GB" sz="1400" b="0" i="0" dirty="0">
                <a:solidFill>
                  <a:srgbClr val="202122"/>
                </a:solidFill>
                <a:effectLst/>
                <a:highlight>
                  <a:srgbClr val="FFFFFF"/>
                </a:highlight>
                <a:latin typeface="Comic Sans MS" panose="030F0702030302020204" pitchFamily="66" charset="0"/>
              </a:rPr>
            </a:br>
            <a:r>
              <a:rPr lang="en-GB" sz="1400" b="0" i="0" dirty="0">
                <a:solidFill>
                  <a:srgbClr val="202122"/>
                </a:solidFill>
                <a:effectLst/>
                <a:highlight>
                  <a:srgbClr val="FFFFFF"/>
                </a:highlight>
                <a:latin typeface="Comic Sans MS" panose="030F0702030302020204" pitchFamily="66" charset="0"/>
              </a:rPr>
              <a:t>         amacrine cells</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solidFill>
                  <a:srgbClr val="C00000"/>
                </a:solidFill>
                <a:latin typeface="Comic Sans MS" panose="030F0702030302020204" pitchFamily="66" charset="0"/>
              </a:rPr>
              <a:t>8) </a:t>
            </a:r>
            <a:r>
              <a:rPr lang="en-GB" sz="1800" b="0" i="0" dirty="0">
                <a:solidFill>
                  <a:srgbClr val="C00000"/>
                </a:solidFill>
                <a:effectLst/>
                <a:highlight>
                  <a:srgbClr val="FFFFFF"/>
                </a:highlight>
                <a:latin typeface="Comic Sans MS" panose="030F0702030302020204" pitchFamily="66" charset="0"/>
              </a:rPr>
              <a:t>Ganglion cell layer (</a:t>
            </a:r>
            <a:r>
              <a:rPr lang="sr-Latn-CS" altLang="en-US" sz="1800" dirty="0" err="1">
                <a:solidFill>
                  <a:srgbClr val="C00000"/>
                </a:solidFill>
                <a:latin typeface="Comic Sans MS" panose="030F0702030302020204" pitchFamily="66" charset="0"/>
              </a:rPr>
              <a:t>Stratum</a:t>
            </a:r>
            <a:r>
              <a:rPr lang="sr-Latn-CS" altLang="en-US" sz="1800" dirty="0">
                <a:solidFill>
                  <a:srgbClr val="C00000"/>
                </a:solidFill>
                <a:latin typeface="Comic Sans MS" panose="030F0702030302020204" pitchFamily="66" charset="0"/>
              </a:rPr>
              <a:t> </a:t>
            </a:r>
            <a:r>
              <a:rPr lang="sr-Latn-CS" altLang="en-US" sz="1800" dirty="0" err="1">
                <a:solidFill>
                  <a:srgbClr val="C00000"/>
                </a:solidFill>
                <a:latin typeface="Comic Sans MS" panose="030F0702030302020204" pitchFamily="66" charset="0"/>
              </a:rPr>
              <a:t>ganglionare</a:t>
            </a:r>
            <a:r>
              <a:rPr lang="sr-Latn-CS" altLang="en-US" sz="1800" dirty="0">
                <a:solidFill>
                  <a:srgbClr val="C00000"/>
                </a:solidFill>
                <a:latin typeface="Comic Sans MS" panose="030F0702030302020204" pitchFamily="66" charset="0"/>
              </a:rPr>
              <a:t> n. optici</a:t>
            </a:r>
            <a:r>
              <a:rPr lang="en-GB" altLang="en-US" sz="1800" dirty="0">
                <a:solidFill>
                  <a:srgbClr val="C00000"/>
                </a:solidFill>
                <a:latin typeface="Comic Sans MS" panose="030F0702030302020204" pitchFamily="66" charset="0"/>
              </a:rPr>
              <a:t>)</a:t>
            </a:r>
          </a:p>
          <a:p>
            <a:pPr eaLnBrk="1" hangingPunct="1">
              <a:lnSpc>
                <a:spcPct val="90000"/>
              </a:lnSpc>
              <a:spcBef>
                <a:spcPct val="0"/>
              </a:spcBef>
              <a:buClrTx/>
              <a:buSzTx/>
              <a:buFont typeface="Arial" panose="020B0604020202020204" pitchFamily="34" charset="0"/>
              <a:buNone/>
            </a:pPr>
            <a:r>
              <a:rPr lang="en-GB" sz="1400" dirty="0">
                <a:solidFill>
                  <a:srgbClr val="C00000"/>
                </a:solidFill>
                <a:highlight>
                  <a:srgbClr val="FFFFFF"/>
                </a:highlight>
                <a:latin typeface="Comic Sans MS" panose="030F0702030302020204" pitchFamily="66" charset="0"/>
              </a:rPr>
              <a:t>     - </a:t>
            </a:r>
            <a:r>
              <a:rPr lang="en-GB" sz="1400" b="0" i="0" dirty="0">
                <a:solidFill>
                  <a:srgbClr val="C00000"/>
                </a:solidFill>
                <a:effectLst/>
                <a:highlight>
                  <a:srgbClr val="FFFFFF"/>
                </a:highlight>
                <a:latin typeface="Comic Sans MS" panose="030F0702030302020204" pitchFamily="66" charset="0"/>
              </a:rPr>
              <a:t>contains nuclei of ganglion cells, the axons of which become the optic nerve fibres, and some</a:t>
            </a:r>
            <a:br>
              <a:rPr lang="en-GB" sz="1400" b="0" i="0" dirty="0">
                <a:solidFill>
                  <a:srgbClr val="C00000"/>
                </a:solidFill>
                <a:effectLst/>
                <a:highlight>
                  <a:srgbClr val="FFFFFF"/>
                </a:highlight>
                <a:latin typeface="Comic Sans MS" panose="030F0702030302020204" pitchFamily="66" charset="0"/>
              </a:rPr>
            </a:br>
            <a:r>
              <a:rPr lang="en-GB" sz="1400" b="0" i="0" dirty="0">
                <a:solidFill>
                  <a:srgbClr val="C00000"/>
                </a:solidFill>
                <a:effectLst/>
                <a:highlight>
                  <a:srgbClr val="FFFFFF"/>
                </a:highlight>
                <a:latin typeface="Comic Sans MS" panose="030F0702030302020204" pitchFamily="66" charset="0"/>
              </a:rPr>
              <a:t>        displaced</a:t>
            </a:r>
            <a:endParaRPr lang="sr-Latn-CS" altLang="en-US" sz="1400" dirty="0">
              <a:solidFill>
                <a:srgbClr val="C00000"/>
              </a:solidFill>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9) </a:t>
            </a:r>
            <a:r>
              <a:rPr lang="en-GB" sz="1800" b="0" i="0" dirty="0">
                <a:solidFill>
                  <a:srgbClr val="484848"/>
                </a:solidFill>
                <a:effectLst/>
                <a:highlight>
                  <a:srgbClr val="FFFFFF"/>
                </a:highlight>
                <a:latin typeface="Comic Sans MS" panose="030F0702030302020204" pitchFamily="66" charset="0"/>
              </a:rPr>
              <a:t>Nerve </a:t>
            </a:r>
            <a:r>
              <a:rPr lang="en-GB" sz="1800" b="0" i="0" dirty="0" err="1">
                <a:solidFill>
                  <a:srgbClr val="484848"/>
                </a:solidFill>
                <a:effectLst/>
                <a:highlight>
                  <a:srgbClr val="FFFFFF"/>
                </a:highlight>
                <a:latin typeface="Comic Sans MS" panose="030F0702030302020204" pitchFamily="66" charset="0"/>
              </a:rPr>
              <a:t>fiber</a:t>
            </a:r>
            <a:r>
              <a:rPr lang="en-GB" sz="1800" b="0" i="0" dirty="0">
                <a:solidFill>
                  <a:srgbClr val="484848"/>
                </a:solidFill>
                <a:effectLst/>
                <a:highlight>
                  <a:srgbClr val="FFFFFF"/>
                </a:highlight>
                <a:latin typeface="Comic Sans MS" panose="030F0702030302020204" pitchFamily="66" charset="0"/>
              </a:rPr>
              <a:t>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filorum</a:t>
            </a:r>
            <a:r>
              <a:rPr lang="sr-Latn-CS" altLang="en-US" sz="1800" dirty="0">
                <a:latin typeface="Comic Sans MS" panose="030F0702030302020204" pitchFamily="66" charset="0"/>
              </a:rPr>
              <a:t> n. optici</a:t>
            </a:r>
            <a:r>
              <a:rPr lang="en-GB" altLang="en-US" sz="1800" dirty="0">
                <a:latin typeface="Comic Sans MS" panose="030F0702030302020204" pitchFamily="66" charset="0"/>
              </a:rPr>
              <a:t>)</a:t>
            </a:r>
          </a:p>
          <a:p>
            <a:pPr eaLnBrk="1" hangingPunct="1">
              <a:lnSpc>
                <a:spcPct val="90000"/>
              </a:lnSpc>
              <a:spcBef>
                <a:spcPct val="0"/>
              </a:spcBef>
              <a:buClrTx/>
              <a:buSzTx/>
              <a:buFont typeface="Arial" panose="020B0604020202020204" pitchFamily="34" charset="0"/>
              <a:buNone/>
            </a:pPr>
            <a:r>
              <a:rPr lang="en-GB" sz="1400" b="0" i="0" dirty="0">
                <a:solidFill>
                  <a:srgbClr val="202122"/>
                </a:solidFill>
                <a:effectLst/>
                <a:highlight>
                  <a:srgbClr val="FFFFFF"/>
                </a:highlight>
                <a:latin typeface="Comic Sans MS" panose="030F0702030302020204" pitchFamily="66" charset="0"/>
              </a:rPr>
              <a:t>     - axons of the </a:t>
            </a:r>
            <a:r>
              <a:rPr lang="en-GB" sz="1400" b="0" i="0" u="none" strike="noStrike" dirty="0">
                <a:effectLst/>
                <a:highlight>
                  <a:srgbClr val="FFFFFF"/>
                </a:highlight>
                <a:latin typeface="Comic Sans MS" panose="030F0702030302020204" pitchFamily="66" charset="0"/>
              </a:rPr>
              <a:t>ganglion cell</a:t>
            </a:r>
            <a:r>
              <a:rPr lang="en-GB" sz="1400" b="0" i="0" dirty="0">
                <a:effectLst/>
                <a:highlight>
                  <a:srgbClr val="FFFFFF"/>
                </a:highlight>
                <a:latin typeface="Comic Sans MS" panose="030F0702030302020204" pitchFamily="66" charset="0"/>
              </a:rPr>
              <a:t> </a:t>
            </a:r>
            <a:r>
              <a:rPr lang="en-GB" sz="1400" b="0" i="0" dirty="0">
                <a:solidFill>
                  <a:srgbClr val="202122"/>
                </a:solidFill>
                <a:effectLst/>
                <a:highlight>
                  <a:srgbClr val="FFFFFF"/>
                </a:highlight>
                <a:latin typeface="Comic Sans MS" panose="030F0702030302020204" pitchFamily="66" charset="0"/>
              </a:rPr>
              <a:t>bodies (a thin layer of Müller cell footplates exists between this layer</a:t>
            </a:r>
            <a:br>
              <a:rPr lang="en-GB" sz="1400" b="0" i="0" dirty="0">
                <a:solidFill>
                  <a:srgbClr val="202122"/>
                </a:solidFill>
                <a:effectLst/>
                <a:highlight>
                  <a:srgbClr val="FFFFFF"/>
                </a:highlight>
                <a:latin typeface="Comic Sans MS" panose="030F0702030302020204" pitchFamily="66" charset="0"/>
              </a:rPr>
            </a:br>
            <a:r>
              <a:rPr lang="en-GB" sz="1400" b="0" i="0" dirty="0">
                <a:solidFill>
                  <a:srgbClr val="202122"/>
                </a:solidFill>
                <a:effectLst/>
                <a:highlight>
                  <a:srgbClr val="FFFFFF"/>
                </a:highlight>
                <a:latin typeface="Comic Sans MS" panose="030F0702030302020204" pitchFamily="66" charset="0"/>
              </a:rPr>
              <a:t>        and the inner limiting membrane)</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10) </a:t>
            </a:r>
            <a:r>
              <a:rPr lang="en-GB" sz="1800" b="0" i="0" dirty="0">
                <a:solidFill>
                  <a:srgbClr val="484848"/>
                </a:solidFill>
                <a:effectLst/>
                <a:highlight>
                  <a:srgbClr val="FFFFFF"/>
                </a:highlight>
                <a:latin typeface="Comic Sans MS" panose="030F0702030302020204" pitchFamily="66" charset="0"/>
              </a:rPr>
              <a:t>Inner limiting membrane (</a:t>
            </a:r>
            <a:r>
              <a:rPr lang="sr-Latn-CS" altLang="en-US" sz="1800" dirty="0">
                <a:latin typeface="Comic Sans MS" panose="030F0702030302020204" pitchFamily="66" charset="0"/>
              </a:rPr>
              <a:t>Membrana </a:t>
            </a:r>
            <a:r>
              <a:rPr lang="sr-Latn-CS" altLang="en-US" sz="1800" dirty="0" err="1">
                <a:latin typeface="Comic Sans MS" panose="030F0702030302020204" pitchFamily="66" charset="0"/>
              </a:rPr>
              <a:t>limitans</a:t>
            </a:r>
            <a:r>
              <a:rPr lang="sr-Latn-CS" altLang="en-US" sz="1800" dirty="0">
                <a:latin typeface="Comic Sans MS" panose="030F0702030302020204" pitchFamily="66" charset="0"/>
              </a:rPr>
              <a:t> interna</a:t>
            </a:r>
            <a:r>
              <a:rPr lang="en-GB" altLang="en-US" sz="1800" dirty="0">
                <a:latin typeface="Comic Sans MS" panose="030F0702030302020204" pitchFamily="66" charset="0"/>
              </a:rPr>
              <a:t>)</a:t>
            </a:r>
          </a:p>
          <a:p>
            <a:pPr eaLnBrk="1" hangingPunct="1">
              <a:lnSpc>
                <a:spcPct val="90000"/>
              </a:lnSpc>
              <a:spcBef>
                <a:spcPct val="0"/>
              </a:spcBef>
              <a:buClrTx/>
              <a:buSzTx/>
              <a:buFont typeface="Arial" panose="020B0604020202020204" pitchFamily="34" charset="0"/>
              <a:buNone/>
            </a:pPr>
            <a:r>
              <a:rPr lang="en-GB" altLang="en-US" sz="1400" dirty="0">
                <a:latin typeface="Comic Sans MS" panose="030F0702030302020204" pitchFamily="66" charset="0"/>
              </a:rPr>
              <a:t>     - </a:t>
            </a:r>
            <a:r>
              <a:rPr lang="en-GB" sz="1400" b="0" i="0" dirty="0">
                <a:solidFill>
                  <a:srgbClr val="202122"/>
                </a:solidFill>
                <a:effectLst/>
                <a:highlight>
                  <a:srgbClr val="FFFFFF"/>
                </a:highlight>
                <a:latin typeface="Comic Sans MS" panose="030F0702030302020204" pitchFamily="66" charset="0"/>
              </a:rPr>
              <a:t>basement membrane</a:t>
            </a:r>
            <a:br>
              <a:rPr lang="en-GB" sz="1400" b="0" i="0" dirty="0">
                <a:solidFill>
                  <a:srgbClr val="202122"/>
                </a:solidFill>
                <a:effectLst/>
                <a:highlight>
                  <a:srgbClr val="FFFFFF"/>
                </a:highlight>
                <a:latin typeface="Comic Sans MS" panose="030F0702030302020204" pitchFamily="66" charset="0"/>
              </a:rPr>
            </a:br>
            <a:br>
              <a:rPr lang="en-GB" sz="1400" dirty="0"/>
            </a:br>
            <a:endParaRPr lang="sr-Latn-CS" altLang="en-US" sz="2000" dirty="0">
              <a:latin typeface="Comic Sans MS" panose="030F0702030302020204" pitchFamily="66" charset="0"/>
            </a:endParaRPr>
          </a:p>
        </p:txBody>
      </p:sp>
      <p:sp>
        <p:nvSpPr>
          <p:cNvPr id="3" name="TextBox 2">
            <a:extLst>
              <a:ext uri="{FF2B5EF4-FFF2-40B4-BE49-F238E27FC236}">
                <a16:creationId xmlns:a16="http://schemas.microsoft.com/office/drawing/2014/main" id="{E05F8ED0-F67D-AFF3-B322-29967D781702}"/>
              </a:ext>
            </a:extLst>
          </p:cNvPr>
          <p:cNvSpPr txBox="1">
            <a:spLocks noChangeArrowheads="1"/>
          </p:cNvSpPr>
          <p:nvPr/>
        </p:nvSpPr>
        <p:spPr bwMode="auto">
          <a:xfrm>
            <a:off x="338155" y="333352"/>
            <a:ext cx="8499443"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Optic part of retina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(pars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optica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retinae)</a:t>
            </a:r>
          </a:p>
        </p:txBody>
      </p:sp>
      <p:pic>
        <p:nvPicPr>
          <p:cNvPr id="2" name="Picture 4">
            <a:extLst>
              <a:ext uri="{FF2B5EF4-FFF2-40B4-BE49-F238E27FC236}">
                <a16:creationId xmlns:a16="http://schemas.microsoft.com/office/drawing/2014/main" id="{70E022A6-3F61-6364-7EA7-12B53622D0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8267" r="41928" b="37746"/>
          <a:stretch>
            <a:fillRect/>
          </a:stretch>
        </p:blipFill>
        <p:spPr bwMode="auto">
          <a:xfrm>
            <a:off x="1043608" y="4410918"/>
            <a:ext cx="2592288" cy="2430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65810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a:extLst>
              <a:ext uri="{FF2B5EF4-FFF2-40B4-BE49-F238E27FC236}">
                <a16:creationId xmlns:a16="http://schemas.microsoft.com/office/drawing/2014/main" id="{D59F52E9-CBD4-21C3-1D49-BA6706CE735F}"/>
              </a:ext>
            </a:extLst>
          </p:cNvPr>
          <p:cNvSpPr txBox="1">
            <a:spLocks noChangeArrowheads="1"/>
          </p:cNvSpPr>
          <p:nvPr/>
        </p:nvSpPr>
        <p:spPr bwMode="auto">
          <a:xfrm>
            <a:off x="285750" y="332656"/>
            <a:ext cx="8858250" cy="6525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buFont typeface="Arial" panose="020B0604020202020204" pitchFamily="34" charset="0"/>
              <a:buNone/>
            </a:pPr>
            <a:r>
              <a:rPr lang="en-GB" altLang="en-US" b="1" dirty="0">
                <a:latin typeface="Book Antiqua" panose="02040602050305030304" pitchFamily="18" charset="0"/>
              </a:rPr>
              <a:t>VISUAL (OPTIC) TRACT (PATHWAY)</a:t>
            </a:r>
            <a:endParaRPr lang="sr-Latn-CS" altLang="en-US" b="1" dirty="0">
              <a:latin typeface="Book Antiqua" panose="02040602050305030304" pitchFamily="18" charset="0"/>
            </a:endParaRPr>
          </a:p>
          <a:p>
            <a:pPr eaLnBrk="1" hangingPunct="1">
              <a:spcBef>
                <a:spcPts val="1200"/>
              </a:spcBef>
              <a:spcAft>
                <a:spcPts val="1200"/>
              </a:spcAft>
            </a:pPr>
            <a:r>
              <a:rPr lang="en-US" altLang="en-US" b="1" dirty="0">
                <a:latin typeface="Book Antiqua" panose="02040602050305030304" pitchFamily="18" charset="0"/>
              </a:rPr>
              <a:t>Neuron 2 (second-order neuron):</a:t>
            </a:r>
            <a:r>
              <a:rPr lang="en-US" altLang="en-US" dirty="0">
                <a:latin typeface="Book Antiqua" panose="02040602050305030304" pitchFamily="18" charset="0"/>
              </a:rPr>
              <a:t> </a:t>
            </a:r>
            <a:r>
              <a:rPr lang="en-GB" altLang="en-US" b="1" dirty="0">
                <a:latin typeface="Book Antiqua" panose="02040602050305030304" pitchFamily="18" charset="0"/>
              </a:rPr>
              <a:t>6</a:t>
            </a:r>
            <a:r>
              <a:rPr lang="en-GB" altLang="en-US" b="1" baseline="30000" dirty="0">
                <a:latin typeface="Book Antiqua" panose="02040602050305030304" pitchFamily="18" charset="0"/>
              </a:rPr>
              <a:t>th</a:t>
            </a:r>
            <a:r>
              <a:rPr lang="en-GB" altLang="en-US" b="1" dirty="0">
                <a:latin typeface="Book Antiqua" panose="02040602050305030304" pitchFamily="18" charset="0"/>
              </a:rPr>
              <a:t> layer of retina – </a:t>
            </a:r>
            <a:r>
              <a:rPr lang="en-US" altLang="en-US" b="1" dirty="0">
                <a:latin typeface="Book Antiqua" panose="02040602050305030304" pitchFamily="18" charset="0"/>
              </a:rPr>
              <a:t>Stratum </a:t>
            </a:r>
            <a:r>
              <a:rPr lang="en-US" altLang="en-US" b="1" dirty="0" err="1">
                <a:latin typeface="Book Antiqua" panose="02040602050305030304" pitchFamily="18" charset="0"/>
              </a:rPr>
              <a:t>ganglionare</a:t>
            </a:r>
            <a:r>
              <a:rPr lang="en-US" altLang="en-US" b="1" dirty="0">
                <a:latin typeface="Book Antiqua" panose="02040602050305030304" pitchFamily="18" charset="0"/>
              </a:rPr>
              <a:t> retinae</a:t>
            </a:r>
            <a:br>
              <a:rPr lang="en-GB" altLang="en-US" b="1" dirty="0">
                <a:latin typeface="Book Antiqua" panose="02040602050305030304" pitchFamily="18" charset="0"/>
              </a:rPr>
            </a:br>
            <a:r>
              <a:rPr lang="en-US" altLang="en-US" b="1" dirty="0">
                <a:latin typeface="Book Antiqua" panose="02040602050305030304" pitchFamily="18" charset="0"/>
              </a:rPr>
              <a:t>(inner nuclear layer).</a:t>
            </a:r>
            <a:br>
              <a:rPr lang="en-US" altLang="en-US" b="1" dirty="0">
                <a:latin typeface="Book Antiqua" panose="02040602050305030304" pitchFamily="18" charset="0"/>
              </a:rPr>
            </a:br>
            <a:r>
              <a:rPr lang="en-US" altLang="en-US" dirty="0">
                <a:latin typeface="Book Antiqua" panose="02040602050305030304" pitchFamily="18" charset="0"/>
              </a:rPr>
              <a:t>Axons of these neurons enters in </a:t>
            </a:r>
            <a:r>
              <a:rPr lang="sr-Latn-CS" altLang="en-US" sz="1800" dirty="0" err="1">
                <a:latin typeface="Book Antiqua" panose="02040602050305030304" pitchFamily="18" charset="0"/>
              </a:rPr>
              <a:t>Stratum</a:t>
            </a:r>
            <a:r>
              <a:rPr lang="sr-Latn-CS" altLang="en-US" sz="1800" dirty="0">
                <a:latin typeface="Book Antiqua" panose="02040602050305030304" pitchFamily="18" charset="0"/>
              </a:rPr>
              <a:t> </a:t>
            </a:r>
            <a:r>
              <a:rPr lang="sr-Latn-CS" altLang="en-US" sz="1800" dirty="0" err="1">
                <a:latin typeface="Book Antiqua" panose="02040602050305030304" pitchFamily="18" charset="0"/>
              </a:rPr>
              <a:t>reticularae</a:t>
            </a:r>
            <a:r>
              <a:rPr lang="en-GB" altLang="en-US" sz="1800" dirty="0">
                <a:latin typeface="Book Antiqua" panose="02040602050305030304" pitchFamily="18" charset="0"/>
              </a:rPr>
              <a:t> in</a:t>
            </a:r>
            <a:r>
              <a:rPr lang="sr-Latn-CS" altLang="en-US" sz="1800" dirty="0" err="1">
                <a:latin typeface="Book Antiqua" panose="02040602050305030304" pitchFamily="18" charset="0"/>
              </a:rPr>
              <a:t>ternum</a:t>
            </a:r>
            <a:r>
              <a:rPr lang="en-GB" altLang="en-US" sz="1800" dirty="0">
                <a:latin typeface="Book Antiqua" panose="02040602050305030304" pitchFamily="18" charset="0"/>
              </a:rPr>
              <a:t> of retina (</a:t>
            </a:r>
            <a:r>
              <a:rPr lang="en-GB" altLang="en-US" sz="1800" dirty="0" err="1">
                <a:highlight>
                  <a:srgbClr val="FFFFFF"/>
                </a:highlight>
                <a:latin typeface="Book Antiqua" panose="02040602050305030304" pitchFamily="18" charset="0"/>
              </a:rPr>
              <a:t>In</a:t>
            </a:r>
            <a:r>
              <a:rPr lang="en-GB" sz="1800" b="0" i="0" dirty="0" err="1">
                <a:effectLst/>
                <a:highlight>
                  <a:srgbClr val="FFFFFF"/>
                </a:highlight>
                <a:latin typeface="Book Antiqua" panose="02040602050305030304" pitchFamily="18" charset="0"/>
              </a:rPr>
              <a:t>er</a:t>
            </a:r>
            <a:r>
              <a:rPr lang="en-GB" sz="1800" b="0" i="0" dirty="0">
                <a:effectLst/>
                <a:highlight>
                  <a:srgbClr val="FFFFFF"/>
                </a:highlight>
                <a:latin typeface="Book Antiqua" panose="02040602050305030304" pitchFamily="18" charset="0"/>
              </a:rPr>
              <a:t> plexiform layer</a:t>
            </a:r>
            <a:r>
              <a:rPr lang="en-GB" altLang="en-US" sz="1800" dirty="0">
                <a:latin typeface="Book Antiqua" panose="02040602050305030304" pitchFamily="18" charset="0"/>
              </a:rPr>
              <a:t>) where make synapses with </a:t>
            </a:r>
            <a:r>
              <a:rPr lang="en-GB" altLang="en-US" dirty="0">
                <a:latin typeface="Book Antiqua" panose="02040602050305030304" pitchFamily="18" charset="0"/>
              </a:rPr>
              <a:t>dendrites of bipolar neurons from 8</a:t>
            </a:r>
            <a:r>
              <a:rPr lang="en-GB" altLang="en-US" baseline="30000" dirty="0">
                <a:latin typeface="Book Antiqua" panose="02040602050305030304" pitchFamily="18" charset="0"/>
              </a:rPr>
              <a:t>th</a:t>
            </a:r>
            <a:r>
              <a:rPr lang="en-GB" altLang="en-US" dirty="0">
                <a:latin typeface="Book Antiqua" panose="02040602050305030304" pitchFamily="18" charset="0"/>
              </a:rPr>
              <a:t> layer of retina </a:t>
            </a:r>
            <a:r>
              <a:rPr lang="en-US" altLang="en-US" dirty="0">
                <a:latin typeface="Book Antiqua" panose="02040602050305030304" pitchFamily="18" charset="0"/>
              </a:rPr>
              <a:t>(stratum </a:t>
            </a:r>
            <a:r>
              <a:rPr lang="en-US" altLang="en-US" dirty="0" err="1">
                <a:latin typeface="Book Antiqua" panose="02040602050305030304" pitchFamily="18" charset="0"/>
              </a:rPr>
              <a:t>ganglionare</a:t>
            </a:r>
            <a:r>
              <a:rPr lang="en-US" altLang="en-US" dirty="0">
                <a:latin typeface="Book Antiqua" panose="02040602050305030304" pitchFamily="18" charset="0"/>
              </a:rPr>
              <a:t> n. </a:t>
            </a:r>
            <a:r>
              <a:rPr lang="en-US" altLang="en-US" dirty="0" err="1">
                <a:latin typeface="Book Antiqua" panose="02040602050305030304" pitchFamily="18" charset="0"/>
              </a:rPr>
              <a:t>optici</a:t>
            </a:r>
            <a:r>
              <a:rPr lang="en-US" altLang="en-US" dirty="0">
                <a:latin typeface="Book Antiqua" panose="02040602050305030304" pitchFamily="18" charset="0"/>
              </a:rPr>
              <a:t> or ganglion cell layer).</a:t>
            </a: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Neuron 3 (third-order neuron):</a:t>
            </a:r>
            <a:r>
              <a:rPr lang="en-US" altLang="en-US" dirty="0">
                <a:latin typeface="Book Antiqua" panose="02040602050305030304" pitchFamily="18" charset="0"/>
              </a:rPr>
              <a:t> </a:t>
            </a:r>
            <a:r>
              <a:rPr lang="en-US" altLang="en-US" b="1" dirty="0">
                <a:latin typeface="Book Antiqua" panose="02040602050305030304" pitchFamily="18" charset="0"/>
              </a:rPr>
              <a:t>Ganglion cell layer (stratum </a:t>
            </a:r>
            <a:r>
              <a:rPr lang="en-US" altLang="en-US" b="1" dirty="0" err="1">
                <a:latin typeface="Book Antiqua" panose="02040602050305030304" pitchFamily="18" charset="0"/>
              </a:rPr>
              <a:t>ganglionare</a:t>
            </a:r>
            <a:r>
              <a:rPr lang="en-US" altLang="en-US" b="1" dirty="0">
                <a:latin typeface="Book Antiqua" panose="02040602050305030304" pitchFamily="18" charset="0"/>
              </a:rPr>
              <a:t> n. </a:t>
            </a:r>
            <a:r>
              <a:rPr lang="en-US" altLang="en-US" b="1" dirty="0" err="1">
                <a:latin typeface="Book Antiqua" panose="02040602050305030304" pitchFamily="18" charset="0"/>
              </a:rPr>
              <a:t>optici</a:t>
            </a:r>
            <a:r>
              <a:rPr lang="en-US" altLang="en-US" b="1" dirty="0">
                <a:latin typeface="Book Antiqua" panose="02040602050305030304" pitchFamily="18" charset="0"/>
              </a:rPr>
              <a:t>)</a:t>
            </a:r>
          </a:p>
          <a:p>
            <a:pPr eaLnBrk="1" hangingPunct="1">
              <a:buFont typeface="Arial" panose="020B0604020202020204" pitchFamily="34" charset="0"/>
              <a:buNone/>
            </a:pPr>
            <a:r>
              <a:rPr lang="en-US" altLang="en-US" dirty="0">
                <a:latin typeface="Book Antiqua" panose="02040602050305030304" pitchFamily="18" charset="0"/>
              </a:rPr>
              <a:t>          </a:t>
            </a:r>
            <a:r>
              <a:rPr lang="en-US" altLang="en-US" dirty="0">
                <a:latin typeface="Book Antiqua" panose="02040602050305030304" pitchFamily="18" charset="0"/>
                <a:sym typeface="Wingdings" panose="05000000000000000000" pitchFamily="2" charset="2"/>
              </a:rPr>
              <a:t> </a:t>
            </a:r>
            <a:r>
              <a:rPr lang="en-US" altLang="en-US" u="sng" dirty="0">
                <a:latin typeface="Book Antiqua" panose="02040602050305030304" pitchFamily="18" charset="0"/>
                <a:sym typeface="Wingdings" panose="05000000000000000000" pitchFamily="2" charset="2"/>
              </a:rPr>
              <a:t>axons of these neurons unite and form </a:t>
            </a:r>
            <a:r>
              <a:rPr lang="en-US" altLang="en-US" u="sng" dirty="0" err="1">
                <a:latin typeface="Book Antiqua" panose="02040602050305030304" pitchFamily="18" charset="0"/>
                <a:sym typeface="Wingdings" panose="05000000000000000000" pitchFamily="2" charset="2"/>
              </a:rPr>
              <a:t>n.opticus</a:t>
            </a:r>
            <a:r>
              <a:rPr lang="en-US" altLang="en-US" u="sng" dirty="0">
                <a:latin typeface="Book Antiqua" panose="02040602050305030304" pitchFamily="18" charset="0"/>
                <a:sym typeface="Wingdings" panose="05000000000000000000" pitchFamily="2" charset="2"/>
              </a:rPr>
              <a:t> </a:t>
            </a:r>
            <a:r>
              <a:rPr lang="en-US" altLang="en-US" dirty="0">
                <a:latin typeface="Book Antiqua" panose="02040602050305030304" pitchFamily="18" charset="0"/>
                <a:sym typeface="Wingdings" panose="05000000000000000000" pitchFamily="2" charset="2"/>
              </a:rPr>
              <a:t>that exit retina through</a:t>
            </a:r>
            <a:br>
              <a:rPr lang="en-US" altLang="en-US" dirty="0">
                <a:latin typeface="Book Antiqua" panose="02040602050305030304" pitchFamily="18" charset="0"/>
                <a:sym typeface="Wingdings" panose="05000000000000000000" pitchFamily="2" charset="2"/>
              </a:rPr>
            </a:br>
            <a:r>
              <a:rPr lang="en-US" altLang="en-US" dirty="0">
                <a:latin typeface="Book Antiqua" panose="02040602050305030304" pitchFamily="18" charset="0"/>
                <a:sym typeface="Wingdings" panose="05000000000000000000" pitchFamily="2" charset="2"/>
              </a:rPr>
              <a:t>               optic disc (optic papilla) of retina and exit the eyeball through scleral orifice</a:t>
            </a:r>
          </a:p>
          <a:p>
            <a:pPr eaLnBrk="1" hangingPunct="1">
              <a:spcBef>
                <a:spcPts val="600"/>
              </a:spcBef>
              <a:spcAft>
                <a:spcPts val="600"/>
              </a:spcAft>
              <a:buFont typeface="Arial" panose="020B0604020202020204" pitchFamily="34" charset="0"/>
              <a:buNone/>
            </a:pPr>
            <a:r>
              <a:rPr lang="sr-Latn-CS" altLang="en-US" dirty="0">
                <a:latin typeface="Book Antiqua" panose="02040602050305030304" pitchFamily="18" charset="0"/>
                <a:sym typeface="Wingdings" panose="05000000000000000000" pitchFamily="2" charset="2"/>
              </a:rPr>
              <a:t>- </a:t>
            </a:r>
            <a:r>
              <a:rPr lang="en-GB" altLang="en-US" dirty="0">
                <a:latin typeface="Book Antiqua" panose="02040602050305030304" pitchFamily="18" charset="0"/>
                <a:sym typeface="Wingdings" panose="05000000000000000000" pitchFamily="2" charset="2"/>
              </a:rPr>
              <a:t>N. opticus then exits orbit and enters in middle cranial fossa by passing through</a:t>
            </a:r>
            <a:br>
              <a:rPr lang="en-GB" altLang="en-US" dirty="0">
                <a:latin typeface="Book Antiqua" panose="02040602050305030304" pitchFamily="18" charset="0"/>
                <a:sym typeface="Wingdings" panose="05000000000000000000" pitchFamily="2" charset="2"/>
              </a:rPr>
            </a:br>
            <a:r>
              <a:rPr lang="en-GB" altLang="en-US" dirty="0">
                <a:latin typeface="Book Antiqua" panose="02040602050305030304" pitchFamily="18" charset="0"/>
                <a:sym typeface="Wingdings" panose="05000000000000000000" pitchFamily="2" charset="2"/>
              </a:rPr>
              <a:t>  optic canal (canalis opticus)</a:t>
            </a:r>
          </a:p>
          <a:p>
            <a:pPr eaLnBrk="1" hangingPunct="1">
              <a:spcBef>
                <a:spcPts val="600"/>
              </a:spcBef>
              <a:spcAft>
                <a:spcPts val="600"/>
              </a:spcAft>
              <a:buFont typeface="Arial" panose="020B0604020202020204" pitchFamily="34" charset="0"/>
              <a:buNone/>
            </a:pPr>
            <a:r>
              <a:rPr lang="en-GB" altLang="en-US" dirty="0">
                <a:latin typeface="Book Antiqua" panose="02040602050305030304" pitchFamily="18" charset="0"/>
                <a:sym typeface="Wingdings" panose="05000000000000000000" pitchFamily="2" charset="2"/>
              </a:rPr>
              <a:t>- In cranial fossa</a:t>
            </a:r>
            <a:r>
              <a:rPr lang="sr-Cyrl-CS" altLang="en-US" dirty="0">
                <a:latin typeface="Book Antiqua" panose="02040602050305030304" pitchFamily="18" charset="0"/>
                <a:sym typeface="Wingdings" panose="05000000000000000000" pitchFamily="2" charset="2"/>
              </a:rPr>
              <a:t>, </a:t>
            </a:r>
            <a:r>
              <a:rPr lang="en-GB" altLang="en-US" dirty="0">
                <a:latin typeface="Book Antiqua" panose="02040602050305030304" pitchFamily="18" charset="0"/>
                <a:sym typeface="Wingdings" panose="05000000000000000000" pitchFamily="2" charset="2"/>
              </a:rPr>
              <a:t>3 segments of optic nerve can be differentiated:</a:t>
            </a:r>
            <a:br>
              <a:rPr lang="sr-Cyrl-CS" altLang="en-US" dirty="0">
                <a:latin typeface="Book Antiqua" panose="02040602050305030304" pitchFamily="18" charset="0"/>
                <a:sym typeface="Wingdings" panose="05000000000000000000" pitchFamily="2" charset="2"/>
              </a:rPr>
            </a:br>
            <a:r>
              <a:rPr lang="sr-Cyrl-CS" altLang="en-US" dirty="0">
                <a:latin typeface="Book Antiqua" panose="02040602050305030304" pitchFamily="18" charset="0"/>
                <a:sym typeface="Wingdings" panose="05000000000000000000" pitchFamily="2" charset="2"/>
              </a:rPr>
              <a:t>   1) </a:t>
            </a:r>
            <a:r>
              <a:rPr lang="en-GB" altLang="en-US" dirty="0">
                <a:latin typeface="Book Antiqua" panose="02040602050305030304" pitchFamily="18" charset="0"/>
                <a:sym typeface="Wingdings" panose="05000000000000000000" pitchFamily="2" charset="2"/>
              </a:rPr>
              <a:t>lateral</a:t>
            </a:r>
            <a:r>
              <a:rPr lang="sr-Cyrl-CS" altLang="en-US" dirty="0">
                <a:latin typeface="Book Antiqua" panose="02040602050305030304" pitchFamily="18" charset="0"/>
                <a:sym typeface="Wingdings" panose="05000000000000000000" pitchFamily="2" charset="2"/>
              </a:rPr>
              <a:t> – </a:t>
            </a:r>
            <a:r>
              <a:rPr lang="en-GB" altLang="en-US" dirty="0">
                <a:latin typeface="Book Antiqua" panose="02040602050305030304" pitchFamily="18" charset="0"/>
                <a:sym typeface="Wingdings" panose="05000000000000000000" pitchFamily="2" charset="2"/>
              </a:rPr>
              <a:t>temporal </a:t>
            </a:r>
            <a:r>
              <a:rPr lang="en-GB" altLang="en-US" dirty="0" err="1">
                <a:latin typeface="Book Antiqua" panose="02040602050305030304" pitchFamily="18" charset="0"/>
                <a:sym typeface="Wingdings" panose="05000000000000000000" pitchFamily="2" charset="2"/>
              </a:rPr>
              <a:t>fibers</a:t>
            </a:r>
            <a:r>
              <a:rPr lang="en-GB" altLang="en-US" dirty="0">
                <a:latin typeface="Book Antiqua" panose="02040602050305030304" pitchFamily="18" charset="0"/>
                <a:sym typeface="Wingdings" panose="05000000000000000000" pitchFamily="2" charset="2"/>
              </a:rPr>
              <a:t> from lateral part of optic retina</a:t>
            </a:r>
            <a:br>
              <a:rPr lang="sr-Cyrl-CS" altLang="en-US" dirty="0">
                <a:latin typeface="Book Antiqua" panose="02040602050305030304" pitchFamily="18" charset="0"/>
                <a:sym typeface="Wingdings" panose="05000000000000000000" pitchFamily="2" charset="2"/>
              </a:rPr>
            </a:br>
            <a:r>
              <a:rPr lang="sr-Cyrl-CS" altLang="en-US" dirty="0">
                <a:latin typeface="Book Antiqua" panose="02040602050305030304" pitchFamily="18" charset="0"/>
                <a:sym typeface="Wingdings" panose="05000000000000000000" pitchFamily="2" charset="2"/>
              </a:rPr>
              <a:t>   2) </a:t>
            </a:r>
            <a:r>
              <a:rPr lang="en-GB" altLang="en-US" dirty="0">
                <a:latin typeface="Book Antiqua" panose="02040602050305030304" pitchFamily="18" charset="0"/>
                <a:sym typeface="Wingdings" panose="05000000000000000000" pitchFamily="2" charset="2"/>
              </a:rPr>
              <a:t>middle –</a:t>
            </a:r>
            <a:r>
              <a:rPr lang="sr-Cyrl-CS" altLang="en-US" dirty="0">
                <a:latin typeface="Book Antiqua" panose="02040602050305030304" pitchFamily="18" charset="0"/>
                <a:sym typeface="Wingdings" panose="05000000000000000000" pitchFamily="2" charset="2"/>
              </a:rPr>
              <a:t> </a:t>
            </a:r>
            <a:r>
              <a:rPr lang="en-GB" altLang="en-US" dirty="0">
                <a:latin typeface="Book Antiqua" panose="02040602050305030304" pitchFamily="18" charset="0"/>
                <a:sym typeface="Wingdings" panose="05000000000000000000" pitchFamily="2" charset="2"/>
              </a:rPr>
              <a:t>macular </a:t>
            </a:r>
            <a:r>
              <a:rPr lang="en-GB" altLang="en-US" dirty="0" err="1">
                <a:latin typeface="Book Antiqua" panose="02040602050305030304" pitchFamily="18" charset="0"/>
                <a:sym typeface="Wingdings" panose="05000000000000000000" pitchFamily="2" charset="2"/>
              </a:rPr>
              <a:t>fibers</a:t>
            </a:r>
            <a:r>
              <a:rPr lang="en-GB" altLang="en-US" dirty="0">
                <a:latin typeface="Book Antiqua" panose="02040602050305030304" pitchFamily="18" charset="0"/>
                <a:sym typeface="Wingdings" panose="05000000000000000000" pitchFamily="2" charset="2"/>
              </a:rPr>
              <a:t> from macula of optic retina</a:t>
            </a:r>
            <a:br>
              <a:rPr lang="en-GB" altLang="en-US" dirty="0">
                <a:latin typeface="Book Antiqua" panose="02040602050305030304" pitchFamily="18" charset="0"/>
                <a:sym typeface="Wingdings" panose="05000000000000000000" pitchFamily="2" charset="2"/>
              </a:rPr>
            </a:br>
            <a:r>
              <a:rPr lang="en-GB" altLang="en-US" dirty="0">
                <a:latin typeface="Book Antiqua" panose="02040602050305030304" pitchFamily="18" charset="0"/>
                <a:sym typeface="Wingdings" panose="05000000000000000000" pitchFamily="2" charset="2"/>
              </a:rPr>
              <a:t>   </a:t>
            </a:r>
            <a:r>
              <a:rPr lang="sr-Cyrl-CS" altLang="en-US" dirty="0">
                <a:latin typeface="Book Antiqua" panose="02040602050305030304" pitchFamily="18" charset="0"/>
                <a:sym typeface="Wingdings" panose="05000000000000000000" pitchFamily="2" charset="2"/>
              </a:rPr>
              <a:t>3) </a:t>
            </a:r>
            <a:r>
              <a:rPr lang="en-GB" altLang="en-US" dirty="0">
                <a:latin typeface="Book Antiqua" panose="02040602050305030304" pitchFamily="18" charset="0"/>
                <a:sym typeface="Wingdings" panose="05000000000000000000" pitchFamily="2" charset="2"/>
              </a:rPr>
              <a:t>medial</a:t>
            </a:r>
            <a:r>
              <a:rPr lang="sr-Cyrl-CS" altLang="en-US" dirty="0">
                <a:latin typeface="Book Antiqua" panose="02040602050305030304" pitchFamily="18" charset="0"/>
                <a:sym typeface="Wingdings" panose="05000000000000000000" pitchFamily="2" charset="2"/>
              </a:rPr>
              <a:t> – </a:t>
            </a:r>
            <a:r>
              <a:rPr lang="en-GB" altLang="en-US" dirty="0">
                <a:latin typeface="Book Antiqua" panose="02040602050305030304" pitchFamily="18" charset="0"/>
                <a:sym typeface="Wingdings" panose="05000000000000000000" pitchFamily="2" charset="2"/>
              </a:rPr>
              <a:t>nasal </a:t>
            </a:r>
            <a:r>
              <a:rPr lang="en-GB" altLang="en-US" dirty="0" err="1">
                <a:latin typeface="Book Antiqua" panose="02040602050305030304" pitchFamily="18" charset="0"/>
                <a:sym typeface="Wingdings" panose="05000000000000000000" pitchFamily="2" charset="2"/>
              </a:rPr>
              <a:t>fibers</a:t>
            </a:r>
            <a:r>
              <a:rPr lang="en-GB" altLang="en-US" dirty="0">
                <a:latin typeface="Book Antiqua" panose="02040602050305030304" pitchFamily="18" charset="0"/>
                <a:sym typeface="Wingdings" panose="05000000000000000000" pitchFamily="2" charset="2"/>
              </a:rPr>
              <a:t> from medial part of optic retina</a:t>
            </a:r>
            <a:endParaRPr lang="sr-Cyrl-CS" altLang="en-US" dirty="0">
              <a:latin typeface="Book Antiqua" panose="02040602050305030304" pitchFamily="18" charset="0"/>
              <a:sym typeface="Wingdings" panose="05000000000000000000" pitchFamily="2" charset="2"/>
            </a:endParaRPr>
          </a:p>
          <a:p>
            <a:pPr eaLnBrk="1" hangingPunct="1">
              <a:lnSpc>
                <a:spcPct val="150000"/>
              </a:lnSpc>
              <a:buFont typeface="Arial" panose="020B0604020202020204" pitchFamily="34" charset="0"/>
              <a:buNone/>
            </a:pPr>
            <a:r>
              <a:rPr lang="sr-Cyrl-CS" altLang="en-US" b="1" dirty="0">
                <a:solidFill>
                  <a:srgbClr val="C00000"/>
                </a:solidFill>
                <a:latin typeface="Book Antiqua" panose="02040602050305030304" pitchFamily="18" charset="0"/>
                <a:sym typeface="Wingdings" panose="05000000000000000000" pitchFamily="2" charset="2"/>
              </a:rPr>
              <a:t>- </a:t>
            </a:r>
            <a:r>
              <a:rPr lang="en-GB" b="1" i="0" dirty="0">
                <a:solidFill>
                  <a:srgbClr val="C00000"/>
                </a:solidFill>
                <a:effectLst/>
                <a:highlight>
                  <a:srgbClr val="FFFFFF"/>
                </a:highlight>
                <a:latin typeface="Book Antiqua" panose="02040602050305030304" pitchFamily="18" charset="0"/>
                <a:cs typeface="Times New Roman" panose="02020603050405020304" pitchFamily="18" charset="0"/>
              </a:rPr>
              <a:t>In the middle cranial fossa, the optic nerve (n. opticus) partially decussates</a:t>
            </a:r>
            <a:r>
              <a:rPr lang="en-GB" b="1" dirty="0">
                <a:solidFill>
                  <a:srgbClr val="C00000"/>
                </a:solidFill>
                <a:highlight>
                  <a:srgbClr val="FFFFFF"/>
                </a:highlight>
                <a:latin typeface="ui-sans-serif"/>
                <a:cs typeface="Times New Roman" panose="02020603050405020304" pitchFamily="18" charset="0"/>
              </a:rPr>
              <a:t> </a:t>
            </a:r>
            <a:r>
              <a:rPr lang="sr-Cyrl-CS" altLang="en-US" b="1" dirty="0">
                <a:solidFill>
                  <a:srgbClr val="C00000"/>
                </a:solidFill>
                <a:latin typeface="Book Antiqua" panose="02040602050305030304" pitchFamily="18" charset="0"/>
                <a:sym typeface="Wingdings" panose="05000000000000000000" pitchFamily="2" charset="2"/>
              </a:rPr>
              <a:t>– </a:t>
            </a:r>
            <a:r>
              <a:rPr lang="en-GB" altLang="en-US" b="1" dirty="0">
                <a:solidFill>
                  <a:srgbClr val="C00000"/>
                </a:solidFill>
                <a:latin typeface="Book Antiqua" panose="02040602050305030304" pitchFamily="18" charset="0"/>
                <a:sym typeface="Wingdings" panose="05000000000000000000" pitchFamily="2" charset="2"/>
              </a:rPr>
              <a:t>nasal and some macular </a:t>
            </a:r>
            <a:r>
              <a:rPr lang="en-GB" altLang="en-US" b="1" dirty="0" err="1">
                <a:solidFill>
                  <a:srgbClr val="C00000"/>
                </a:solidFill>
                <a:latin typeface="Book Antiqua" panose="02040602050305030304" pitchFamily="18" charset="0"/>
                <a:sym typeface="Wingdings" panose="05000000000000000000" pitchFamily="2" charset="2"/>
              </a:rPr>
              <a:t>fibers</a:t>
            </a:r>
            <a:r>
              <a:rPr lang="en-GB" altLang="en-US" b="1" dirty="0">
                <a:solidFill>
                  <a:srgbClr val="C00000"/>
                </a:solidFill>
                <a:latin typeface="Book Antiqua" panose="02040602050305030304" pitchFamily="18" charset="0"/>
                <a:sym typeface="Wingdings" panose="05000000000000000000" pitchFamily="2" charset="2"/>
              </a:rPr>
              <a:t> decussate and form optic tract </a:t>
            </a:r>
            <a:r>
              <a:rPr lang="sr-Latn-CS" altLang="en-US" b="1" dirty="0">
                <a:solidFill>
                  <a:srgbClr val="C00000"/>
                </a:solidFill>
                <a:latin typeface="Book Antiqua" panose="02040602050305030304" pitchFamily="18" charset="0"/>
                <a:sym typeface="Wingdings" panose="05000000000000000000" pitchFamily="2" charset="2"/>
              </a:rPr>
              <a:t>(</a:t>
            </a:r>
            <a:r>
              <a:rPr lang="sr-Latn-CS" altLang="en-US" b="1" dirty="0" err="1">
                <a:solidFill>
                  <a:srgbClr val="C00000"/>
                </a:solidFill>
                <a:latin typeface="Book Antiqua" panose="02040602050305030304" pitchFamily="18" charset="0"/>
                <a:sym typeface="Wingdings" panose="05000000000000000000" pitchFamily="2" charset="2"/>
              </a:rPr>
              <a:t>tractus</a:t>
            </a:r>
            <a:r>
              <a:rPr lang="sr-Latn-CS" altLang="en-US" b="1" dirty="0">
                <a:solidFill>
                  <a:srgbClr val="C00000"/>
                </a:solidFill>
                <a:latin typeface="Book Antiqua" panose="02040602050305030304" pitchFamily="18" charset="0"/>
                <a:sym typeface="Wingdings" panose="05000000000000000000" pitchFamily="2" charset="2"/>
              </a:rPr>
              <a:t> </a:t>
            </a:r>
            <a:r>
              <a:rPr lang="sr-Latn-CS" altLang="en-US" b="1" dirty="0" err="1">
                <a:solidFill>
                  <a:srgbClr val="C00000"/>
                </a:solidFill>
                <a:latin typeface="Book Antiqua" panose="02040602050305030304" pitchFamily="18" charset="0"/>
                <a:sym typeface="Wingdings" panose="05000000000000000000" pitchFamily="2" charset="2"/>
              </a:rPr>
              <a:t>opticus</a:t>
            </a:r>
            <a:r>
              <a:rPr lang="sr-Latn-CS" altLang="en-US" b="1" dirty="0">
                <a:solidFill>
                  <a:srgbClr val="C00000"/>
                </a:solidFill>
                <a:latin typeface="Book Antiqua" panose="02040602050305030304" pitchFamily="18" charset="0"/>
                <a:sym typeface="Wingdings" panose="05000000000000000000" pitchFamily="2" charset="2"/>
              </a:rPr>
              <a:t>)</a:t>
            </a:r>
          </a:p>
          <a:p>
            <a:pPr eaLnBrk="1" hangingPunct="1">
              <a:lnSpc>
                <a:spcPct val="150000"/>
              </a:lnSpc>
              <a:buFont typeface="Arial" panose="020B0604020202020204" pitchFamily="34" charset="0"/>
              <a:buNone/>
            </a:pPr>
            <a:r>
              <a:rPr lang="sr-Latn-CS" altLang="en-US" b="1" dirty="0">
                <a:solidFill>
                  <a:srgbClr val="C00000"/>
                </a:solidFill>
                <a:latin typeface="Book Antiqua" panose="02040602050305030304" pitchFamily="18" charset="0"/>
                <a:sym typeface="Wingdings" panose="05000000000000000000" pitchFamily="2" charset="2"/>
              </a:rPr>
              <a:t>	 </a:t>
            </a:r>
            <a:r>
              <a:rPr lang="en-US" altLang="en-US" b="1" dirty="0">
                <a:solidFill>
                  <a:srgbClr val="C00000"/>
                </a:solidFill>
                <a:latin typeface="Book Antiqua" panose="02040602050305030304" pitchFamily="18" charset="0"/>
                <a:sym typeface="Wingdings" panose="05000000000000000000" pitchFamily="2" charset="2"/>
              </a:rPr>
              <a:t></a:t>
            </a:r>
            <a:r>
              <a:rPr lang="en-US" altLang="en-US" b="1" dirty="0">
                <a:solidFill>
                  <a:srgbClr val="C00000"/>
                </a:solidFill>
                <a:latin typeface="Book Antiqua" panose="02040602050305030304" pitchFamily="18" charset="0"/>
              </a:rPr>
              <a:t>chiasma </a:t>
            </a:r>
            <a:r>
              <a:rPr lang="en-US" altLang="en-US" b="1" dirty="0" err="1">
                <a:solidFill>
                  <a:srgbClr val="C00000"/>
                </a:solidFill>
                <a:latin typeface="Book Antiqua" panose="02040602050305030304" pitchFamily="18" charset="0"/>
              </a:rPr>
              <a:t>opticum</a:t>
            </a:r>
            <a:r>
              <a:rPr lang="en-US" altLang="en-US" b="1" dirty="0" err="1">
                <a:solidFill>
                  <a:srgbClr val="C00000"/>
                </a:solidFill>
                <a:latin typeface="Book Antiqua" panose="02040602050305030304" pitchFamily="18" charset="0"/>
                <a:sym typeface="Wingdings" panose="05000000000000000000" pitchFamily="2" charset="2"/>
              </a:rPr>
              <a:t></a:t>
            </a:r>
            <a:r>
              <a:rPr lang="en-US" altLang="en-US" b="1" dirty="0" err="1">
                <a:solidFill>
                  <a:srgbClr val="C00000"/>
                </a:solidFill>
                <a:latin typeface="Book Antiqua" panose="02040602050305030304" pitchFamily="18" charset="0"/>
              </a:rPr>
              <a:t>semidecussatio</a:t>
            </a:r>
            <a:r>
              <a:rPr lang="en-US" altLang="en-US" b="1" dirty="0" err="1">
                <a:solidFill>
                  <a:srgbClr val="C00000"/>
                </a:solidFill>
                <a:latin typeface="Book Antiqua" panose="02040602050305030304" pitchFamily="18" charset="0"/>
                <a:sym typeface="Wingdings" panose="05000000000000000000" pitchFamily="2" charset="2"/>
              </a:rPr>
              <a:t></a:t>
            </a:r>
            <a:r>
              <a:rPr lang="en-US" altLang="en-US" b="1" dirty="0" err="1">
                <a:solidFill>
                  <a:srgbClr val="C00000"/>
                </a:solidFill>
                <a:latin typeface="Book Antiqua" panose="02040602050305030304" pitchFamily="18" charset="0"/>
              </a:rPr>
              <a:t>tractus</a:t>
            </a:r>
            <a:r>
              <a:rPr lang="sr-Latn-CS" altLang="en-US" b="1" dirty="0">
                <a:solidFill>
                  <a:srgbClr val="C00000"/>
                </a:solidFill>
                <a:latin typeface="Book Antiqua" panose="02040602050305030304" pitchFamily="18" charset="0"/>
              </a:rPr>
              <a:t> </a:t>
            </a:r>
            <a:r>
              <a:rPr lang="en-US" altLang="en-US" b="1" dirty="0">
                <a:solidFill>
                  <a:srgbClr val="C00000"/>
                </a:solidFill>
                <a:latin typeface="Book Antiqua" panose="02040602050305030304" pitchFamily="18" charset="0"/>
              </a:rPr>
              <a:t>opticus</a:t>
            </a:r>
            <a:br>
              <a:rPr lang="sr-Latn-CS" altLang="en-US" dirty="0">
                <a:latin typeface="Book Antiqua" panose="02040602050305030304" pitchFamily="18" charset="0"/>
              </a:rPr>
            </a:br>
            <a:r>
              <a:rPr lang="sr-Latn-CS" altLang="en-US" dirty="0">
                <a:latin typeface="Book Antiqua" panose="02040602050305030304" pitchFamily="18" charset="0"/>
              </a:rPr>
              <a:t>	</a:t>
            </a:r>
            <a:endParaRPr lang="en-US" altLang="en-US" b="1" dirty="0">
              <a:latin typeface="Book Antiqua" panose="02040602050305030304" pitchFamily="18"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4" descr="_0006 a">
            <a:extLst>
              <a:ext uri="{FF2B5EF4-FFF2-40B4-BE49-F238E27FC236}">
                <a16:creationId xmlns:a16="http://schemas.microsoft.com/office/drawing/2014/main" id="{0D123E17-2513-8843-AAA7-93C84036F2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0"/>
            <a:ext cx="51038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4FF4224-C4FB-3305-5768-76D26F49627A}"/>
              </a:ext>
            </a:extLst>
          </p:cNvPr>
          <p:cNvSpPr txBox="1"/>
          <p:nvPr/>
        </p:nvSpPr>
        <p:spPr>
          <a:xfrm>
            <a:off x="323528" y="1916832"/>
            <a:ext cx="3063659" cy="1200329"/>
          </a:xfrm>
          <a:prstGeom prst="rect">
            <a:avLst/>
          </a:prstGeom>
          <a:noFill/>
        </p:spPr>
        <p:txBody>
          <a:bodyPr wrap="none" rtlCol="0">
            <a:spAutoFit/>
          </a:bodyPr>
          <a:lstStyle/>
          <a:p>
            <a:r>
              <a:rPr lang="en-GB" b="1" dirty="0">
                <a:latin typeface="Book Antiqua" panose="02040602050305030304" pitchFamily="18" charset="0"/>
              </a:rPr>
              <a:t>At the level of optic chiasm</a:t>
            </a:r>
            <a:br>
              <a:rPr lang="en-GB" b="1" dirty="0">
                <a:latin typeface="Book Antiqua" panose="02040602050305030304" pitchFamily="18" charset="0"/>
              </a:rPr>
            </a:br>
            <a:r>
              <a:rPr lang="en-GB" b="1" dirty="0">
                <a:latin typeface="Book Antiqua" panose="02040602050305030304" pitchFamily="18" charset="0"/>
              </a:rPr>
              <a:t>(chiasma </a:t>
            </a:r>
            <a:r>
              <a:rPr lang="en-GB" b="1" dirty="0" err="1">
                <a:latin typeface="Book Antiqua" panose="02040602050305030304" pitchFamily="18" charset="0"/>
              </a:rPr>
              <a:t>opticum</a:t>
            </a:r>
            <a:r>
              <a:rPr lang="en-GB" b="1" dirty="0">
                <a:latin typeface="Book Antiqua" panose="02040602050305030304" pitchFamily="18" charset="0"/>
              </a:rPr>
              <a:t>):</a:t>
            </a:r>
            <a:br>
              <a:rPr lang="en-GB" b="1" dirty="0">
                <a:latin typeface="Book Antiqua" panose="02040602050305030304" pitchFamily="18" charset="0"/>
              </a:rPr>
            </a:br>
            <a:r>
              <a:rPr lang="en-GB" b="1" dirty="0">
                <a:latin typeface="Book Antiqua" panose="02040602050305030304" pitchFamily="18" charset="0"/>
              </a:rPr>
              <a:t>-  nasal </a:t>
            </a:r>
            <a:r>
              <a:rPr lang="en-GB" b="1" dirty="0" err="1">
                <a:latin typeface="Book Antiqua" panose="02040602050305030304" pitchFamily="18" charset="0"/>
              </a:rPr>
              <a:t>fibers</a:t>
            </a:r>
            <a:r>
              <a:rPr lang="en-GB" b="1" dirty="0">
                <a:latin typeface="Book Antiqua" panose="02040602050305030304" pitchFamily="18" charset="0"/>
              </a:rPr>
              <a:t> decussate,</a:t>
            </a:r>
            <a:br>
              <a:rPr lang="en-GB" b="1" dirty="0">
                <a:latin typeface="Book Antiqua" panose="02040602050305030304" pitchFamily="18" charset="0"/>
              </a:rPr>
            </a:br>
            <a:r>
              <a:rPr lang="en-GB" b="1" dirty="0">
                <a:latin typeface="Book Antiqua" panose="02040602050305030304" pitchFamily="18" charset="0"/>
              </a:rPr>
              <a:t>   while temporal do not</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a:extLst>
              <a:ext uri="{FF2B5EF4-FFF2-40B4-BE49-F238E27FC236}">
                <a16:creationId xmlns:a16="http://schemas.microsoft.com/office/drawing/2014/main" id="{5250C7BB-BEE8-C940-0EAA-0BDEA93FCB5E}"/>
              </a:ext>
            </a:extLst>
          </p:cNvPr>
          <p:cNvSpPr txBox="1">
            <a:spLocks noChangeArrowheads="1"/>
          </p:cNvSpPr>
          <p:nvPr/>
        </p:nvSpPr>
        <p:spPr bwMode="auto">
          <a:xfrm>
            <a:off x="179512" y="428625"/>
            <a:ext cx="8964488"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None/>
            </a:pPr>
            <a:r>
              <a:rPr lang="sr-Latn-CS" altLang="en-US" dirty="0">
                <a:latin typeface="Book Antiqua" panose="02040602050305030304" pitchFamily="18" charset="0"/>
              </a:rPr>
              <a:t>- </a:t>
            </a:r>
            <a:r>
              <a:rPr lang="en-GB" altLang="en-US" b="1" u="sng" dirty="0">
                <a:latin typeface="Book Antiqua" panose="02040602050305030304" pitchFamily="18" charset="0"/>
              </a:rPr>
              <a:t>Optic tract (t</a:t>
            </a:r>
            <a:r>
              <a:rPr lang="sr-Latn-CS" altLang="en-US" b="1" u="sng" dirty="0" err="1">
                <a:latin typeface="Book Antiqua" panose="02040602050305030304" pitchFamily="18" charset="0"/>
              </a:rPr>
              <a:t>ractus</a:t>
            </a:r>
            <a:r>
              <a:rPr lang="sr-Latn-CS" altLang="en-US" b="1" u="sng" dirty="0">
                <a:latin typeface="Book Antiqua" panose="02040602050305030304" pitchFamily="18" charset="0"/>
              </a:rPr>
              <a:t> </a:t>
            </a:r>
            <a:r>
              <a:rPr lang="sr-Latn-CS" altLang="en-US" b="1" u="sng" dirty="0" err="1">
                <a:latin typeface="Book Antiqua" panose="02040602050305030304" pitchFamily="18" charset="0"/>
              </a:rPr>
              <a:t>opticus</a:t>
            </a:r>
            <a:r>
              <a:rPr lang="en-GB" altLang="en-US" b="1" u="sng" dirty="0">
                <a:latin typeface="Book Antiqua" panose="02040602050305030304" pitchFamily="18" charset="0"/>
              </a:rPr>
              <a:t>)</a:t>
            </a:r>
            <a:r>
              <a:rPr lang="sr-Latn-CS" altLang="en-US" b="1" u="sng" dirty="0">
                <a:latin typeface="Book Antiqua" panose="02040602050305030304" pitchFamily="18" charset="0"/>
              </a:rPr>
              <a:t> </a:t>
            </a:r>
            <a:r>
              <a:rPr lang="en-GB" altLang="en-US" b="1" u="sng" dirty="0">
                <a:latin typeface="Book Antiqua" panose="02040602050305030304" pitchFamily="18" charset="0"/>
              </a:rPr>
              <a:t>contains </a:t>
            </a:r>
            <a:r>
              <a:rPr lang="en-GB" altLang="en-US" b="1" u="sng" dirty="0" err="1">
                <a:latin typeface="Book Antiqua" panose="02040602050305030304" pitchFamily="18" charset="0"/>
              </a:rPr>
              <a:t>fibers</a:t>
            </a:r>
            <a:r>
              <a:rPr lang="en-GB" altLang="en-US" b="1" u="sng" dirty="0">
                <a:latin typeface="Book Antiqua" panose="02040602050305030304" pitchFamily="18" charset="0"/>
              </a:rPr>
              <a:t> of temporal </a:t>
            </a:r>
            <a:r>
              <a:rPr lang="sr-Cyrl-CS" altLang="en-US" b="1" u="sng" dirty="0">
                <a:latin typeface="Book Antiqua" panose="02040602050305030304" pitchFamily="18" charset="0"/>
              </a:rPr>
              <a:t>(</a:t>
            </a:r>
            <a:r>
              <a:rPr lang="en-GB" altLang="en-US" b="1" u="sng" dirty="0">
                <a:latin typeface="Book Antiqua" panose="02040602050305030304" pitchFamily="18" charset="0"/>
              </a:rPr>
              <a:t>lateral</a:t>
            </a:r>
            <a:r>
              <a:rPr lang="sr-Cyrl-CS" altLang="en-US" b="1" u="sng" dirty="0">
                <a:latin typeface="Book Antiqua" panose="02040602050305030304" pitchFamily="18" charset="0"/>
              </a:rPr>
              <a:t>) </a:t>
            </a:r>
            <a:r>
              <a:rPr lang="en-GB" altLang="en-US" b="1" u="sng" dirty="0">
                <a:latin typeface="Book Antiqua" panose="02040602050305030304" pitchFamily="18" charset="0"/>
              </a:rPr>
              <a:t>half of retina of the</a:t>
            </a:r>
            <a:br>
              <a:rPr lang="en-GB" altLang="en-US" b="1" u="sng" dirty="0">
                <a:latin typeface="Book Antiqua" panose="02040602050305030304" pitchFamily="18" charset="0"/>
              </a:rPr>
            </a:br>
            <a:r>
              <a:rPr lang="en-GB" altLang="en-US" b="1" dirty="0">
                <a:latin typeface="Book Antiqua" panose="02040602050305030304" pitchFamily="18" charset="0"/>
              </a:rPr>
              <a:t>  </a:t>
            </a:r>
            <a:r>
              <a:rPr lang="en-GB" altLang="en-US" b="1" u="sng" dirty="0">
                <a:latin typeface="Book Antiqua" panose="02040602050305030304" pitchFamily="18" charset="0"/>
              </a:rPr>
              <a:t>same-sided eye</a:t>
            </a:r>
            <a:r>
              <a:rPr lang="sr-Cyrl-CS" altLang="en-US" b="1" u="sng" dirty="0">
                <a:latin typeface="Book Antiqua" panose="02040602050305030304" pitchFamily="18" charset="0"/>
              </a:rPr>
              <a:t>, </a:t>
            </a:r>
            <a:r>
              <a:rPr lang="en-GB" altLang="en-US" b="1" u="sng" dirty="0" err="1">
                <a:latin typeface="Book Antiqua" panose="02040602050305030304" pitchFamily="18" charset="0"/>
              </a:rPr>
              <a:t>fibers</a:t>
            </a:r>
            <a:r>
              <a:rPr lang="en-GB" altLang="en-US" b="1" u="sng" dirty="0">
                <a:latin typeface="Book Antiqua" panose="02040602050305030304" pitchFamily="18" charset="0"/>
              </a:rPr>
              <a:t> from nasal </a:t>
            </a:r>
            <a:r>
              <a:rPr lang="sr-Cyrl-CS" altLang="en-US" b="1" u="sng" dirty="0">
                <a:latin typeface="Book Antiqua" panose="02040602050305030304" pitchFamily="18" charset="0"/>
              </a:rPr>
              <a:t>(</a:t>
            </a:r>
            <a:r>
              <a:rPr lang="en-GB" altLang="en-US" b="1" u="sng" dirty="0">
                <a:latin typeface="Book Antiqua" panose="02040602050305030304" pitchFamily="18" charset="0"/>
              </a:rPr>
              <a:t>medial</a:t>
            </a:r>
            <a:r>
              <a:rPr lang="sr-Cyrl-CS" altLang="en-US" b="1" u="sng" dirty="0">
                <a:latin typeface="Book Antiqua" panose="02040602050305030304" pitchFamily="18" charset="0"/>
              </a:rPr>
              <a:t>) </a:t>
            </a:r>
            <a:r>
              <a:rPr lang="en-GB" altLang="en-US" b="1" u="sng" dirty="0">
                <a:latin typeface="Book Antiqua" panose="02040602050305030304" pitchFamily="18" charset="0"/>
              </a:rPr>
              <a:t>half of retina of opposite-sided eye and</a:t>
            </a:r>
            <a:br>
              <a:rPr lang="en-GB" altLang="en-US" b="1" u="sng" dirty="0">
                <a:latin typeface="Book Antiqua" panose="02040602050305030304" pitchFamily="18" charset="0"/>
              </a:rPr>
            </a:br>
            <a:r>
              <a:rPr lang="en-GB" altLang="en-US" b="1" dirty="0">
                <a:latin typeface="Book Antiqua" panose="02040602050305030304" pitchFamily="18" charset="0"/>
              </a:rPr>
              <a:t>  </a:t>
            </a:r>
            <a:r>
              <a:rPr lang="en-GB" altLang="en-US" b="1" u="sng" dirty="0">
                <a:latin typeface="Book Antiqua" panose="02040602050305030304" pitchFamily="18" charset="0"/>
              </a:rPr>
              <a:t>macular </a:t>
            </a:r>
            <a:r>
              <a:rPr lang="en-GB" altLang="en-US" b="1" u="sng" dirty="0" err="1">
                <a:latin typeface="Book Antiqua" panose="02040602050305030304" pitchFamily="18" charset="0"/>
              </a:rPr>
              <a:t>fibers</a:t>
            </a:r>
            <a:r>
              <a:rPr lang="en-GB" altLang="en-US" b="1" u="sng" dirty="0">
                <a:latin typeface="Book Antiqua" panose="02040602050305030304" pitchFamily="18" charset="0"/>
              </a:rPr>
              <a:t> from the both eye.</a:t>
            </a:r>
            <a:endParaRPr lang="sr-Cyrl-CS" altLang="en-US" sz="1600" b="1" u="sng" dirty="0">
              <a:latin typeface="Book Antiqua" panose="02040602050305030304" pitchFamily="18" charset="0"/>
            </a:endParaRPr>
          </a:p>
          <a:p>
            <a:pPr eaLnBrk="1" hangingPunct="1">
              <a:lnSpc>
                <a:spcPct val="150000"/>
              </a:lnSpc>
              <a:buFont typeface="Arial" panose="020B0604020202020204" pitchFamily="34" charset="0"/>
              <a:buChar char="-"/>
            </a:pPr>
            <a:r>
              <a:rPr lang="en-GB" altLang="en-US" dirty="0">
                <a:latin typeface="Book Antiqua" panose="02040602050305030304" pitchFamily="18" charset="0"/>
              </a:rPr>
              <a:t> The macular </a:t>
            </a:r>
            <a:r>
              <a:rPr lang="en-GB" altLang="en-US" dirty="0" err="1">
                <a:latin typeface="Book Antiqua" panose="02040602050305030304" pitchFamily="18" charset="0"/>
              </a:rPr>
              <a:t>fibers</a:t>
            </a:r>
            <a:r>
              <a:rPr lang="en-GB" altLang="en-US" dirty="0">
                <a:latin typeface="Book Antiqua" panose="02040602050305030304" pitchFamily="18" charset="0"/>
              </a:rPr>
              <a:t> pass through the middle of optic tract</a:t>
            </a:r>
            <a:r>
              <a:rPr lang="sr-Latn-CS" altLang="en-US" dirty="0">
                <a:latin typeface="Book Antiqua" panose="02040602050305030304" pitchFamily="18" charset="0"/>
              </a:rPr>
              <a:t>, </a:t>
            </a:r>
            <a:r>
              <a:rPr lang="en-GB" altLang="en-US" dirty="0" err="1">
                <a:latin typeface="Book Antiqua" panose="02040602050305030304" pitchFamily="18" charset="0"/>
              </a:rPr>
              <a:t>fibers</a:t>
            </a:r>
            <a:r>
              <a:rPr lang="en-GB" altLang="en-US" dirty="0">
                <a:latin typeface="Book Antiqua" panose="02040602050305030304" pitchFamily="18" charset="0"/>
              </a:rPr>
              <a:t> from both upper</a:t>
            </a:r>
            <a:br>
              <a:rPr lang="en-GB" altLang="en-US" dirty="0">
                <a:latin typeface="Book Antiqua" panose="02040602050305030304" pitchFamily="18" charset="0"/>
              </a:rPr>
            </a:br>
            <a:r>
              <a:rPr lang="en-GB" altLang="en-US" dirty="0">
                <a:latin typeface="Book Antiqua" panose="02040602050305030304" pitchFamily="18" charset="0"/>
              </a:rPr>
              <a:t>   quadrants of retina are ventromedially located, while </a:t>
            </a:r>
            <a:r>
              <a:rPr lang="en-GB" altLang="en-US" dirty="0" err="1">
                <a:latin typeface="Book Antiqua" panose="02040602050305030304" pitchFamily="18" charset="0"/>
              </a:rPr>
              <a:t>fibers</a:t>
            </a:r>
            <a:r>
              <a:rPr lang="en-GB" altLang="en-US" dirty="0">
                <a:latin typeface="Book Antiqua" panose="02040602050305030304" pitchFamily="18" charset="0"/>
              </a:rPr>
              <a:t> from both lower</a:t>
            </a:r>
            <a:br>
              <a:rPr lang="en-GB" altLang="en-US" dirty="0">
                <a:latin typeface="Book Antiqua" panose="02040602050305030304" pitchFamily="18" charset="0"/>
              </a:rPr>
            </a:br>
            <a:r>
              <a:rPr lang="en-GB" altLang="en-US" dirty="0">
                <a:latin typeface="Book Antiqua" panose="02040602050305030304" pitchFamily="18" charset="0"/>
              </a:rPr>
              <a:t>   quadrants of retina are </a:t>
            </a:r>
            <a:r>
              <a:rPr lang="en-GB" altLang="en-US" dirty="0" err="1">
                <a:latin typeface="Book Antiqua" panose="02040602050305030304" pitchFamily="18" charset="0"/>
              </a:rPr>
              <a:t>dorsolaterally</a:t>
            </a:r>
            <a:r>
              <a:rPr lang="en-GB" altLang="en-US" dirty="0">
                <a:latin typeface="Book Antiqua" panose="02040602050305030304" pitchFamily="18" charset="0"/>
              </a:rPr>
              <a:t> located.</a:t>
            </a:r>
            <a:br>
              <a:rPr lang="en-GB" altLang="en-US" dirty="0">
                <a:latin typeface="Book Antiqua" panose="02040602050305030304" pitchFamily="18" charset="0"/>
              </a:rPr>
            </a:br>
            <a:br>
              <a:rPr lang="en-GB" altLang="en-US" dirty="0">
                <a:latin typeface="Book Antiqua" panose="02040602050305030304" pitchFamily="18" charset="0"/>
              </a:rPr>
            </a:br>
            <a:r>
              <a:rPr lang="en-GB" altLang="en-US" b="1" dirty="0">
                <a:latin typeface="Book Antiqua" panose="02040602050305030304" pitchFamily="18" charset="0"/>
              </a:rPr>
              <a:t> **** Have in mind that </a:t>
            </a:r>
            <a:r>
              <a:rPr lang="en-GB" b="1" i="0" dirty="0">
                <a:effectLst/>
                <a:highlight>
                  <a:srgbClr val="FFFFFF"/>
                </a:highlight>
                <a:latin typeface="Book Antiqua" panose="02040602050305030304" pitchFamily="18" charset="0"/>
              </a:rPr>
              <a:t>the image of the observed object on the retina is inverted</a:t>
            </a:r>
            <a:r>
              <a:rPr lang="en-GB" b="1" dirty="0">
                <a:highlight>
                  <a:srgbClr val="FFFFFF"/>
                </a:highlight>
                <a:latin typeface="ui-sans-serif"/>
              </a:rPr>
              <a:t> !!!!</a:t>
            </a: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Char char="-"/>
            </a:pPr>
            <a:r>
              <a:rPr lang="sr-Latn-CS" altLang="en-US" dirty="0">
                <a:latin typeface="Book Antiqua" panose="02040602050305030304" pitchFamily="18" charset="0"/>
              </a:rPr>
              <a:t> </a:t>
            </a:r>
            <a:r>
              <a:rPr lang="en-GB" altLang="en-US" dirty="0">
                <a:latin typeface="Book Antiqua" panose="02040602050305030304" pitchFamily="18" charset="0"/>
              </a:rPr>
              <a:t>The </a:t>
            </a:r>
            <a:r>
              <a:rPr lang="en-GB" altLang="en-US" u="sng" dirty="0">
                <a:latin typeface="Book Antiqua" panose="02040602050305030304" pitchFamily="18" charset="0"/>
              </a:rPr>
              <a:t>left half of retina </a:t>
            </a:r>
            <a:r>
              <a:rPr lang="en-GB" altLang="en-US" dirty="0">
                <a:latin typeface="Book Antiqua" panose="02040602050305030304" pitchFamily="18" charset="0"/>
              </a:rPr>
              <a:t>of both eye gets picture from the right half of visual field,</a:t>
            </a:r>
            <a:br>
              <a:rPr lang="en-GB" altLang="en-US" dirty="0">
                <a:latin typeface="Book Antiqua" panose="02040602050305030304" pitchFamily="18" charset="0"/>
              </a:rPr>
            </a:br>
            <a:r>
              <a:rPr lang="en-GB" altLang="en-US" dirty="0">
                <a:latin typeface="Book Antiqua" panose="02040602050305030304" pitchFamily="18" charset="0"/>
              </a:rPr>
              <a:t>  while the </a:t>
            </a:r>
            <a:r>
              <a:rPr lang="en-GB" altLang="en-US" u="sng" dirty="0">
                <a:latin typeface="Book Antiqua" panose="02040602050305030304" pitchFamily="18" charset="0"/>
              </a:rPr>
              <a:t>right half of retina </a:t>
            </a:r>
            <a:r>
              <a:rPr lang="en-GB" altLang="en-US" dirty="0">
                <a:latin typeface="Book Antiqua" panose="02040602050305030304" pitchFamily="18" charset="0"/>
              </a:rPr>
              <a:t>of both eye gets picture from the left half of visual field</a:t>
            </a:r>
            <a:br>
              <a:rPr lang="en-GB" altLang="en-US" dirty="0">
                <a:latin typeface="Book Antiqua" panose="02040602050305030304" pitchFamily="18" charset="0"/>
              </a:rPr>
            </a:br>
            <a:r>
              <a:rPr lang="en-GB" altLang="en-US" dirty="0">
                <a:latin typeface="Book Antiqua" panose="02040602050305030304" pitchFamily="18" charset="0"/>
              </a:rPr>
              <a:t>- The </a:t>
            </a:r>
            <a:r>
              <a:rPr lang="en-GB" altLang="en-US" u="sng" dirty="0">
                <a:latin typeface="Book Antiqua" panose="02040602050305030304" pitchFamily="18" charset="0"/>
              </a:rPr>
              <a:t>left optic tract </a:t>
            </a:r>
            <a:r>
              <a:rPr lang="en-GB" altLang="en-US" dirty="0">
                <a:latin typeface="Book Antiqua" panose="02040602050305030304" pitchFamily="18" charset="0"/>
              </a:rPr>
              <a:t>consists of </a:t>
            </a:r>
            <a:r>
              <a:rPr lang="en-GB" altLang="en-US" dirty="0" err="1">
                <a:latin typeface="Book Antiqua" panose="02040602050305030304" pitchFamily="18" charset="0"/>
              </a:rPr>
              <a:t>fibers</a:t>
            </a:r>
            <a:r>
              <a:rPr lang="en-GB" altLang="en-US" dirty="0">
                <a:latin typeface="Book Antiqua" panose="02040602050305030304" pitchFamily="18" charset="0"/>
              </a:rPr>
              <a:t> from left half of retina of the both eyes and convey visual stimuli (impulses) from the right half of visual field</a:t>
            </a:r>
            <a:r>
              <a:rPr lang="sr-Cyrl-CS" altLang="en-US" dirty="0">
                <a:latin typeface="Book Antiqua" panose="02040602050305030304" pitchFamily="18" charset="0"/>
              </a:rPr>
              <a:t>; </a:t>
            </a:r>
            <a:endParaRPr lang="sr-Latn-CS" altLang="en-US" dirty="0">
              <a:latin typeface="Book Antiqua" panose="02040602050305030304" pitchFamily="18" charset="0"/>
            </a:endParaRPr>
          </a:p>
          <a:p>
            <a:pPr eaLnBrk="1" hangingPunct="1">
              <a:lnSpc>
                <a:spcPct val="150000"/>
              </a:lnSpc>
              <a:buFont typeface="Arial" panose="020B0604020202020204" pitchFamily="34" charset="0"/>
              <a:buChar char="-"/>
            </a:pPr>
            <a:r>
              <a:rPr lang="sr-Latn-CS" altLang="en-US" dirty="0">
                <a:latin typeface="Book Antiqua" panose="02040602050305030304" pitchFamily="18" charset="0"/>
              </a:rPr>
              <a:t> </a:t>
            </a:r>
            <a:r>
              <a:rPr lang="en-GB" altLang="en-US" dirty="0">
                <a:latin typeface="Book Antiqua" panose="02040602050305030304" pitchFamily="18" charset="0"/>
              </a:rPr>
              <a:t>The </a:t>
            </a:r>
            <a:r>
              <a:rPr lang="en-GB" altLang="en-US" u="sng" dirty="0">
                <a:latin typeface="Book Antiqua" panose="02040602050305030304" pitchFamily="18" charset="0"/>
              </a:rPr>
              <a:t>right optic tract </a:t>
            </a:r>
            <a:r>
              <a:rPr lang="en-GB" altLang="en-US" dirty="0">
                <a:latin typeface="Book Antiqua" panose="02040602050305030304" pitchFamily="18" charset="0"/>
              </a:rPr>
              <a:t>consists of </a:t>
            </a:r>
            <a:r>
              <a:rPr lang="en-GB" altLang="en-US" dirty="0" err="1">
                <a:latin typeface="Book Antiqua" panose="02040602050305030304" pitchFamily="18" charset="0"/>
              </a:rPr>
              <a:t>fibers</a:t>
            </a:r>
            <a:r>
              <a:rPr lang="en-GB" altLang="en-US" dirty="0">
                <a:latin typeface="Book Antiqua" panose="02040602050305030304" pitchFamily="18" charset="0"/>
              </a:rPr>
              <a:t> from right half of retina of the both eyes and convey visual stimuli (impulses) from the left half of visual field</a:t>
            </a:r>
            <a:r>
              <a:rPr lang="sr-Cyrl-CS" altLang="en-US" dirty="0">
                <a:latin typeface="Book Antiqua" panose="02040602050305030304" pitchFamily="18" charset="0"/>
              </a:rPr>
              <a:t>; </a:t>
            </a:r>
            <a:br>
              <a:rPr lang="sr-Cyrl-CS" altLang="en-US" dirty="0">
                <a:latin typeface="Book Antiqua" panose="02040602050305030304" pitchFamily="18" charset="0"/>
              </a:rPr>
            </a:br>
            <a:r>
              <a:rPr lang="sr-Cyrl-CS" altLang="en-US" dirty="0">
                <a:latin typeface="Book Antiqua" panose="02040602050305030304" pitchFamily="18" charset="0"/>
              </a:rPr>
              <a:t>	</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262CC0-CBF3-714B-2FEB-73FC90479724}"/>
              </a:ext>
            </a:extLst>
          </p:cNvPr>
          <p:cNvPicPr>
            <a:picLocks noChangeAspect="1"/>
          </p:cNvPicPr>
          <p:nvPr/>
        </p:nvPicPr>
        <p:blipFill>
          <a:blip r:embed="rId2"/>
          <a:stretch>
            <a:fillRect/>
          </a:stretch>
        </p:blipFill>
        <p:spPr>
          <a:xfrm>
            <a:off x="4022059" y="440576"/>
            <a:ext cx="5121941" cy="5976848"/>
          </a:xfrm>
          <a:prstGeom prst="rect">
            <a:avLst/>
          </a:prstGeom>
        </p:spPr>
      </p:pic>
      <p:sp>
        <p:nvSpPr>
          <p:cNvPr id="5" name="TextBox 4">
            <a:extLst>
              <a:ext uri="{FF2B5EF4-FFF2-40B4-BE49-F238E27FC236}">
                <a16:creationId xmlns:a16="http://schemas.microsoft.com/office/drawing/2014/main" id="{5AD54D79-9B8C-D8D7-B5B3-F94EE6FF77CC}"/>
              </a:ext>
            </a:extLst>
          </p:cNvPr>
          <p:cNvSpPr txBox="1"/>
          <p:nvPr/>
        </p:nvSpPr>
        <p:spPr>
          <a:xfrm>
            <a:off x="251520" y="1268760"/>
            <a:ext cx="4587240" cy="3416320"/>
          </a:xfrm>
          <a:prstGeom prst="rect">
            <a:avLst/>
          </a:prstGeom>
          <a:noFill/>
        </p:spPr>
        <p:txBody>
          <a:bodyPr wrap="square">
            <a:spAutoFit/>
          </a:bodyPr>
          <a:lstStyle/>
          <a:p>
            <a:r>
              <a:rPr lang="en-GB" dirty="0">
                <a:latin typeface="Book Antiqua" panose="02040602050305030304" pitchFamily="18" charset="0"/>
              </a:rPr>
              <a:t>This anatomic arrangement of </a:t>
            </a:r>
            <a:r>
              <a:rPr lang="en-GB" dirty="0" err="1">
                <a:latin typeface="Book Antiqua" panose="02040602050305030304" pitchFamily="18" charset="0"/>
              </a:rPr>
              <a:t>fibers</a:t>
            </a:r>
            <a:r>
              <a:rPr lang="en-GB" dirty="0">
                <a:latin typeface="Book Antiqua" panose="02040602050305030304" pitchFamily="18" charset="0"/>
              </a:rPr>
              <a:t> of right and left optic tract permits :</a:t>
            </a:r>
            <a:br>
              <a:rPr lang="en-GB" dirty="0">
                <a:latin typeface="Book Antiqua" panose="02040602050305030304" pitchFamily="18" charset="0"/>
              </a:rPr>
            </a:br>
            <a:br>
              <a:rPr lang="en-GB" dirty="0">
                <a:latin typeface="Book Antiqua" panose="02040602050305030304" pitchFamily="18" charset="0"/>
              </a:rPr>
            </a:br>
            <a:r>
              <a:rPr lang="en-GB" dirty="0">
                <a:latin typeface="Book Antiqua" panose="02040602050305030304" pitchFamily="18" charset="0"/>
              </a:rPr>
              <a:t>- </a:t>
            </a:r>
            <a:r>
              <a:rPr lang="en-GB" b="1" dirty="0">
                <a:latin typeface="Book Antiqua" panose="02040602050305030304" pitchFamily="18" charset="0"/>
              </a:rPr>
              <a:t>the left hemisphere to receive visual</a:t>
            </a:r>
            <a:br>
              <a:rPr lang="en-GB" b="1" dirty="0">
                <a:latin typeface="Book Antiqua" panose="02040602050305030304" pitchFamily="18" charset="0"/>
              </a:rPr>
            </a:br>
            <a:r>
              <a:rPr lang="en-GB" b="1" dirty="0">
                <a:latin typeface="Book Antiqua" panose="02040602050305030304" pitchFamily="18" charset="0"/>
              </a:rPr>
              <a:t>   information about the contralateral</a:t>
            </a:r>
            <a:br>
              <a:rPr lang="en-GB" b="1" dirty="0">
                <a:latin typeface="Book Antiqua" panose="02040602050305030304" pitchFamily="18" charset="0"/>
              </a:rPr>
            </a:br>
            <a:r>
              <a:rPr lang="en-GB" b="1" dirty="0">
                <a:latin typeface="Book Antiqua" panose="02040602050305030304" pitchFamily="18" charset="0"/>
              </a:rPr>
              <a:t>   (right-sided) half of the visual field  </a:t>
            </a:r>
            <a:br>
              <a:rPr lang="en-GB" b="1" dirty="0">
                <a:latin typeface="Book Antiqua" panose="02040602050305030304" pitchFamily="18" charset="0"/>
              </a:rPr>
            </a:br>
            <a:br>
              <a:rPr lang="en-GB" b="1" dirty="0">
                <a:latin typeface="Book Antiqua" panose="02040602050305030304" pitchFamily="18" charset="0"/>
              </a:rPr>
            </a:br>
            <a:r>
              <a:rPr lang="en-GB" b="1" dirty="0">
                <a:latin typeface="Book Antiqua" panose="02040602050305030304" pitchFamily="18" charset="0"/>
              </a:rPr>
              <a:t>   and</a:t>
            </a:r>
            <a:br>
              <a:rPr lang="en-GB" b="1" dirty="0">
                <a:latin typeface="Book Antiqua" panose="02040602050305030304" pitchFamily="18" charset="0"/>
              </a:rPr>
            </a:br>
            <a:br>
              <a:rPr lang="en-GB" b="1" dirty="0">
                <a:latin typeface="Book Antiqua" panose="02040602050305030304" pitchFamily="18" charset="0"/>
              </a:rPr>
            </a:br>
            <a:r>
              <a:rPr lang="en-GB" b="1" dirty="0">
                <a:latin typeface="Book Antiqua" panose="02040602050305030304" pitchFamily="18" charset="0"/>
              </a:rPr>
              <a:t>- the right  hemisphere to receive visual</a:t>
            </a:r>
            <a:br>
              <a:rPr lang="en-GB" b="1" dirty="0">
                <a:latin typeface="Book Antiqua" panose="02040602050305030304" pitchFamily="18" charset="0"/>
              </a:rPr>
            </a:br>
            <a:r>
              <a:rPr lang="en-GB" b="1" dirty="0">
                <a:latin typeface="Book Antiqua" panose="02040602050305030304" pitchFamily="18" charset="0"/>
              </a:rPr>
              <a:t>   information about the contralateral</a:t>
            </a:r>
            <a:br>
              <a:rPr lang="en-GB" b="1" dirty="0">
                <a:latin typeface="Book Antiqua" panose="02040602050305030304" pitchFamily="18" charset="0"/>
              </a:rPr>
            </a:br>
            <a:r>
              <a:rPr lang="en-GB" b="1" dirty="0">
                <a:latin typeface="Book Antiqua" panose="02040602050305030304" pitchFamily="18" charset="0"/>
              </a:rPr>
              <a:t>   (left-sided) half of the visual field </a:t>
            </a:r>
          </a:p>
        </p:txBody>
      </p:sp>
    </p:spTree>
    <p:extLst>
      <p:ext uri="{BB962C8B-B14F-4D97-AF65-F5344CB8AC3E}">
        <p14:creationId xmlns:p14="http://schemas.microsoft.com/office/powerpoint/2010/main" val="392710620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a:extLst>
              <a:ext uri="{FF2B5EF4-FFF2-40B4-BE49-F238E27FC236}">
                <a16:creationId xmlns:a16="http://schemas.microsoft.com/office/drawing/2014/main" id="{BA00D8B8-4D52-B2E2-623C-10695400E48A}"/>
              </a:ext>
            </a:extLst>
          </p:cNvPr>
          <p:cNvSpPr txBox="1">
            <a:spLocks noChangeArrowheads="1"/>
          </p:cNvSpPr>
          <p:nvPr/>
        </p:nvSpPr>
        <p:spPr bwMode="auto">
          <a:xfrm>
            <a:off x="285750" y="260648"/>
            <a:ext cx="8858250" cy="640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None/>
            </a:pPr>
            <a:r>
              <a:rPr lang="en-GB" altLang="en-US" dirty="0">
                <a:latin typeface="Book Antiqua" panose="02040602050305030304" pitchFamily="18" charset="0"/>
                <a:sym typeface="Wingdings" panose="05000000000000000000" pitchFamily="2" charset="2"/>
              </a:rPr>
              <a:t>Optic tract passes along ventral surface of diencephalon</a:t>
            </a:r>
            <a:r>
              <a:rPr lang="sr-Latn-CS" altLang="en-US" dirty="0">
                <a:latin typeface="Book Antiqua" panose="02040602050305030304" pitchFamily="18" charset="0"/>
                <a:sym typeface="Wingdings" panose="05000000000000000000" pitchFamily="2" charset="2"/>
              </a:rPr>
              <a:t>, </a:t>
            </a:r>
            <a:r>
              <a:rPr lang="en-GB" altLang="en-US" dirty="0">
                <a:latin typeface="Book Antiqua" panose="02040602050305030304" pitchFamily="18" charset="0"/>
                <a:sym typeface="Wingdings" panose="05000000000000000000" pitchFamily="2" charset="2"/>
              </a:rPr>
              <a:t>then surrounds laterally crus cerebri (white matter that connects cerebrum and midbrain) and divides into</a:t>
            </a:r>
            <a:r>
              <a:rPr lang="sr-Latn-CS" altLang="en-US" dirty="0">
                <a:latin typeface="Book Antiqua" panose="02040602050305030304" pitchFamily="18" charset="0"/>
              </a:rPr>
              <a:t>:</a:t>
            </a:r>
            <a:r>
              <a:rPr lang="en-US" altLang="en-US" dirty="0">
                <a:latin typeface="Book Antiqua" panose="02040602050305030304" pitchFamily="18" charset="0"/>
              </a:rPr>
              <a:t> 	</a:t>
            </a:r>
            <a:r>
              <a:rPr lang="sr-Latn-CS" altLang="en-US" dirty="0">
                <a:latin typeface="Book Antiqua" panose="02040602050305030304" pitchFamily="18" charset="0"/>
              </a:rPr>
              <a:t>а) </a:t>
            </a:r>
            <a:r>
              <a:rPr lang="en-GB" altLang="en-US" dirty="0">
                <a:latin typeface="Book Antiqua" panose="02040602050305030304" pitchFamily="18" charset="0"/>
              </a:rPr>
              <a:t>medial root </a:t>
            </a:r>
            <a:r>
              <a:rPr lang="sr-Latn-CS" altLang="en-US" dirty="0">
                <a:latin typeface="Book Antiqua" panose="02040602050305030304" pitchFamily="18" charset="0"/>
              </a:rPr>
              <a:t>(</a:t>
            </a:r>
            <a:r>
              <a:rPr lang="sr-Latn-CS" altLang="en-US" dirty="0" err="1">
                <a:latin typeface="Book Antiqua" panose="02040602050305030304" pitchFamily="18" charset="0"/>
              </a:rPr>
              <a:t>radix</a:t>
            </a:r>
            <a:r>
              <a:rPr lang="sr-Latn-CS" altLang="en-US" dirty="0">
                <a:latin typeface="Book Antiqua" panose="02040602050305030304" pitchFamily="18" charset="0"/>
              </a:rPr>
              <a:t> </a:t>
            </a:r>
            <a:r>
              <a:rPr lang="sr-Latn-CS" altLang="en-US" dirty="0" err="1">
                <a:latin typeface="Book Antiqua" panose="02040602050305030304" pitchFamily="18" charset="0"/>
              </a:rPr>
              <a:t>medialis</a:t>
            </a:r>
            <a:r>
              <a:rPr lang="sr-Latn-CS" altLang="en-US" dirty="0">
                <a:latin typeface="Book Antiqua" panose="02040602050305030304" pitchFamily="18" charset="0"/>
              </a:rPr>
              <a:t>)</a:t>
            </a:r>
            <a:br>
              <a:rPr lang="sr-Latn-CS" altLang="en-US" dirty="0">
                <a:latin typeface="Book Antiqua" panose="02040602050305030304" pitchFamily="18" charset="0"/>
              </a:rPr>
            </a:br>
            <a:r>
              <a:rPr lang="sr-Latn-CS"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thinner</a:t>
            </a:r>
            <a:r>
              <a:rPr lang="sr-Cyrl-CS" altLang="en-US" dirty="0">
                <a:latin typeface="Book Antiqua" panose="02040602050305030304" pitchFamily="18" charset="0"/>
              </a:rPr>
              <a:t>, </a:t>
            </a:r>
            <a:r>
              <a:rPr lang="en-GB" altLang="en-US" dirty="0">
                <a:latin typeface="Book Antiqua" panose="02040602050305030304" pitchFamily="18" charset="0"/>
              </a:rPr>
              <a:t>contains commissural </a:t>
            </a:r>
            <a:r>
              <a:rPr lang="en-GB" altLang="en-US" dirty="0" err="1">
                <a:latin typeface="Book Antiqua" panose="02040602050305030304" pitchFamily="18" charset="0"/>
              </a:rPr>
              <a:t>fibers</a:t>
            </a:r>
            <a:r>
              <a:rPr lang="en-GB" altLang="en-US" dirty="0">
                <a:latin typeface="Book Antiqua" panose="02040602050305030304" pitchFamily="18" charset="0"/>
              </a:rPr>
              <a:t> that connect contralateral</a:t>
            </a:r>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u="sng" dirty="0">
                <a:latin typeface="Book Antiqua" panose="02040602050305030304" pitchFamily="18" charset="0"/>
              </a:rPr>
              <a:t>subcortical acoustic </a:t>
            </a:r>
            <a:r>
              <a:rPr lang="en-GB" altLang="en-US" u="sng" dirty="0" err="1">
                <a:latin typeface="Book Antiqua" panose="02040602050305030304" pitchFamily="18" charset="0"/>
              </a:rPr>
              <a:t>centers</a:t>
            </a:r>
            <a:r>
              <a:rPr lang="en-GB" altLang="en-US" u="sng" dirty="0">
                <a:latin typeface="Book Antiqua" panose="02040602050305030304" pitchFamily="18" charset="0"/>
              </a:rPr>
              <a:t> in </a:t>
            </a:r>
            <a:r>
              <a:rPr lang="sr-Latn-CS" altLang="en-US" dirty="0" err="1">
                <a:latin typeface="Book Antiqua" panose="02040602050305030304" pitchFamily="18" charset="0"/>
              </a:rPr>
              <a:t>corpus</a:t>
            </a:r>
            <a:r>
              <a:rPr lang="en-GB" altLang="en-US" dirty="0">
                <a:latin typeface="Book Antiqua" panose="02040602050305030304" pitchFamily="18" charset="0"/>
              </a:rPr>
              <a:t> </a:t>
            </a:r>
            <a:r>
              <a:rPr lang="sr-Latn-CS" altLang="en-US" dirty="0" err="1">
                <a:latin typeface="Book Antiqua" panose="02040602050305030304" pitchFamily="18" charset="0"/>
              </a:rPr>
              <a:t>geniculatum</a:t>
            </a:r>
            <a:r>
              <a:rPr lang="sr-Latn-CS" altLang="en-US" dirty="0">
                <a:latin typeface="Book Antiqua" panose="02040602050305030304" pitchFamily="18" charset="0"/>
              </a:rPr>
              <a:t> </a:t>
            </a:r>
            <a:r>
              <a:rPr lang="sr-Latn-CS" altLang="en-US" dirty="0" err="1">
                <a:latin typeface="Book Antiqua" panose="02040602050305030304" pitchFamily="18" charset="0"/>
              </a:rPr>
              <a:t>mediale</a:t>
            </a:r>
            <a:br>
              <a:rPr lang="en-GB" altLang="en-US" dirty="0">
                <a:latin typeface="Book Antiqua" panose="02040602050305030304" pitchFamily="18" charset="0"/>
              </a:rPr>
            </a:br>
            <a:r>
              <a:rPr lang="en-GB" altLang="en-US" dirty="0">
                <a:latin typeface="Book Antiqua" panose="02040602050305030304" pitchFamily="18" charset="0"/>
              </a:rPr>
              <a:t>                                      (of </a:t>
            </a:r>
            <a:r>
              <a:rPr lang="en-GB" altLang="en-US" dirty="0" err="1">
                <a:latin typeface="Book Antiqua" panose="02040602050305030304" pitchFamily="18" charset="0"/>
              </a:rPr>
              <a:t>metathalamus</a:t>
            </a:r>
            <a:r>
              <a:rPr lang="en-GB" altLang="en-US" dirty="0">
                <a:latin typeface="Book Antiqua" panose="02040602050305030304" pitchFamily="18" charset="0"/>
              </a:rPr>
              <a:t>) and</a:t>
            </a:r>
            <a:r>
              <a:rPr lang="sr-Latn-CS" altLang="en-US" dirty="0">
                <a:latin typeface="Book Antiqua" panose="02040602050305030304" pitchFamily="18" charset="0"/>
              </a:rPr>
              <a:t> </a:t>
            </a:r>
            <a:r>
              <a:rPr lang="sr-Latn-CS" altLang="en-US" dirty="0" err="1">
                <a:latin typeface="Book Antiqua" panose="02040602050305030304" pitchFamily="18" charset="0"/>
              </a:rPr>
              <a:t>colliculus</a:t>
            </a:r>
            <a:r>
              <a:rPr lang="sr-Latn-CS" altLang="en-US" dirty="0">
                <a:latin typeface="Book Antiqua" panose="02040602050305030304" pitchFamily="18" charset="0"/>
              </a:rPr>
              <a:t> </a:t>
            </a:r>
            <a:r>
              <a:rPr lang="sr-Latn-CS" altLang="en-US" dirty="0" err="1">
                <a:latin typeface="Book Antiqua" panose="02040602050305030304" pitchFamily="18" charset="0"/>
              </a:rPr>
              <a:t>inferior</a:t>
            </a:r>
            <a:r>
              <a:rPr lang="en-GB" altLang="en-US" dirty="0">
                <a:latin typeface="Book Antiqua" panose="02040602050305030304" pitchFamily="18" charset="0"/>
              </a:rPr>
              <a:t> (of midbrain)</a:t>
            </a:r>
            <a:br>
              <a:rPr lang="sr-Latn-CS" altLang="en-US" dirty="0">
                <a:latin typeface="Book Antiqua" panose="02040602050305030304" pitchFamily="18" charset="0"/>
              </a:rPr>
            </a:br>
            <a:r>
              <a:rPr lang="sr-Latn-CS" altLang="en-US" dirty="0">
                <a:latin typeface="Book Antiqua" panose="02040602050305030304" pitchFamily="18" charset="0"/>
              </a:rPr>
              <a:t>	</a:t>
            </a:r>
            <a:r>
              <a:rPr lang="en-GB" altLang="sr-Latn-CS" b="1" dirty="0">
                <a:latin typeface="Book Antiqua" panose="02040602050305030304" pitchFamily="18" charset="0"/>
              </a:rPr>
              <a:t>b</a:t>
            </a:r>
            <a:r>
              <a:rPr lang="sr-Latn-CS" altLang="en-US" b="1" dirty="0">
                <a:latin typeface="Book Antiqua" panose="02040602050305030304" pitchFamily="18" charset="0"/>
              </a:rPr>
              <a:t>) </a:t>
            </a:r>
            <a:r>
              <a:rPr lang="en-GB" altLang="en-US" b="1" dirty="0">
                <a:latin typeface="Book Antiqua" panose="02040602050305030304" pitchFamily="18" charset="0"/>
              </a:rPr>
              <a:t>lateral root </a:t>
            </a:r>
            <a:r>
              <a:rPr lang="sr-Latn-CS" altLang="en-US" b="1" dirty="0">
                <a:latin typeface="Book Antiqua" panose="02040602050305030304" pitchFamily="18" charset="0"/>
              </a:rPr>
              <a:t>(</a:t>
            </a:r>
            <a:r>
              <a:rPr lang="sr-Latn-CS" altLang="en-US" b="1" dirty="0" err="1">
                <a:latin typeface="Book Antiqua" panose="02040602050305030304" pitchFamily="18" charset="0"/>
              </a:rPr>
              <a:t>radix</a:t>
            </a:r>
            <a:r>
              <a:rPr lang="sr-Latn-CS" altLang="en-US" b="1" dirty="0">
                <a:latin typeface="Book Antiqua" panose="02040602050305030304" pitchFamily="18" charset="0"/>
              </a:rPr>
              <a:t> </a:t>
            </a:r>
            <a:r>
              <a:rPr lang="sr-Latn-CS" altLang="en-US" b="1" dirty="0" err="1">
                <a:latin typeface="Book Antiqua" panose="02040602050305030304" pitchFamily="18" charset="0"/>
              </a:rPr>
              <a:t>lateralis</a:t>
            </a:r>
            <a:r>
              <a:rPr lang="sr-Latn-CS" altLang="en-US" b="1" dirty="0">
                <a:latin typeface="Book Antiqua" panose="02040602050305030304" pitchFamily="18" charset="0"/>
              </a:rPr>
              <a:t>)</a:t>
            </a:r>
          </a:p>
          <a:p>
            <a:pPr eaLnBrk="1" hangingPunct="1">
              <a:lnSpc>
                <a:spcPct val="150000"/>
              </a:lnSpc>
              <a:buFont typeface="Arial" panose="020B0604020202020204" pitchFamily="34" charset="0"/>
              <a:buNone/>
            </a:pPr>
            <a:r>
              <a:rPr lang="sr-Latn-CS" altLang="en-US" dirty="0">
                <a:latin typeface="Book Antiqua" panose="02040602050305030304" pitchFamily="18" charset="0"/>
              </a:rPr>
              <a:t>		     - </a:t>
            </a:r>
            <a:r>
              <a:rPr lang="en-GB" altLang="en-US" dirty="0">
                <a:latin typeface="Book Antiqua" panose="02040602050305030304" pitchFamily="18" charset="0"/>
              </a:rPr>
              <a:t>thicker</a:t>
            </a:r>
            <a:r>
              <a:rPr lang="sr-Cyrl-CS" altLang="en-US" dirty="0">
                <a:latin typeface="Book Antiqua" panose="02040602050305030304" pitchFamily="18" charset="0"/>
              </a:rPr>
              <a:t>, </a:t>
            </a:r>
            <a:r>
              <a:rPr lang="en-GB" altLang="en-US" dirty="0">
                <a:latin typeface="Book Antiqua" panose="02040602050305030304" pitchFamily="18" charset="0"/>
              </a:rPr>
              <a:t>contains more </a:t>
            </a:r>
            <a:r>
              <a:rPr lang="en-GB" altLang="en-US" dirty="0" err="1">
                <a:latin typeface="Book Antiqua" panose="02040602050305030304" pitchFamily="18" charset="0"/>
              </a:rPr>
              <a:t>fibers</a:t>
            </a:r>
            <a:r>
              <a:rPr lang="en-GB" altLang="en-US" dirty="0">
                <a:latin typeface="Book Antiqua" panose="02040602050305030304" pitchFamily="18" charset="0"/>
              </a:rPr>
              <a:t> and divides into 3 parts (bands)</a:t>
            </a:r>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dirty="0">
                <a:latin typeface="Book Antiqua" panose="02040602050305030304" pitchFamily="18" charset="0"/>
              </a:rPr>
              <a:t>that terminates </a:t>
            </a:r>
            <a:r>
              <a:rPr lang="en-GB" altLang="en-US" u="sng" dirty="0">
                <a:latin typeface="Book Antiqua" panose="02040602050305030304" pitchFamily="18" charset="0"/>
              </a:rPr>
              <a:t>in subcortical optic (visual) </a:t>
            </a:r>
            <a:r>
              <a:rPr lang="en-GB" altLang="en-US" u="sng" dirty="0" err="1">
                <a:latin typeface="Book Antiqua" panose="02040602050305030304" pitchFamily="18" charset="0"/>
              </a:rPr>
              <a:t>centers</a:t>
            </a:r>
            <a:r>
              <a:rPr lang="en-GB" altLang="en-US" u="sng" dirty="0">
                <a:latin typeface="Book Antiqua" panose="02040602050305030304" pitchFamily="18" charset="0"/>
              </a:rPr>
              <a:t> in</a:t>
            </a:r>
            <a:br>
              <a:rPr lang="en-GB" altLang="en-US" u="sng" dirty="0">
                <a:latin typeface="Book Antiqua" panose="02040602050305030304" pitchFamily="18" charset="0"/>
              </a:rPr>
            </a:br>
            <a:r>
              <a:rPr lang="en-GB" altLang="en-US" dirty="0">
                <a:latin typeface="Book Antiqua" panose="02040602050305030304" pitchFamily="18" charset="0"/>
              </a:rPr>
              <a:t>                                      lateral geniculate body (of </a:t>
            </a:r>
            <a:r>
              <a:rPr lang="en-GB" altLang="en-US" dirty="0" err="1">
                <a:latin typeface="Book Antiqua" panose="02040602050305030304" pitchFamily="18" charset="0"/>
              </a:rPr>
              <a:t>metathalamus</a:t>
            </a:r>
            <a:r>
              <a:rPr lang="en-GB" altLang="en-US" dirty="0">
                <a:latin typeface="Book Antiqua" panose="02040602050305030304" pitchFamily="18" charset="0"/>
              </a:rPr>
              <a:t>)</a:t>
            </a:r>
            <a:r>
              <a:rPr lang="sr-Latn-CS" altLang="en-US" dirty="0">
                <a:latin typeface="Book Antiqua" panose="02040602050305030304" pitchFamily="18" charset="0"/>
              </a:rPr>
              <a:t>,  </a:t>
            </a:r>
            <a:r>
              <a:rPr lang="sr-Latn-CS" altLang="en-US" dirty="0" err="1">
                <a:latin typeface="Book Antiqua" panose="02040602050305030304" pitchFamily="18" charset="0"/>
              </a:rPr>
              <a:t>pulvinar</a:t>
            </a:r>
            <a:r>
              <a:rPr lang="en-GB" altLang="en-US" dirty="0">
                <a:latin typeface="Book Antiqua" panose="02040602050305030304" pitchFamily="18" charset="0"/>
              </a:rPr>
              <a:t> (of</a:t>
            </a:r>
            <a:br>
              <a:rPr lang="en-GB" altLang="en-US" dirty="0">
                <a:latin typeface="Book Antiqua" panose="02040602050305030304" pitchFamily="18" charset="0"/>
              </a:rPr>
            </a:br>
            <a:r>
              <a:rPr lang="en-GB" altLang="en-US" dirty="0">
                <a:latin typeface="Book Antiqua" panose="02040602050305030304" pitchFamily="18" charset="0"/>
              </a:rPr>
              <a:t>                                      thalamus)</a:t>
            </a:r>
            <a:r>
              <a:rPr lang="sr-Latn-CS" altLang="en-US" dirty="0">
                <a:latin typeface="Book Antiqua" panose="02040602050305030304" pitchFamily="18" charset="0"/>
              </a:rPr>
              <a:t>  </a:t>
            </a:r>
            <a:r>
              <a:rPr lang="en-GB" altLang="en-US" dirty="0">
                <a:latin typeface="Book Antiqua" panose="02040602050305030304" pitchFamily="18" charset="0"/>
              </a:rPr>
              <a:t>and</a:t>
            </a:r>
            <a:r>
              <a:rPr lang="sr-Latn-CS" altLang="en-US" dirty="0">
                <a:latin typeface="Book Antiqua" panose="02040602050305030304" pitchFamily="18" charset="0"/>
              </a:rPr>
              <a:t> </a:t>
            </a:r>
            <a:r>
              <a:rPr lang="sr-Latn-CS" altLang="en-US" dirty="0" err="1">
                <a:latin typeface="Book Antiqua" panose="02040602050305030304" pitchFamily="18" charset="0"/>
              </a:rPr>
              <a:t>colliculus</a:t>
            </a:r>
            <a:r>
              <a:rPr lang="sr-Latn-CS" altLang="en-US" dirty="0">
                <a:latin typeface="Book Antiqua" panose="02040602050305030304" pitchFamily="18" charset="0"/>
              </a:rPr>
              <a:t> </a:t>
            </a:r>
            <a:r>
              <a:rPr lang="sr-Latn-CS" altLang="en-US" dirty="0" err="1">
                <a:latin typeface="Book Antiqua" panose="02040602050305030304" pitchFamily="18" charset="0"/>
              </a:rPr>
              <a:t>superior</a:t>
            </a:r>
            <a:r>
              <a:rPr lang="en-GB" altLang="en-US" dirty="0">
                <a:latin typeface="Book Antiqua" panose="02040602050305030304" pitchFamily="18" charset="0"/>
              </a:rPr>
              <a:t> (of midbrain)</a:t>
            </a:r>
            <a:endParaRPr lang="sr-Latn-CS" altLang="en-US" dirty="0">
              <a:latin typeface="Book Antiqua" panose="02040602050305030304" pitchFamily="18" charset="0"/>
            </a:endParaRPr>
          </a:p>
          <a:p>
            <a:pPr eaLnBrk="1" hangingPunct="1">
              <a:lnSpc>
                <a:spcPct val="150000"/>
              </a:lnSpc>
              <a:buFont typeface="Arial" panose="020B0604020202020204" pitchFamily="34" charset="0"/>
              <a:buNone/>
            </a:pPr>
            <a:r>
              <a:rPr lang="en-GB" altLang="en-US" dirty="0">
                <a:latin typeface="Book Antiqua" panose="02040602050305030304" pitchFamily="18" charset="0"/>
              </a:rPr>
              <a:t>As just mentioned, some </a:t>
            </a:r>
            <a:r>
              <a:rPr lang="en-GB" altLang="en-US" dirty="0" err="1">
                <a:latin typeface="Book Antiqua" panose="02040602050305030304" pitchFamily="18" charset="0"/>
              </a:rPr>
              <a:t>fibers</a:t>
            </a:r>
            <a:r>
              <a:rPr lang="en-GB" altLang="en-US" dirty="0">
                <a:latin typeface="Book Antiqua" panose="02040602050305030304" pitchFamily="18" charset="0"/>
              </a:rPr>
              <a:t> terminates in </a:t>
            </a:r>
            <a:r>
              <a:rPr lang="sr-Latn-CS" altLang="en-US" dirty="0" err="1">
                <a:latin typeface="Book Antiqua" panose="02040602050305030304" pitchFamily="18" charset="0"/>
              </a:rPr>
              <a:t>pulvinar</a:t>
            </a:r>
            <a:r>
              <a:rPr lang="sr-Latn-CS" altLang="en-US" dirty="0">
                <a:latin typeface="Book Antiqua" panose="02040602050305030304" pitchFamily="18" charset="0"/>
              </a:rPr>
              <a:t> </a:t>
            </a:r>
            <a:r>
              <a:rPr lang="en-GB" altLang="en-US" dirty="0">
                <a:latin typeface="Book Antiqua" panose="02040602050305030304" pitchFamily="18" charset="0"/>
              </a:rPr>
              <a:t>of </a:t>
            </a:r>
            <a:r>
              <a:rPr lang="sr-Latn-CS" altLang="en-US" dirty="0" err="1">
                <a:latin typeface="Book Antiqua" panose="02040602050305030304" pitchFamily="18" charset="0"/>
              </a:rPr>
              <a:t>thalamus</a:t>
            </a:r>
            <a:r>
              <a:rPr lang="en-GB" altLang="en-US" dirty="0">
                <a:latin typeface="Book Antiqua" panose="02040602050305030304" pitchFamily="18" charset="0"/>
              </a:rPr>
              <a:t>, which is also a terminal point for some </a:t>
            </a:r>
            <a:r>
              <a:rPr lang="en-GB" altLang="en-US" dirty="0" err="1">
                <a:latin typeface="Book Antiqua" panose="02040602050305030304" pitchFamily="18" charset="0"/>
              </a:rPr>
              <a:t>fibers</a:t>
            </a:r>
            <a:r>
              <a:rPr lang="en-GB" altLang="en-US" dirty="0">
                <a:latin typeface="Book Antiqua" panose="02040602050305030304" pitchFamily="18" charset="0"/>
              </a:rPr>
              <a:t> from </a:t>
            </a:r>
            <a:r>
              <a:rPr lang="sr-Latn-CS" altLang="en-US" dirty="0" err="1">
                <a:latin typeface="Book Antiqua" panose="02040602050305030304" pitchFamily="18" charset="0"/>
              </a:rPr>
              <a:t>colliculus</a:t>
            </a:r>
            <a:r>
              <a:rPr lang="sr-Latn-CS" altLang="en-US" dirty="0">
                <a:latin typeface="Book Antiqua" panose="02040602050305030304" pitchFamily="18" charset="0"/>
              </a:rPr>
              <a:t> </a:t>
            </a:r>
            <a:r>
              <a:rPr lang="sr-Latn-CS" altLang="en-US" dirty="0" err="1">
                <a:latin typeface="Book Antiqua" panose="02040602050305030304" pitchFamily="18" charset="0"/>
              </a:rPr>
              <a:t>superior</a:t>
            </a:r>
            <a:r>
              <a:rPr lang="sr-Latn-CS" altLang="en-US" dirty="0">
                <a:latin typeface="Book Antiqua" panose="02040602050305030304" pitchFamily="18" charset="0"/>
              </a:rPr>
              <a:t> </a:t>
            </a:r>
            <a:r>
              <a:rPr lang="en-GB" altLang="en-US" dirty="0">
                <a:latin typeface="Book Antiqua" panose="02040602050305030304" pitchFamily="18" charset="0"/>
              </a:rPr>
              <a:t>and</a:t>
            </a:r>
            <a:r>
              <a:rPr lang="sr-Latn-CS" altLang="en-US" dirty="0">
                <a:latin typeface="Book Antiqua" panose="02040602050305030304" pitchFamily="18" charset="0"/>
              </a:rPr>
              <a:t> </a:t>
            </a:r>
            <a:r>
              <a:rPr lang="sr-Latn-CS" altLang="en-US" dirty="0" err="1">
                <a:latin typeface="Book Antiqua" panose="02040602050305030304" pitchFamily="18" charset="0"/>
              </a:rPr>
              <a:t>areae</a:t>
            </a:r>
            <a:r>
              <a:rPr lang="sr-Latn-CS" altLang="en-US" dirty="0">
                <a:latin typeface="Book Antiqua" panose="02040602050305030304" pitchFamily="18" charset="0"/>
              </a:rPr>
              <a:t> </a:t>
            </a:r>
            <a:r>
              <a:rPr lang="sr-Latn-CS" altLang="en-US" dirty="0" err="1">
                <a:latin typeface="Book Antiqua" panose="02040602050305030304" pitchFamily="18" charset="0"/>
              </a:rPr>
              <a:t>pretectalis</a:t>
            </a:r>
            <a:r>
              <a:rPr lang="en-GB" altLang="en-US" dirty="0">
                <a:latin typeface="Book Antiqua" panose="02040602050305030304" pitchFamily="18" charset="0"/>
              </a:rPr>
              <a:t> of midbrain</a:t>
            </a:r>
            <a:r>
              <a:rPr lang="sr-Latn-CS" altLang="en-US" dirty="0">
                <a:latin typeface="Book Antiqua" panose="02040602050305030304" pitchFamily="18" charset="0"/>
              </a:rPr>
              <a:t>. </a:t>
            </a:r>
            <a:r>
              <a:rPr lang="en-GB" altLang="en-US" dirty="0">
                <a:latin typeface="Book Antiqua" panose="02040602050305030304" pitchFamily="18" charset="0"/>
              </a:rPr>
              <a:t>From pulvinar, </a:t>
            </a:r>
            <a:r>
              <a:rPr lang="en-GB" altLang="en-US" dirty="0" err="1">
                <a:latin typeface="Book Antiqua" panose="02040602050305030304" pitchFamily="18" charset="0"/>
              </a:rPr>
              <a:t>fibers</a:t>
            </a:r>
            <a:r>
              <a:rPr lang="en-GB" altLang="en-US" dirty="0">
                <a:latin typeface="Book Antiqua" panose="02040602050305030304" pitchFamily="18" charset="0"/>
              </a:rPr>
              <a:t> run toward </a:t>
            </a:r>
            <a:r>
              <a:rPr lang="en-GB" b="0" i="0" dirty="0">
                <a:solidFill>
                  <a:srgbClr val="0D0D0D"/>
                </a:solidFill>
                <a:effectLst/>
                <a:highlight>
                  <a:srgbClr val="FFFFFF"/>
                </a:highlight>
                <a:latin typeface="Book Antiqua" panose="02040602050305030304" pitchFamily="18" charset="0"/>
              </a:rPr>
              <a:t>visual associative cortex.</a:t>
            </a:r>
            <a:endParaRPr lang="sr-Cyrl-CS" altLang="en-US" dirty="0">
              <a:latin typeface="Book Antiqua" panose="02040602050305030304" pitchFamily="18" charset="0"/>
            </a:endParaRPr>
          </a:p>
          <a:p>
            <a:pPr eaLnBrk="1" hangingPunct="1">
              <a:lnSpc>
                <a:spcPct val="150000"/>
              </a:lnSpc>
              <a:buFont typeface="Arial" panose="020B0604020202020204" pitchFamily="34" charset="0"/>
              <a:buNone/>
            </a:pPr>
            <a:endParaRPr lang="en-US" altLang="en-US" dirty="0">
              <a:latin typeface="Book Antiqua" panose="02040602050305030304" pitchFamily="18" charset="0"/>
            </a:endParaRPr>
          </a:p>
          <a:p>
            <a:pPr eaLnBrk="1" hangingPunct="1">
              <a:lnSpc>
                <a:spcPct val="150000"/>
              </a:lnSpc>
              <a:buFont typeface="Arial" panose="020B0604020202020204" pitchFamily="34" charset="0"/>
              <a:buNone/>
            </a:pPr>
            <a:endParaRPr lang="en-US" altLang="en-US" b="1" dirty="0">
              <a:latin typeface="Book Antiqua" panose="02040602050305030304" pitchFamily="18"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4">
            <a:extLst>
              <a:ext uri="{FF2B5EF4-FFF2-40B4-BE49-F238E27FC236}">
                <a16:creationId xmlns:a16="http://schemas.microsoft.com/office/drawing/2014/main" id="{56816272-761C-B703-6D1B-611A6A44F7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711" r="38312" b="37549"/>
          <a:stretch>
            <a:fillRect/>
          </a:stretch>
        </p:blipFill>
        <p:spPr bwMode="auto">
          <a:xfrm>
            <a:off x="3237593" y="1628800"/>
            <a:ext cx="5906407" cy="52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3BCFDEC1-F4A6-AC3B-70FC-7B1F48FDE767}"/>
              </a:ext>
            </a:extLst>
          </p:cNvPr>
          <p:cNvSpPr txBox="1"/>
          <p:nvPr/>
        </p:nvSpPr>
        <p:spPr>
          <a:xfrm>
            <a:off x="395536" y="404664"/>
            <a:ext cx="7311617" cy="923330"/>
          </a:xfrm>
          <a:prstGeom prst="rect">
            <a:avLst/>
          </a:prstGeom>
          <a:noFill/>
        </p:spPr>
        <p:txBody>
          <a:bodyPr wrap="none">
            <a:spAutoFit/>
          </a:bodyPr>
          <a:lstStyle/>
          <a:p>
            <a:pPr eaLnBrk="1" fontAlgn="auto" hangingPunct="1">
              <a:spcBef>
                <a:spcPts val="0"/>
              </a:spcBef>
              <a:spcAft>
                <a:spcPts val="0"/>
              </a:spcAft>
              <a:defRPr/>
            </a:pPr>
            <a:r>
              <a:rPr lang="sr-Latn-CS" b="1" i="1" u="sng" dirty="0">
                <a:effectLst>
                  <a:outerShdw blurRad="38100" dist="38100" dir="2700000" algn="tl">
                    <a:srgbClr val="000000">
                      <a:alpha val="43137"/>
                    </a:srgbClr>
                  </a:outerShdw>
                </a:effectLst>
                <a:latin typeface="+mn-lt"/>
                <a:cs typeface="+mn-cs"/>
              </a:rPr>
              <a:t>Metathalamus:</a:t>
            </a:r>
          </a:p>
          <a:p>
            <a:pPr eaLnBrk="1" fontAlgn="auto" hangingPunct="1">
              <a:spcBef>
                <a:spcPts val="0"/>
              </a:spcBef>
              <a:spcAft>
                <a:spcPts val="0"/>
              </a:spcAft>
              <a:buFontTx/>
              <a:buChar char="-"/>
              <a:defRPr/>
            </a:pPr>
            <a:r>
              <a:rPr lang="sr-Latn-CS" b="1" dirty="0">
                <a:latin typeface="+mn-lt"/>
                <a:cs typeface="+mn-cs"/>
              </a:rPr>
              <a:t> corpus </a:t>
            </a:r>
            <a:r>
              <a:rPr lang="sr-Latn-CS" b="1" dirty="0" err="1">
                <a:latin typeface="+mn-lt"/>
                <a:cs typeface="+mn-cs"/>
              </a:rPr>
              <a:t>geniculatum</a:t>
            </a:r>
            <a:r>
              <a:rPr lang="sr-Latn-CS" b="1" dirty="0">
                <a:latin typeface="+mn-lt"/>
                <a:cs typeface="+mn-cs"/>
              </a:rPr>
              <a:t> </a:t>
            </a:r>
            <a:r>
              <a:rPr lang="sr-Latn-CS" b="1" dirty="0" err="1">
                <a:latin typeface="+mn-lt"/>
                <a:cs typeface="+mn-cs"/>
              </a:rPr>
              <a:t>laterale</a:t>
            </a:r>
            <a:r>
              <a:rPr lang="en-GB" b="1" dirty="0">
                <a:latin typeface="+mn-lt"/>
                <a:cs typeface="+mn-cs"/>
              </a:rPr>
              <a:t> (lateral geniculate body)</a:t>
            </a:r>
            <a:endParaRPr lang="sr-Latn-CS" b="1" dirty="0">
              <a:latin typeface="+mn-lt"/>
              <a:cs typeface="+mn-cs"/>
            </a:endParaRPr>
          </a:p>
          <a:p>
            <a:pPr eaLnBrk="1" fontAlgn="auto" hangingPunct="1">
              <a:spcBef>
                <a:spcPts val="0"/>
              </a:spcBef>
              <a:spcAft>
                <a:spcPts val="0"/>
              </a:spcAft>
              <a:buFontTx/>
              <a:buChar char="-"/>
              <a:defRPr/>
            </a:pPr>
            <a:r>
              <a:rPr lang="sr-Latn-CS" b="1" dirty="0">
                <a:latin typeface="+mn-lt"/>
                <a:cs typeface="+mn-cs"/>
              </a:rPr>
              <a:t> corpus </a:t>
            </a:r>
            <a:r>
              <a:rPr lang="sr-Latn-CS" b="1" dirty="0" err="1">
                <a:latin typeface="+mn-lt"/>
                <a:cs typeface="+mn-cs"/>
              </a:rPr>
              <a:t>geniculatum</a:t>
            </a:r>
            <a:r>
              <a:rPr lang="sr-Latn-CS" b="1" dirty="0">
                <a:latin typeface="+mn-lt"/>
                <a:cs typeface="+mn-cs"/>
              </a:rPr>
              <a:t> </a:t>
            </a:r>
            <a:r>
              <a:rPr lang="sr-Latn-CS" b="1" dirty="0" err="1">
                <a:latin typeface="+mn-lt"/>
                <a:cs typeface="+mn-cs"/>
              </a:rPr>
              <a:t>mediale</a:t>
            </a:r>
            <a:r>
              <a:rPr lang="en-GB" b="1" dirty="0">
                <a:latin typeface="+mn-lt"/>
                <a:cs typeface="+mn-cs"/>
              </a:rPr>
              <a:t> (medial geniculate body)</a:t>
            </a:r>
            <a:endParaRPr lang="sr-Latn-CS" b="1" dirty="0">
              <a:latin typeface="+mn-lt"/>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a:extLst>
              <a:ext uri="{FF2B5EF4-FFF2-40B4-BE49-F238E27FC236}">
                <a16:creationId xmlns:a16="http://schemas.microsoft.com/office/drawing/2014/main" id="{FBBE175A-3B41-82B7-5F30-034C7664A86C}"/>
              </a:ext>
            </a:extLst>
          </p:cNvPr>
          <p:cNvSpPr>
            <a:spLocks noChangeArrowheads="1"/>
          </p:cNvSpPr>
          <p:nvPr/>
        </p:nvSpPr>
        <p:spPr bwMode="auto">
          <a:xfrm>
            <a:off x="500063" y="1071563"/>
            <a:ext cx="8215312" cy="4516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ts val="250"/>
              </a:spcBef>
              <a:buClr>
                <a:schemeClr val="accent1"/>
              </a:buClr>
              <a:buSzPct val="80000"/>
              <a:buFont typeface="Arial" panose="020B0604020202020204" pitchFamily="34" charset="0"/>
              <a:buNone/>
            </a:pPr>
            <a:r>
              <a:rPr lang="zh-CN" altLang="en-US" dirty="0">
                <a:latin typeface="Book Antiqua" panose="02040602050305030304" pitchFamily="18" charset="0"/>
                <a:ea typeface="SimSun" panose="02010600030101010101" pitchFamily="2" charset="-122"/>
              </a:rPr>
              <a:t>3) </a:t>
            </a:r>
            <a:r>
              <a:rPr lang="en-GB" altLang="zh-CN" b="1" dirty="0">
                <a:latin typeface="Book Antiqua" panose="02040602050305030304" pitchFamily="18" charset="0"/>
                <a:ea typeface="SimSun" panose="02010600030101010101" pitchFamily="2" charset="-122"/>
              </a:rPr>
              <a:t>Commissures </a:t>
            </a:r>
            <a:r>
              <a:rPr lang="en-US" altLang="zh-CN" dirty="0">
                <a:latin typeface="Book Antiqua" panose="02040602050305030304" pitchFamily="18" charset="0"/>
                <a:ea typeface="SimSun" panose="02010600030101010101" pitchFamily="2" charset="-122"/>
              </a:rPr>
              <a:t>(</a:t>
            </a:r>
            <a:r>
              <a:rPr lang="en-US" altLang="zh-CN" dirty="0" err="1">
                <a:latin typeface="Book Antiqua" panose="02040602050305030304" pitchFamily="18" charset="0"/>
                <a:ea typeface="SimSun" panose="02010600030101010101" pitchFamily="2" charset="-122"/>
              </a:rPr>
              <a:t>commissurae</a:t>
            </a:r>
            <a:r>
              <a:rPr lang="en-US" altLang="zh-CN" dirty="0">
                <a:latin typeface="Book Antiqua" panose="02040602050305030304" pitchFamily="18" charset="0"/>
                <a:ea typeface="SimSun" panose="02010600030101010101" pitchFamily="2" charset="-122"/>
              </a:rPr>
              <a:t> </a:t>
            </a:r>
            <a:r>
              <a:rPr lang="en-US" altLang="zh-CN" dirty="0" err="1">
                <a:latin typeface="Book Antiqua" panose="02040602050305030304" pitchFamily="18" charset="0"/>
                <a:ea typeface="SimSun" panose="02010600030101010101" pitchFamily="2" charset="-122"/>
              </a:rPr>
              <a:t>telencephali</a:t>
            </a:r>
            <a:r>
              <a:rPr lang="en-US" altLang="zh-CN" dirty="0">
                <a:latin typeface="Book Antiqua" panose="02040602050305030304" pitchFamily="18" charset="0"/>
                <a:ea typeface="SimSun" panose="02010600030101010101" pitchFamily="2" charset="-122"/>
              </a:rPr>
              <a:t>)</a:t>
            </a:r>
            <a:endParaRPr lang="sr-Cyrl-CS" altLang="en-US" dirty="0">
              <a:latin typeface="Book Antiqua" panose="02040602050305030304" pitchFamily="18" charset="0"/>
            </a:endParaRPr>
          </a:p>
          <a:p>
            <a:pPr algn="ctr" eaLnBrk="1" hangingPunct="1">
              <a:spcBef>
                <a:spcPts val="250"/>
              </a:spcBef>
              <a:buClr>
                <a:schemeClr val="accent1"/>
              </a:buClr>
              <a:buSzPct val="80000"/>
              <a:buFont typeface="Arial" panose="020B0604020202020204" pitchFamily="34" charset="0"/>
              <a:buNone/>
            </a:pPr>
            <a:endParaRPr lang="zh-CN" altLang="en-US" dirty="0">
              <a:latin typeface="Book Antiqua" panose="02040602050305030304" pitchFamily="18" charset="0"/>
              <a:ea typeface="SimSun" panose="02010600030101010101" pitchFamily="2" charset="-122"/>
            </a:endParaRPr>
          </a:p>
          <a:p>
            <a:pPr eaLnBrk="1" hangingPunct="1">
              <a:spcBef>
                <a:spcPts val="250"/>
              </a:spcBef>
              <a:buClr>
                <a:schemeClr val="accent1"/>
              </a:buClr>
              <a:buSzPct val="80000"/>
              <a:buFont typeface="Arial" panose="020B0604020202020204" pitchFamily="34" charset="0"/>
              <a:buNone/>
            </a:pPr>
            <a:r>
              <a:rPr lang="zh-CN" altLang="en-US" dirty="0">
                <a:latin typeface="Book Antiqua" panose="02040602050305030304" pitchFamily="18" charset="0"/>
                <a:ea typeface="SimSun" panose="02010600030101010101" pitchFamily="2" charset="-122"/>
              </a:rPr>
              <a:t>	1. </a:t>
            </a:r>
            <a:r>
              <a:rPr lang="en-US" altLang="zh-CN" dirty="0">
                <a:latin typeface="Book Antiqua" panose="02040602050305030304" pitchFamily="18" charset="0"/>
                <a:ea typeface="SimSun" panose="02010600030101010101" pitchFamily="2" charset="-122"/>
              </a:rPr>
              <a:t>Corpus callosum</a:t>
            </a:r>
            <a:br>
              <a:rPr lang="en-US" altLang="zh-CN" dirty="0">
                <a:latin typeface="Book Antiqua" panose="02040602050305030304" pitchFamily="18" charset="0"/>
                <a:ea typeface="SimSun" panose="02010600030101010101" pitchFamily="2" charset="-122"/>
              </a:rPr>
            </a:br>
            <a:endParaRPr lang="zh-CN" altLang="en-US" dirty="0">
              <a:latin typeface="Book Antiqua" panose="02040602050305030304" pitchFamily="18" charset="0"/>
              <a:ea typeface="SimSun" panose="02010600030101010101" pitchFamily="2" charset="-122"/>
            </a:endParaRPr>
          </a:p>
          <a:p>
            <a:pPr eaLnBrk="1" hangingPunct="1">
              <a:spcBef>
                <a:spcPts val="250"/>
              </a:spcBef>
              <a:buClr>
                <a:schemeClr val="accent1"/>
              </a:buClr>
              <a:buSzPct val="80000"/>
              <a:buFont typeface="Arial" panose="020B0604020202020204" pitchFamily="34" charset="0"/>
              <a:buNone/>
            </a:pPr>
            <a:r>
              <a:rPr lang="zh-CN" altLang="en-US" dirty="0">
                <a:latin typeface="Book Antiqua" panose="02040602050305030304" pitchFamily="18" charset="0"/>
                <a:ea typeface="SimSun" panose="02010600030101010101" pitchFamily="2" charset="-122"/>
              </a:rPr>
              <a:t>	2. </a:t>
            </a:r>
            <a:r>
              <a:rPr lang="en-GB" altLang="zh-CN" dirty="0" err="1">
                <a:latin typeface="Book Antiqua" panose="02040602050305030304" pitchFamily="18" charset="0"/>
                <a:ea typeface="SimSun" panose="02010600030101010101" pitchFamily="2" charset="-122"/>
              </a:rPr>
              <a:t>Commissura</a:t>
            </a:r>
            <a:r>
              <a:rPr lang="en-GB" altLang="zh-CN" dirty="0">
                <a:latin typeface="Book Antiqua" panose="02040602050305030304" pitchFamily="18" charset="0"/>
                <a:ea typeface="SimSun" panose="02010600030101010101" pitchFamily="2" charset="-122"/>
              </a:rPr>
              <a:t> </a:t>
            </a:r>
            <a:r>
              <a:rPr lang="en-GB" altLang="zh-CN" dirty="0" err="1">
                <a:latin typeface="Book Antiqua" panose="02040602050305030304" pitchFamily="18" charset="0"/>
                <a:ea typeface="SimSun" panose="02010600030101010101" pitchFamily="2" charset="-122"/>
              </a:rPr>
              <a:t>fornicis</a:t>
            </a:r>
            <a:r>
              <a:rPr lang="en-GB" altLang="zh-CN" dirty="0">
                <a:latin typeface="Book Antiqua" panose="02040602050305030304" pitchFamily="18" charset="0"/>
                <a:ea typeface="SimSun" panose="02010600030101010101" pitchFamily="2" charset="-122"/>
              </a:rPr>
              <a:t> (hippocampi)</a:t>
            </a:r>
            <a:endParaRPr lang="en-US" altLang="zh-CN" dirty="0">
              <a:latin typeface="Book Antiqua" panose="02040602050305030304" pitchFamily="18" charset="0"/>
              <a:ea typeface="SimSun" panose="02010600030101010101" pitchFamily="2" charset="-122"/>
            </a:endParaRPr>
          </a:p>
          <a:p>
            <a:pPr eaLnBrk="1" hangingPunct="1">
              <a:spcBef>
                <a:spcPts val="250"/>
              </a:spcBef>
              <a:buClr>
                <a:schemeClr val="accent1"/>
              </a:buClr>
              <a:buSzPct val="80000"/>
              <a:buFont typeface="Arial" panose="020B0604020202020204" pitchFamily="34" charset="0"/>
              <a:buNone/>
            </a:pPr>
            <a:endParaRPr lang="zh-CN" altLang="en-US" dirty="0">
              <a:latin typeface="Book Antiqua" panose="02040602050305030304" pitchFamily="18" charset="0"/>
              <a:ea typeface="SimSun" panose="02010600030101010101" pitchFamily="2" charset="-122"/>
            </a:endParaRPr>
          </a:p>
          <a:p>
            <a:pPr eaLnBrk="1" hangingPunct="1">
              <a:spcBef>
                <a:spcPts val="250"/>
              </a:spcBef>
              <a:buClr>
                <a:schemeClr val="accent1"/>
              </a:buClr>
              <a:buSzPct val="80000"/>
              <a:buFont typeface="Arial" panose="020B0604020202020204" pitchFamily="34" charset="0"/>
              <a:buNone/>
            </a:pPr>
            <a:r>
              <a:rPr lang="zh-CN" altLang="en-US" dirty="0">
                <a:latin typeface="Book Antiqua" panose="02040602050305030304" pitchFamily="18" charset="0"/>
                <a:ea typeface="SimSun" panose="02010600030101010101" pitchFamily="2" charset="-122"/>
              </a:rPr>
              <a:t>	3. </a:t>
            </a:r>
            <a:r>
              <a:rPr lang="en-GB" altLang="zh-CN" dirty="0">
                <a:latin typeface="Book Antiqua" panose="02040602050305030304" pitchFamily="18" charset="0"/>
                <a:ea typeface="SimSun" panose="02010600030101010101" pitchFamily="2" charset="-122"/>
              </a:rPr>
              <a:t>Anterior commissure (</a:t>
            </a:r>
            <a:r>
              <a:rPr lang="en-GB" altLang="zh-CN" dirty="0" err="1">
                <a:latin typeface="Book Antiqua" panose="02040602050305030304" pitchFamily="18" charset="0"/>
                <a:ea typeface="SimSun" panose="02010600030101010101" pitchFamily="2" charset="-122"/>
              </a:rPr>
              <a:t>Commissura</a:t>
            </a:r>
            <a:r>
              <a:rPr lang="en-GB" altLang="zh-CN" dirty="0">
                <a:latin typeface="Book Antiqua" panose="02040602050305030304" pitchFamily="18" charset="0"/>
                <a:ea typeface="SimSun" panose="02010600030101010101" pitchFamily="2" charset="-122"/>
              </a:rPr>
              <a:t> anterior )</a:t>
            </a:r>
          </a:p>
          <a:p>
            <a:pPr eaLnBrk="1" hangingPunct="1">
              <a:spcBef>
                <a:spcPts val="250"/>
              </a:spcBef>
              <a:buClr>
                <a:schemeClr val="accent1"/>
              </a:buClr>
              <a:buSzPct val="80000"/>
              <a:buFont typeface="Arial" panose="020B0604020202020204" pitchFamily="34" charset="0"/>
              <a:buNone/>
            </a:pPr>
            <a:endParaRPr lang="zh-CN" altLang="en-US" dirty="0">
              <a:latin typeface="Book Antiqua" panose="02040602050305030304" pitchFamily="18" charset="0"/>
              <a:ea typeface="SimSun" panose="02010600030101010101" pitchFamily="2" charset="-122"/>
            </a:endParaRPr>
          </a:p>
          <a:p>
            <a:pPr eaLnBrk="1" hangingPunct="1">
              <a:buFont typeface="Arial" panose="020B0604020202020204" pitchFamily="34" charset="0"/>
              <a:buNone/>
            </a:pPr>
            <a:r>
              <a:rPr lang="zh-CN" altLang="en-US" dirty="0">
                <a:latin typeface="Book Antiqua" panose="02040602050305030304" pitchFamily="18" charset="0"/>
                <a:ea typeface="SimSun" panose="02010600030101010101" pitchFamily="2" charset="-122"/>
              </a:rPr>
              <a:t>	</a:t>
            </a:r>
            <a:r>
              <a:rPr lang="en-GB" altLang="zh-CN" dirty="0">
                <a:latin typeface="Book Antiqua" panose="02040602050305030304" pitchFamily="18" charset="0"/>
                <a:ea typeface="SimSun" panose="02010600030101010101" pitchFamily="2" charset="-122"/>
              </a:rPr>
              <a:t>			</a:t>
            </a:r>
            <a:r>
              <a:rPr lang="en-GB" altLang="zh-CN" b="1" dirty="0">
                <a:latin typeface="Book Antiqua" panose="02040602050305030304" pitchFamily="18" charset="0"/>
                <a:ea typeface="SimSun" panose="02010600030101010101" pitchFamily="2" charset="-122"/>
              </a:rPr>
              <a:t>Corpus callosum</a:t>
            </a:r>
            <a:br>
              <a:rPr lang="en-US" altLang="zh-CN" b="1" i="1" dirty="0">
                <a:latin typeface="Book Antiqua" panose="02040602050305030304" pitchFamily="18" charset="0"/>
                <a:ea typeface="SimSun" panose="02010600030101010101" pitchFamily="2" charset="-122"/>
              </a:rPr>
            </a:br>
            <a:r>
              <a:rPr lang="en-GB" altLang="zh-CN" b="1" dirty="0">
                <a:latin typeface="Book Antiqua" panose="02040602050305030304" pitchFamily="18" charset="0"/>
                <a:ea typeface="SimSun" panose="02010600030101010101" pitchFamily="2" charset="-122"/>
              </a:rPr>
              <a:t>Parts:</a:t>
            </a:r>
            <a:endParaRPr lang="en-US" altLang="zh-CN" b="1" i="1" dirty="0">
              <a:latin typeface="Book Antiqua" panose="02040602050305030304" pitchFamily="18" charset="0"/>
              <a:ea typeface="SimSun" panose="02010600030101010101" pitchFamily="2" charset="-122"/>
            </a:endParaRPr>
          </a:p>
          <a:p>
            <a:pPr eaLnBrk="1" hangingPunct="1">
              <a:buFont typeface="Arial" panose="020B0604020202020204" pitchFamily="34" charset="0"/>
              <a:buNone/>
            </a:pPr>
            <a:r>
              <a:rPr lang="zh-CN" altLang="en-US" i="1" dirty="0">
                <a:latin typeface="Book Antiqua" panose="02040602050305030304" pitchFamily="18" charset="0"/>
                <a:ea typeface="SimSun" panose="02010600030101010101" pitchFamily="2" charset="-122"/>
              </a:rPr>
              <a:t>-rostrum (lamina rostralis)</a:t>
            </a:r>
          </a:p>
          <a:p>
            <a:pPr eaLnBrk="1" hangingPunct="1">
              <a:buFont typeface="Arial" panose="020B0604020202020204" pitchFamily="34" charset="0"/>
              <a:buNone/>
            </a:pPr>
            <a:r>
              <a:rPr lang="zh-CN" altLang="en-US" i="1" dirty="0">
                <a:latin typeface="Book Antiqua" panose="02040602050305030304" pitchFamily="18" charset="0"/>
                <a:ea typeface="SimSun" panose="02010600030101010101" pitchFamily="2" charset="-122"/>
              </a:rPr>
              <a:t>-genu</a:t>
            </a:r>
          </a:p>
          <a:p>
            <a:pPr eaLnBrk="1" hangingPunct="1">
              <a:buFont typeface="Arial" panose="020B0604020202020204" pitchFamily="34" charset="0"/>
              <a:buNone/>
            </a:pPr>
            <a:r>
              <a:rPr lang="zh-CN" altLang="en-US" i="1" dirty="0">
                <a:latin typeface="Book Antiqua" panose="02040602050305030304" pitchFamily="18" charset="0"/>
                <a:ea typeface="SimSun" panose="02010600030101010101" pitchFamily="2" charset="-122"/>
              </a:rPr>
              <a:t>-</a:t>
            </a:r>
            <a:r>
              <a:rPr lang="en-GB" altLang="zh-CN" i="1" dirty="0">
                <a:latin typeface="Book Antiqua" panose="02040602050305030304" pitchFamily="18" charset="0"/>
                <a:ea typeface="SimSun" panose="02010600030101010101" pitchFamily="2" charset="-122"/>
              </a:rPr>
              <a:t>trunk (</a:t>
            </a:r>
            <a:r>
              <a:rPr lang="zh-CN" altLang="en-US" i="1" dirty="0">
                <a:latin typeface="Book Antiqua" panose="02040602050305030304" pitchFamily="18" charset="0"/>
                <a:ea typeface="SimSun" panose="02010600030101010101" pitchFamily="2" charset="-122"/>
              </a:rPr>
              <a:t>truncus</a:t>
            </a:r>
            <a:r>
              <a:rPr lang="en-GB" altLang="zh-CN" i="1" dirty="0">
                <a:latin typeface="Book Antiqua" panose="02040602050305030304" pitchFamily="18" charset="0"/>
                <a:ea typeface="SimSun" panose="02010600030101010101" pitchFamily="2" charset="-122"/>
              </a:rPr>
              <a:t>)</a:t>
            </a:r>
            <a:endParaRPr lang="zh-CN" altLang="en-US" i="1" dirty="0">
              <a:latin typeface="Book Antiqua" panose="02040602050305030304" pitchFamily="18" charset="0"/>
              <a:ea typeface="SimSun" panose="02010600030101010101" pitchFamily="2" charset="-122"/>
            </a:endParaRPr>
          </a:p>
          <a:p>
            <a:pPr eaLnBrk="1" hangingPunct="1">
              <a:buFont typeface="Arial" panose="020B0604020202020204" pitchFamily="34" charset="0"/>
              <a:buNone/>
            </a:pPr>
            <a:r>
              <a:rPr lang="zh-CN" altLang="en-US" i="1" dirty="0">
                <a:latin typeface="Book Antiqua" panose="02040602050305030304" pitchFamily="18" charset="0"/>
                <a:ea typeface="SimSun" panose="02010600030101010101" pitchFamily="2" charset="-122"/>
              </a:rPr>
              <a:t>-splenium</a:t>
            </a:r>
          </a:p>
          <a:p>
            <a:pPr eaLnBrk="1" hangingPunct="1">
              <a:spcBef>
                <a:spcPts val="250"/>
              </a:spcBef>
              <a:buClr>
                <a:schemeClr val="accent1"/>
              </a:buClr>
              <a:buSzPct val="80000"/>
              <a:buFont typeface="Arial" panose="020B0604020202020204" pitchFamily="34" charset="0"/>
              <a:buNone/>
            </a:pPr>
            <a:endParaRPr lang="zh-CN" altLang="en-US" dirty="0">
              <a:latin typeface="Book Antiqua" panose="02040602050305030304" pitchFamily="18" charset="0"/>
              <a:ea typeface="SimSun" panose="02010600030101010101" pitchFamily="2" charset="-122"/>
            </a:endParaRPr>
          </a:p>
        </p:txBody>
      </p:sp>
      <p:sp>
        <p:nvSpPr>
          <p:cNvPr id="16387" name="Title 1">
            <a:extLst>
              <a:ext uri="{FF2B5EF4-FFF2-40B4-BE49-F238E27FC236}">
                <a16:creationId xmlns:a16="http://schemas.microsoft.com/office/drawing/2014/main" id="{1D4F414C-B44A-B424-DB4B-C288912FE67F}"/>
              </a:ext>
            </a:extLst>
          </p:cNvPr>
          <p:cNvSpPr txBox="1">
            <a:spLocks noChangeArrowheads="1"/>
          </p:cNvSpPr>
          <p:nvPr/>
        </p:nvSpPr>
        <p:spPr bwMode="auto">
          <a:xfrm>
            <a:off x="971600" y="332656"/>
            <a:ext cx="7344816"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pPr>
            <a:r>
              <a:rPr lang="en-GB" altLang="en-US" b="1" dirty="0">
                <a:latin typeface="Book Antiqua" panose="02040602050305030304" pitchFamily="18" charset="0"/>
              </a:rPr>
              <a:t>WHITE MATTER OF THE CEREBRUM (TELENCEPHALON</a:t>
            </a:r>
            <a:endParaRPr lang="sr-Cyrl-CS" altLang="en-US" b="1" dirty="0">
              <a:latin typeface="Book Antiqua" panose="02040602050305030304" pitchFamily="18"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a:extLst>
              <a:ext uri="{FF2B5EF4-FFF2-40B4-BE49-F238E27FC236}">
                <a16:creationId xmlns:a16="http://schemas.microsoft.com/office/drawing/2014/main" id="{68B7C96E-BB69-235D-5CB8-72AA8EB162AA}"/>
              </a:ext>
            </a:extLst>
          </p:cNvPr>
          <p:cNvSpPr txBox="1">
            <a:spLocks noChangeArrowheads="1"/>
          </p:cNvSpPr>
          <p:nvPr/>
        </p:nvSpPr>
        <p:spPr bwMode="auto">
          <a:xfrm>
            <a:off x="285750" y="260648"/>
            <a:ext cx="8858250" cy="633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None/>
            </a:pPr>
            <a:r>
              <a:rPr lang="en-US" altLang="en-US" b="1" dirty="0">
                <a:latin typeface="Book Antiqua" panose="02040602050305030304" pitchFamily="18" charset="0"/>
              </a:rPr>
              <a:t>Neuron 4 (fourth-order neuron):</a:t>
            </a:r>
            <a:r>
              <a:rPr lang="en-US" altLang="en-US" dirty="0">
                <a:latin typeface="Book Antiqua" panose="02040602050305030304" pitchFamily="18" charset="0"/>
              </a:rPr>
              <a:t> </a:t>
            </a:r>
            <a:r>
              <a:rPr lang="en-US" altLang="en-US" b="1" dirty="0">
                <a:latin typeface="Book Antiqua" panose="02040602050305030304" pitchFamily="18" charset="0"/>
              </a:rPr>
              <a:t>nucleus </a:t>
            </a:r>
            <a:r>
              <a:rPr lang="sr-Latn-CS" altLang="en-US" b="1" dirty="0">
                <a:latin typeface="Book Antiqua" panose="02040602050305030304" pitchFamily="18" charset="0"/>
              </a:rPr>
              <a:t>c</a:t>
            </a:r>
            <a:r>
              <a:rPr lang="en-US" altLang="en-US" b="1" dirty="0" err="1">
                <a:latin typeface="Book Antiqua" panose="02040602050305030304" pitchFamily="18" charset="0"/>
              </a:rPr>
              <a:t>orporis</a:t>
            </a:r>
            <a:r>
              <a:rPr lang="en-US" altLang="en-US" b="1" dirty="0">
                <a:latin typeface="Book Antiqua" panose="02040602050305030304" pitchFamily="18" charset="0"/>
              </a:rPr>
              <a:t> </a:t>
            </a:r>
            <a:r>
              <a:rPr lang="en-US" altLang="en-US" b="1" dirty="0" err="1">
                <a:latin typeface="Book Antiqua" panose="02040602050305030304" pitchFamily="18" charset="0"/>
              </a:rPr>
              <a:t>geniculati</a:t>
            </a:r>
            <a:r>
              <a:rPr lang="en-US" altLang="en-US" b="1" dirty="0">
                <a:latin typeface="Book Antiqua" panose="02040602050305030304" pitchFamily="18" charset="0"/>
              </a:rPr>
              <a:t> lateralis, as the gray matter of lateral geniculate body of </a:t>
            </a:r>
            <a:r>
              <a:rPr lang="en-US" altLang="en-US" b="1" dirty="0" err="1">
                <a:latin typeface="Book Antiqua" panose="02040602050305030304" pitchFamily="18" charset="0"/>
              </a:rPr>
              <a:t>metathalamus</a:t>
            </a:r>
            <a:r>
              <a:rPr lang="en-US" altLang="en-US" b="1" dirty="0">
                <a:latin typeface="Book Antiqua" panose="02040602050305030304" pitchFamily="18" charset="0"/>
              </a:rPr>
              <a:t>. </a:t>
            </a:r>
            <a:r>
              <a:rPr lang="en-US" altLang="en-US" dirty="0">
                <a:latin typeface="Book Antiqua" panose="02040602050305030304" pitchFamily="18" charset="0"/>
              </a:rPr>
              <a:t>This nucleus </a:t>
            </a:r>
            <a:r>
              <a:rPr lang="en-GB" altLang="en-US" dirty="0">
                <a:latin typeface="Book Antiqua" panose="02040602050305030304" pitchFamily="18" charset="0"/>
              </a:rPr>
              <a:t>consists of 6 layers</a:t>
            </a:r>
            <a:r>
              <a:rPr lang="en-US" altLang="en-US" dirty="0">
                <a:latin typeface="Book Antiqua" panose="02040602050305030304" pitchFamily="18" charset="0"/>
              </a:rPr>
              <a:t>:</a:t>
            </a:r>
            <a:br>
              <a:rPr lang="en-GB" altLang="en-US" dirty="0">
                <a:latin typeface="Book Antiqua" panose="02040602050305030304" pitchFamily="18" charset="0"/>
              </a:rPr>
            </a:br>
            <a:r>
              <a:rPr lang="sr-Latn-CS" altLang="en-US" dirty="0">
                <a:latin typeface="Book Antiqua" panose="02040602050305030304" pitchFamily="18" charset="0"/>
              </a:rPr>
              <a:t>- </a:t>
            </a:r>
            <a:r>
              <a:rPr lang="en-GB" altLang="en-US" dirty="0">
                <a:latin typeface="Book Antiqua" panose="02040602050305030304" pitchFamily="18" charset="0"/>
              </a:rPr>
              <a:t>Decussated</a:t>
            </a:r>
            <a:r>
              <a:rPr lang="sr-Cyrl-CS" altLang="en-US" dirty="0">
                <a:latin typeface="Book Antiqua" panose="02040602050305030304" pitchFamily="18" charset="0"/>
              </a:rPr>
              <a:t>, </a:t>
            </a:r>
            <a:r>
              <a:rPr lang="en-GB" altLang="en-US" dirty="0">
                <a:latin typeface="Book Antiqua" panose="02040602050305030304" pitchFamily="18" charset="0"/>
              </a:rPr>
              <a:t>nasal </a:t>
            </a:r>
            <a:r>
              <a:rPr lang="en-GB" altLang="en-US" dirty="0" err="1">
                <a:latin typeface="Book Antiqua" panose="02040602050305030304" pitchFamily="18" charset="0"/>
              </a:rPr>
              <a:t>fibers</a:t>
            </a:r>
            <a:r>
              <a:rPr lang="en-GB" altLang="en-US" dirty="0">
                <a:latin typeface="Book Antiqua" panose="02040602050305030304" pitchFamily="18" charset="0"/>
              </a:rPr>
              <a:t> terminate in </a:t>
            </a:r>
            <a:r>
              <a:rPr lang="sr-Cyrl-CS" altLang="en-US" dirty="0">
                <a:latin typeface="Book Antiqua" panose="02040602050305030304" pitchFamily="18" charset="0"/>
              </a:rPr>
              <a:t>1</a:t>
            </a:r>
            <a:r>
              <a:rPr lang="en-GB" altLang="en-US" baseline="30000" dirty="0" err="1">
                <a:latin typeface="Book Antiqua" panose="02040602050305030304" pitchFamily="18" charset="0"/>
              </a:rPr>
              <a:t>st</a:t>
            </a:r>
            <a:r>
              <a:rPr lang="sr-Cyrl-CS" altLang="en-US" dirty="0">
                <a:latin typeface="Book Antiqua" panose="02040602050305030304" pitchFamily="18" charset="0"/>
              </a:rPr>
              <a:t>, 4</a:t>
            </a:r>
            <a:r>
              <a:rPr lang="en-GB" altLang="en-US" baseline="30000" dirty="0" err="1">
                <a:latin typeface="Book Antiqua" panose="02040602050305030304" pitchFamily="18" charset="0"/>
              </a:rPr>
              <a:t>th</a:t>
            </a:r>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and</a:t>
            </a:r>
            <a:r>
              <a:rPr lang="sr-Cyrl-CS" altLang="en-US" dirty="0">
                <a:latin typeface="Book Antiqua" panose="02040602050305030304" pitchFamily="18" charset="0"/>
              </a:rPr>
              <a:t> 6</a:t>
            </a:r>
            <a:r>
              <a:rPr lang="en-GB" altLang="en-US" baseline="30000" dirty="0" err="1">
                <a:latin typeface="Book Antiqua" panose="02040602050305030304" pitchFamily="18" charset="0"/>
              </a:rPr>
              <a:t>th</a:t>
            </a:r>
            <a:r>
              <a:rPr lang="en-GB" altLang="en-US" dirty="0">
                <a:latin typeface="Book Antiqua" panose="02040602050305030304" pitchFamily="18" charset="0"/>
              </a:rPr>
              <a:t>  </a:t>
            </a:r>
            <a:r>
              <a:rPr lang="en-GB" altLang="sr-Cyrl-CS" dirty="0">
                <a:latin typeface="Book Antiqua" panose="02040602050305030304" pitchFamily="18" charset="0"/>
              </a:rPr>
              <a:t>layer</a:t>
            </a:r>
            <a:r>
              <a:rPr lang="sr-Cyrl-CS" altLang="en-US" dirty="0">
                <a:latin typeface="Book Antiqua" panose="02040602050305030304" pitchFamily="18" charset="0"/>
              </a:rPr>
              <a:t>, </a:t>
            </a:r>
            <a:r>
              <a:rPr lang="en-GB" altLang="en-US" dirty="0">
                <a:latin typeface="Book Antiqua" panose="02040602050305030304" pitchFamily="18" charset="0"/>
              </a:rPr>
              <a:t>while </a:t>
            </a:r>
            <a:r>
              <a:rPr lang="en-GB" altLang="sr-Cyrl-CS" dirty="0">
                <a:latin typeface="Book Antiqua" panose="02040602050305030304" pitchFamily="18" charset="0"/>
              </a:rPr>
              <a:t>non-</a:t>
            </a:r>
            <a:r>
              <a:rPr lang="en-GB" altLang="sr-Cyrl-CS" dirty="0" err="1">
                <a:latin typeface="Book Antiqua" panose="02040602050305030304" pitchFamily="18" charset="0"/>
              </a:rPr>
              <a:t>decussted</a:t>
            </a:r>
            <a:r>
              <a:rPr lang="sr-Cyrl-CS" altLang="en-US" dirty="0">
                <a:latin typeface="Book Antiqua" panose="02040602050305030304" pitchFamily="18" charset="0"/>
              </a:rPr>
              <a:t>,</a:t>
            </a:r>
            <a:br>
              <a:rPr lang="en-GB" altLang="en-US" dirty="0">
                <a:latin typeface="Book Antiqua" panose="02040602050305030304" pitchFamily="18" charset="0"/>
              </a:rPr>
            </a:br>
            <a:r>
              <a:rPr lang="en-GB" altLang="en-US" dirty="0">
                <a:latin typeface="Book Antiqua" panose="02040602050305030304" pitchFamily="18" charset="0"/>
              </a:rPr>
              <a:t>   temporal </a:t>
            </a:r>
            <a:r>
              <a:rPr lang="en-GB" altLang="en-US" dirty="0" err="1">
                <a:latin typeface="Book Antiqua" panose="02040602050305030304" pitchFamily="18" charset="0"/>
              </a:rPr>
              <a:t>fibers</a:t>
            </a:r>
            <a:r>
              <a:rPr lang="en-GB" altLang="en-US" dirty="0">
                <a:latin typeface="Book Antiqua" panose="02040602050305030304" pitchFamily="18" charset="0"/>
              </a:rPr>
              <a:t> terminate in</a:t>
            </a:r>
            <a:r>
              <a:rPr lang="sr-Cyrl-CS" altLang="en-US" dirty="0">
                <a:latin typeface="Book Antiqua" panose="02040602050305030304" pitchFamily="18" charset="0"/>
              </a:rPr>
              <a:t> 2</a:t>
            </a:r>
            <a:r>
              <a:rPr lang="en-GB" altLang="en-US" baseline="30000" dirty="0" err="1">
                <a:latin typeface="Book Antiqua" panose="02040602050305030304" pitchFamily="18" charset="0"/>
              </a:rPr>
              <a:t>nd</a:t>
            </a:r>
            <a:r>
              <a:rPr lang="en-GB" altLang="en-US" dirty="0">
                <a:latin typeface="Book Antiqua" panose="02040602050305030304" pitchFamily="18" charset="0"/>
              </a:rPr>
              <a:t> </a:t>
            </a:r>
            <a:r>
              <a:rPr lang="sr-Cyrl-CS" altLang="en-US" dirty="0">
                <a:latin typeface="Book Antiqua" panose="02040602050305030304" pitchFamily="18" charset="0"/>
              </a:rPr>
              <a:t>, 3</a:t>
            </a:r>
            <a:r>
              <a:rPr lang="en-GB" altLang="en-US" baseline="30000" dirty="0" err="1">
                <a:latin typeface="Book Antiqua" panose="02040602050305030304" pitchFamily="18" charset="0"/>
              </a:rPr>
              <a:t>rd</a:t>
            </a:r>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sr-Cyrl-CS" dirty="0">
                <a:latin typeface="Book Antiqua" panose="02040602050305030304" pitchFamily="18" charset="0"/>
              </a:rPr>
              <a:t>and</a:t>
            </a:r>
            <a:r>
              <a:rPr lang="sr-Cyrl-CS" altLang="en-US" dirty="0">
                <a:latin typeface="Book Antiqua" panose="02040602050305030304" pitchFamily="18" charset="0"/>
              </a:rPr>
              <a:t> 5</a:t>
            </a:r>
            <a:r>
              <a:rPr lang="en-GB" altLang="en-US" baseline="30000" dirty="0" err="1">
                <a:latin typeface="Book Antiqua" panose="02040602050305030304" pitchFamily="18" charset="0"/>
              </a:rPr>
              <a:t>th</a:t>
            </a:r>
            <a:r>
              <a:rPr lang="en-GB" altLang="en-US" dirty="0">
                <a:latin typeface="Book Antiqua" panose="02040602050305030304" pitchFamily="18" charset="0"/>
              </a:rPr>
              <a:t> layer</a:t>
            </a:r>
            <a:r>
              <a:rPr lang="sr-Cyrl-CS" altLang="en-US" dirty="0">
                <a:latin typeface="Book Antiqua" panose="02040602050305030304" pitchFamily="18" charset="0"/>
              </a:rPr>
              <a:t>. </a:t>
            </a:r>
          </a:p>
          <a:p>
            <a:pPr eaLnBrk="1" hangingPunct="1">
              <a:lnSpc>
                <a:spcPct val="150000"/>
              </a:lnSpc>
              <a:buFont typeface="Arial" panose="020B0604020202020204" pitchFamily="34" charset="0"/>
              <a:buNone/>
            </a:pPr>
            <a:r>
              <a:rPr lang="sr-Cyrl-CS" altLang="en-US" dirty="0">
                <a:latin typeface="Book Antiqua" panose="02040602050305030304" pitchFamily="18" charset="0"/>
              </a:rPr>
              <a:t>  </a:t>
            </a:r>
            <a:r>
              <a:rPr lang="en-GB" altLang="en-US" dirty="0">
                <a:latin typeface="Book Antiqua" panose="02040602050305030304" pitchFamily="18" charset="0"/>
              </a:rPr>
              <a:t> </a:t>
            </a:r>
            <a:r>
              <a:rPr lang="en-GB" altLang="sr-Cyrl-CS" dirty="0">
                <a:latin typeface="Book Antiqua" panose="02040602050305030304" pitchFamily="18" charset="0"/>
              </a:rPr>
              <a:t>Macular </a:t>
            </a:r>
            <a:r>
              <a:rPr lang="en-GB" altLang="sr-Cyrl-CS" dirty="0" err="1">
                <a:latin typeface="Book Antiqua" panose="02040602050305030304" pitchFamily="18" charset="0"/>
              </a:rPr>
              <a:t>fibers</a:t>
            </a:r>
            <a:r>
              <a:rPr lang="en-GB" altLang="sr-Cyrl-CS" dirty="0">
                <a:latin typeface="Book Antiqua" panose="02040602050305030304" pitchFamily="18" charset="0"/>
              </a:rPr>
              <a:t> terminate in caudal (posterior) part of this nucleus</a:t>
            </a:r>
            <a:br>
              <a:rPr lang="en-GB" altLang="sr-Cyrl-CS" dirty="0">
                <a:latin typeface="Book Antiqua" panose="02040602050305030304" pitchFamily="18" charset="0"/>
              </a:rPr>
            </a:br>
            <a:r>
              <a:rPr lang="sr-Cyrl-CS" altLang="en-US" dirty="0">
                <a:latin typeface="Book Antiqua" panose="02040602050305030304" pitchFamily="18" charset="0"/>
              </a:rPr>
              <a:t>- </a:t>
            </a:r>
            <a:r>
              <a:rPr lang="en-GB" altLang="en-US" dirty="0">
                <a:latin typeface="Book Antiqua" panose="02040602050305030304" pitchFamily="18" charset="0"/>
              </a:rPr>
              <a:t>Axons of neurons from 1</a:t>
            </a:r>
            <a:r>
              <a:rPr lang="en-GB" altLang="en-US" baseline="30000" dirty="0">
                <a:latin typeface="Book Antiqua" panose="02040602050305030304" pitchFamily="18" charset="0"/>
              </a:rPr>
              <a:t>st</a:t>
            </a:r>
            <a:r>
              <a:rPr lang="en-GB" altLang="en-US" dirty="0">
                <a:latin typeface="Book Antiqua" panose="02040602050305030304" pitchFamily="18" charset="0"/>
              </a:rPr>
              <a:t> and 2</a:t>
            </a:r>
            <a:r>
              <a:rPr lang="en-GB" altLang="en-US" baseline="30000" dirty="0">
                <a:latin typeface="Book Antiqua" panose="02040602050305030304" pitchFamily="18" charset="0"/>
              </a:rPr>
              <a:t>nd</a:t>
            </a:r>
            <a:r>
              <a:rPr lang="en-GB" altLang="en-US" dirty="0">
                <a:latin typeface="Book Antiqua" panose="02040602050305030304" pitchFamily="18" charset="0"/>
              </a:rPr>
              <a:t> layer enters in </a:t>
            </a:r>
            <a:r>
              <a:rPr lang="sr-Latn-CS" altLang="en-US" dirty="0" err="1">
                <a:latin typeface="Book Antiqua" panose="02040602050305030304" pitchFamily="18" charset="0"/>
              </a:rPr>
              <a:t>colliculus</a:t>
            </a:r>
            <a:r>
              <a:rPr lang="sr-Latn-CS" altLang="en-US" dirty="0">
                <a:latin typeface="Book Antiqua" panose="02040602050305030304" pitchFamily="18" charset="0"/>
              </a:rPr>
              <a:t> </a:t>
            </a:r>
            <a:r>
              <a:rPr lang="sr-Latn-CS" altLang="en-US" dirty="0" err="1">
                <a:latin typeface="Book Antiqua" panose="02040602050305030304" pitchFamily="18" charset="0"/>
              </a:rPr>
              <a:t>superior</a:t>
            </a:r>
            <a:r>
              <a:rPr lang="sr-Latn-CS" altLang="en-US" dirty="0">
                <a:latin typeface="Book Antiqua" panose="02040602050305030304" pitchFamily="18" charset="0"/>
              </a:rPr>
              <a:t>, area</a:t>
            </a:r>
            <a:br>
              <a:rPr lang="sr-Latn-CS" altLang="en-US" dirty="0">
                <a:latin typeface="Book Antiqua" panose="02040602050305030304" pitchFamily="18" charset="0"/>
              </a:rPr>
            </a:br>
            <a:r>
              <a:rPr lang="sr-Latn-CS" altLang="en-US" dirty="0">
                <a:latin typeface="Book Antiqua" panose="02040602050305030304" pitchFamily="18" charset="0"/>
              </a:rPr>
              <a:t> </a:t>
            </a:r>
            <a:r>
              <a:rPr lang="en-GB" altLang="en-US" dirty="0">
                <a:latin typeface="Book Antiqua" panose="02040602050305030304" pitchFamily="18" charset="0"/>
              </a:rPr>
              <a:t>  </a:t>
            </a:r>
            <a:r>
              <a:rPr lang="sr-Latn-CS" altLang="en-US" dirty="0" err="1">
                <a:latin typeface="Book Antiqua" panose="02040602050305030304" pitchFamily="18" charset="0"/>
              </a:rPr>
              <a:t>pretectalis</a:t>
            </a:r>
            <a:r>
              <a:rPr lang="sr-Latn-CS" altLang="en-US" dirty="0">
                <a:latin typeface="Book Antiqua" panose="02040602050305030304" pitchFamily="18" charset="0"/>
              </a:rPr>
              <a:t>, </a:t>
            </a:r>
            <a:r>
              <a:rPr lang="sr-Latn-CS" altLang="en-US" dirty="0" err="1">
                <a:latin typeface="Book Antiqua" panose="02040602050305030304" pitchFamily="18" charset="0"/>
              </a:rPr>
              <a:t>nucleus</a:t>
            </a:r>
            <a:r>
              <a:rPr lang="sr-Latn-CS" altLang="en-US" dirty="0">
                <a:latin typeface="Book Antiqua" panose="02040602050305030304" pitchFamily="18" charset="0"/>
              </a:rPr>
              <a:t> </a:t>
            </a:r>
            <a:r>
              <a:rPr lang="sr-Latn-CS" altLang="en-US" dirty="0" err="1">
                <a:latin typeface="Book Antiqua" panose="02040602050305030304" pitchFamily="18" charset="0"/>
              </a:rPr>
              <a:t>suprahiasmaticus</a:t>
            </a:r>
            <a:r>
              <a:rPr lang="en-GB" altLang="en-US" dirty="0">
                <a:latin typeface="Book Antiqua" panose="02040602050305030304" pitchFamily="18" charset="0"/>
              </a:rPr>
              <a:t> of</a:t>
            </a:r>
            <a:r>
              <a:rPr lang="sr-Latn-CS" altLang="en-US" dirty="0">
                <a:latin typeface="Book Antiqua" panose="02040602050305030304" pitchFamily="18" charset="0"/>
              </a:rPr>
              <a:t> </a:t>
            </a:r>
            <a:r>
              <a:rPr lang="sr-Latn-CS" altLang="en-US" dirty="0" err="1">
                <a:latin typeface="Book Antiqua" panose="02040602050305030304" pitchFamily="18" charset="0"/>
              </a:rPr>
              <a:t>hypothalam</a:t>
            </a:r>
            <a:r>
              <a:rPr lang="en-GB" altLang="en-US" dirty="0">
                <a:latin typeface="Book Antiqua" panose="02040602050305030304" pitchFamily="18" charset="0"/>
              </a:rPr>
              <a:t>us </a:t>
            </a:r>
            <a:r>
              <a:rPr lang="en-GB" altLang="sr-Latn-CS" dirty="0">
                <a:latin typeface="Book Antiqua" panose="02040602050305030304" pitchFamily="18" charset="0"/>
              </a:rPr>
              <a:t>and</a:t>
            </a:r>
            <a:r>
              <a:rPr lang="sr-Latn-CS" altLang="en-US" dirty="0">
                <a:latin typeface="Book Antiqua" panose="02040602050305030304" pitchFamily="18" charset="0"/>
              </a:rPr>
              <a:t>  zona </a:t>
            </a:r>
            <a:r>
              <a:rPr lang="sr-Latn-CS" altLang="en-US" dirty="0" err="1">
                <a:latin typeface="Book Antiqua" panose="02040602050305030304" pitchFamily="18" charset="0"/>
              </a:rPr>
              <a:t>incerta</a:t>
            </a:r>
            <a:r>
              <a:rPr lang="sr-Latn-CS" altLang="en-US" dirty="0">
                <a:latin typeface="Book Antiqua" panose="02040602050305030304" pitchFamily="18" charset="0"/>
              </a:rPr>
              <a:t>,</a:t>
            </a:r>
            <a:br>
              <a:rPr lang="sr-Latn-CS" altLang="en-US" dirty="0">
                <a:latin typeface="Book Antiqua" panose="02040602050305030304" pitchFamily="18" charset="0"/>
              </a:rPr>
            </a:br>
            <a:r>
              <a:rPr lang="sr-Latn-CS" altLang="en-US" dirty="0">
                <a:latin typeface="Book Antiqua" panose="02040602050305030304" pitchFamily="18" charset="0"/>
              </a:rPr>
              <a:t>  </a:t>
            </a:r>
            <a:r>
              <a:rPr lang="en-GB" altLang="en-US" dirty="0">
                <a:latin typeface="Book Antiqua" panose="02040602050305030304" pitchFamily="18" charset="0"/>
              </a:rPr>
              <a:t> and in this way, they are integrated in reflex and extrapyramidal pathways</a:t>
            </a:r>
            <a:endParaRPr lang="en-US" altLang="en-US"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dirty="0">
                <a:latin typeface="Book Antiqua" panose="02040602050305030304" pitchFamily="18" charset="0"/>
              </a:rPr>
              <a:t>- </a:t>
            </a:r>
            <a:r>
              <a:rPr lang="en-GB" altLang="en-US" dirty="0">
                <a:latin typeface="Book Antiqua" panose="02040602050305030304" pitchFamily="18" charset="0"/>
              </a:rPr>
              <a:t>Axons of neurons from </a:t>
            </a:r>
            <a:r>
              <a:rPr lang="sr-Latn-CS" altLang="en-US" dirty="0">
                <a:latin typeface="Book Antiqua" panose="02040602050305030304" pitchFamily="18" charset="0"/>
              </a:rPr>
              <a:t>3</a:t>
            </a:r>
            <a:r>
              <a:rPr lang="en-GB" altLang="en-US" baseline="30000" dirty="0" err="1">
                <a:latin typeface="Book Antiqua" panose="02040602050305030304" pitchFamily="18" charset="0"/>
              </a:rPr>
              <a:t>rd</a:t>
            </a:r>
            <a:r>
              <a:rPr lang="en-GB" altLang="en-US" dirty="0">
                <a:latin typeface="Book Antiqua" panose="02040602050305030304" pitchFamily="18" charset="0"/>
              </a:rPr>
              <a:t> up to </a:t>
            </a:r>
            <a:r>
              <a:rPr lang="sr-Latn-CS" altLang="en-US" dirty="0">
                <a:latin typeface="Book Antiqua" panose="02040602050305030304" pitchFamily="18" charset="0"/>
              </a:rPr>
              <a:t>6</a:t>
            </a:r>
            <a:r>
              <a:rPr lang="en-GB" altLang="en-US" baseline="30000" dirty="0" err="1">
                <a:latin typeface="Book Antiqua" panose="02040602050305030304" pitchFamily="18" charset="0"/>
              </a:rPr>
              <a:t>th</a:t>
            </a:r>
            <a:r>
              <a:rPr lang="en-GB" altLang="en-US" dirty="0">
                <a:latin typeface="Book Antiqua" panose="02040602050305030304" pitchFamily="18" charset="0"/>
              </a:rPr>
              <a:t> </a:t>
            </a:r>
            <a:r>
              <a:rPr lang="en-US" altLang="en-US" dirty="0">
                <a:latin typeface="Book Antiqua" panose="02040602050305030304" pitchFamily="18" charset="0"/>
              </a:rPr>
              <a:t> layer form </a:t>
            </a:r>
            <a:r>
              <a:rPr lang="en-US" altLang="en-US" b="1" dirty="0">
                <a:latin typeface="Book Antiqua" panose="02040602050305030304" pitchFamily="18" charset="0"/>
              </a:rPr>
              <a:t>optic</a:t>
            </a:r>
            <a:r>
              <a:rPr lang="en-US" altLang="en-US" dirty="0">
                <a:latin typeface="Book Antiqua" panose="02040602050305030304" pitchFamily="18" charset="0"/>
              </a:rPr>
              <a:t> </a:t>
            </a:r>
            <a:r>
              <a:rPr lang="en-US" altLang="en-US" b="1" dirty="0">
                <a:latin typeface="Book Antiqua" panose="02040602050305030304" pitchFamily="18" charset="0"/>
              </a:rPr>
              <a:t>radiation (</a:t>
            </a:r>
            <a:r>
              <a:rPr lang="en-US" altLang="en-US" b="1" dirty="0" err="1">
                <a:latin typeface="Book Antiqua" panose="02040602050305030304" pitchFamily="18" charset="0"/>
              </a:rPr>
              <a:t>geniculocalcarine</a:t>
            </a:r>
            <a:br>
              <a:rPr lang="en-US" altLang="en-US" b="1" dirty="0">
                <a:latin typeface="Book Antiqua" panose="02040602050305030304" pitchFamily="18" charset="0"/>
              </a:rPr>
            </a:br>
            <a:r>
              <a:rPr lang="en-US" altLang="en-US" b="1" dirty="0">
                <a:latin typeface="Book Antiqua" panose="02040602050305030304" pitchFamily="18" charset="0"/>
              </a:rPr>
              <a:t>  fibers)</a:t>
            </a:r>
            <a:r>
              <a:rPr lang="en-US" altLang="en-US" dirty="0">
                <a:latin typeface="Book Antiqua" panose="02040602050305030304" pitchFamily="18" charset="0"/>
              </a:rPr>
              <a:t> that passes through</a:t>
            </a:r>
            <a:br>
              <a:rPr lang="en-GB" altLang="en-US" dirty="0">
                <a:latin typeface="Book Antiqua" panose="02040602050305030304" pitchFamily="18" charset="0"/>
              </a:rPr>
            </a:br>
            <a:r>
              <a:rPr lang="en-GB" altLang="en-US" dirty="0">
                <a:latin typeface="Book Antiqua" panose="02040602050305030304" pitchFamily="18" charset="0"/>
              </a:rPr>
              <a:t>    </a:t>
            </a:r>
            <a:r>
              <a:rPr lang="en-US" altLang="en-US" dirty="0">
                <a:latin typeface="Book Antiqua" panose="02040602050305030304" pitchFamily="18" charset="0"/>
                <a:sym typeface="Wingdings" panose="05000000000000000000" pitchFamily="2" charset="2"/>
              </a:rPr>
              <a:t> </a:t>
            </a:r>
            <a:r>
              <a:rPr lang="en-US" altLang="en-US" dirty="0" err="1">
                <a:latin typeface="Book Antiqua" panose="02040602050305030304" pitchFamily="18" charset="0"/>
              </a:rPr>
              <a:t>sublentiform</a:t>
            </a:r>
            <a:r>
              <a:rPr lang="en-US" altLang="en-US" dirty="0">
                <a:latin typeface="Book Antiqua" panose="02040602050305030304" pitchFamily="18" charset="0"/>
              </a:rPr>
              <a:t> limb of capsula interna and terminates in</a:t>
            </a:r>
          </a:p>
          <a:p>
            <a:pPr eaLnBrk="1" hangingPunct="1">
              <a:lnSpc>
                <a:spcPct val="150000"/>
              </a:lnSpc>
              <a:buFont typeface="Arial" panose="020B0604020202020204" pitchFamily="34" charset="0"/>
              <a:buNone/>
            </a:pPr>
            <a:r>
              <a:rPr lang="en-US" altLang="en-US" dirty="0">
                <a:latin typeface="Book Antiqua" panose="02040602050305030304" pitchFamily="18" charset="0"/>
              </a:rPr>
              <a:t>    </a:t>
            </a:r>
            <a:r>
              <a:rPr lang="en-US" altLang="en-US" dirty="0">
                <a:latin typeface="Book Antiqua" panose="02040602050305030304" pitchFamily="18" charset="0"/>
                <a:sym typeface="Wingdings" panose="05000000000000000000" pitchFamily="2" charset="2"/>
              </a:rPr>
              <a:t></a:t>
            </a:r>
            <a:r>
              <a:rPr lang="en-US" altLang="en-US" dirty="0">
                <a:latin typeface="Book Antiqua" panose="02040602050305030304" pitchFamily="18" charset="0"/>
              </a:rPr>
              <a:t>primary visual cortex (area striata)</a:t>
            </a:r>
            <a:r>
              <a:rPr lang="sr-Latn-CS" altLang="en-US" dirty="0">
                <a:latin typeface="Book Antiqua" panose="02040602050305030304" pitchFamily="18" charset="0"/>
              </a:rPr>
              <a:t> – </a:t>
            </a:r>
            <a:r>
              <a:rPr lang="sr-Latn-CS" altLang="en-US" dirty="0" err="1">
                <a:latin typeface="Book Antiqua" panose="02040602050305030304" pitchFamily="18" charset="0"/>
              </a:rPr>
              <a:t>sulcus</a:t>
            </a:r>
            <a:r>
              <a:rPr lang="sr-Latn-CS" altLang="en-US" dirty="0">
                <a:latin typeface="Book Antiqua" panose="02040602050305030304" pitchFamily="18" charset="0"/>
              </a:rPr>
              <a:t> </a:t>
            </a:r>
            <a:r>
              <a:rPr lang="sr-Latn-CS" altLang="en-US" dirty="0" err="1">
                <a:latin typeface="Book Antiqua" panose="02040602050305030304" pitchFamily="18" charset="0"/>
              </a:rPr>
              <a:t>calcarinus</a:t>
            </a:r>
            <a:r>
              <a:rPr lang="en-GB" altLang="en-US" dirty="0">
                <a:latin typeface="Book Antiqua" panose="02040602050305030304" pitchFamily="18" charset="0"/>
              </a:rPr>
              <a:t> (calcarine groove)</a:t>
            </a:r>
            <a:r>
              <a:rPr lang="sr-Latn-CS" altLang="en-US" dirty="0">
                <a:latin typeface="Book Antiqua" panose="02040602050305030304" pitchFamily="18" charset="0"/>
              </a:rPr>
              <a:t>,</a:t>
            </a:r>
            <a:r>
              <a:rPr lang="en-GB" altLang="en-US" dirty="0">
                <a:latin typeface="Book Antiqua" panose="02040602050305030304" pitchFamily="18" charset="0"/>
              </a:rPr>
              <a:t> parts</a:t>
            </a:r>
            <a:br>
              <a:rPr lang="en-GB" altLang="en-US" dirty="0">
                <a:latin typeface="Book Antiqua" panose="02040602050305030304" pitchFamily="18" charset="0"/>
              </a:rPr>
            </a:br>
            <a:r>
              <a:rPr lang="en-GB" altLang="en-US" dirty="0">
                <a:latin typeface="Book Antiqua" panose="02040602050305030304" pitchFamily="18" charset="0"/>
              </a:rPr>
              <a:t>        of cuneus and </a:t>
            </a:r>
            <a:r>
              <a:rPr lang="sr-Latn-CS" altLang="en-US" dirty="0" err="1">
                <a:latin typeface="Book Antiqua" panose="02040602050305030304" pitchFamily="18" charset="0"/>
              </a:rPr>
              <a:t>gyrus</a:t>
            </a:r>
            <a:r>
              <a:rPr lang="sr-Latn-CS" altLang="en-US" dirty="0">
                <a:latin typeface="Book Antiqua" panose="02040602050305030304" pitchFamily="18" charset="0"/>
              </a:rPr>
              <a:t> </a:t>
            </a:r>
            <a:r>
              <a:rPr lang="sr-Latn-CS" altLang="en-US" dirty="0" err="1">
                <a:latin typeface="Book Antiqua" panose="02040602050305030304" pitchFamily="18" charset="0"/>
              </a:rPr>
              <a:t>lingualis</a:t>
            </a:r>
            <a:r>
              <a:rPr lang="sr-Latn-CS" altLang="en-US" dirty="0">
                <a:latin typeface="Book Antiqua" panose="02040602050305030304" pitchFamily="18" charset="0"/>
              </a:rPr>
              <a:t> (</a:t>
            </a:r>
            <a:r>
              <a:rPr lang="en-GB" altLang="en-US" dirty="0" err="1">
                <a:latin typeface="Book Antiqua" panose="02040602050305030304" pitchFamily="18" charset="0"/>
              </a:rPr>
              <a:t>fibers</a:t>
            </a:r>
            <a:r>
              <a:rPr lang="en-GB" altLang="en-US" dirty="0">
                <a:latin typeface="Book Antiqua" panose="02040602050305030304" pitchFamily="18" charset="0"/>
              </a:rPr>
              <a:t> that convey picture from upper half of</a:t>
            </a:r>
            <a:br>
              <a:rPr lang="en-GB" altLang="en-US" dirty="0">
                <a:latin typeface="Book Antiqua" panose="02040602050305030304" pitchFamily="18" charset="0"/>
              </a:rPr>
            </a:br>
            <a:r>
              <a:rPr lang="en-GB" altLang="en-US" dirty="0">
                <a:latin typeface="Book Antiqua" panose="02040602050305030304" pitchFamily="18" charset="0"/>
              </a:rPr>
              <a:t>        visual fields terminate below sulcus </a:t>
            </a:r>
            <a:r>
              <a:rPr lang="en-GB" altLang="en-US" dirty="0" err="1">
                <a:latin typeface="Book Antiqua" panose="02040602050305030304" pitchFamily="18" charset="0"/>
              </a:rPr>
              <a:t>calcarinus</a:t>
            </a:r>
            <a:r>
              <a:rPr lang="en-GB" altLang="en-US" dirty="0">
                <a:latin typeface="Book Antiqua" panose="02040602050305030304" pitchFamily="18" charset="0"/>
              </a:rPr>
              <a:t>, while </a:t>
            </a:r>
            <a:r>
              <a:rPr lang="en-GB" altLang="en-US" dirty="0" err="1">
                <a:latin typeface="Book Antiqua" panose="02040602050305030304" pitchFamily="18" charset="0"/>
              </a:rPr>
              <a:t>fibers</a:t>
            </a:r>
            <a:r>
              <a:rPr lang="en-GB" altLang="en-US" dirty="0">
                <a:latin typeface="Book Antiqua" panose="02040602050305030304" pitchFamily="18" charset="0"/>
              </a:rPr>
              <a:t> that convey picture</a:t>
            </a:r>
            <a:br>
              <a:rPr lang="en-GB" altLang="en-US" dirty="0">
                <a:latin typeface="Book Antiqua" panose="02040602050305030304" pitchFamily="18" charset="0"/>
              </a:rPr>
            </a:br>
            <a:r>
              <a:rPr lang="en-GB" altLang="en-US" dirty="0">
                <a:latin typeface="Book Antiqua" panose="02040602050305030304" pitchFamily="18" charset="0"/>
              </a:rPr>
              <a:t>        from lower half of visual fields terminate above sulcus </a:t>
            </a:r>
            <a:r>
              <a:rPr lang="en-GB" altLang="en-US" dirty="0" err="1">
                <a:latin typeface="Book Antiqua" panose="02040602050305030304" pitchFamily="18" charset="0"/>
              </a:rPr>
              <a:t>calcarinus</a:t>
            </a:r>
            <a:br>
              <a:rPr lang="sr-Cyrl-CS" altLang="en-US" dirty="0">
                <a:latin typeface="Book Antiqua" panose="02040602050305030304" pitchFamily="18" charset="0"/>
              </a:rPr>
            </a:br>
            <a:r>
              <a:rPr lang="sr-Cyrl-CS" altLang="en-US" dirty="0">
                <a:latin typeface="Book Antiqua" panose="02040602050305030304" pitchFamily="18" charset="0"/>
              </a:rPr>
              <a:t>                      </a:t>
            </a:r>
            <a:endParaRPr lang="sr-Latn-CS" altLang="en-US" dirty="0">
              <a:latin typeface="Book Antiqua" panose="02040602050305030304" pitchFamily="18"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1" descr="Picture19">
            <a:extLst>
              <a:ext uri="{FF2B5EF4-FFF2-40B4-BE49-F238E27FC236}">
                <a16:creationId xmlns:a16="http://schemas.microsoft.com/office/drawing/2014/main" id="{995DB82D-1D1B-0039-D65A-14EEAF3745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564904"/>
            <a:ext cx="4608512" cy="337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D6BE26AA-CAC7-67A8-6B36-0A508BB7EA81}"/>
              </a:ext>
            </a:extLst>
          </p:cNvPr>
          <p:cNvSpPr txBox="1"/>
          <p:nvPr/>
        </p:nvSpPr>
        <p:spPr>
          <a:xfrm>
            <a:off x="467544" y="538192"/>
            <a:ext cx="8424936" cy="1477328"/>
          </a:xfrm>
          <a:prstGeom prst="rect">
            <a:avLst/>
          </a:prstGeom>
          <a:noFill/>
        </p:spPr>
        <p:txBody>
          <a:bodyPr wrap="square">
            <a:spAutoFit/>
          </a:bodyPr>
          <a:lstStyle/>
          <a:p>
            <a:r>
              <a:rPr lang="en-GB" b="1" dirty="0">
                <a:latin typeface="Book Antiqua" panose="02040602050305030304" pitchFamily="18" charset="0"/>
              </a:rPr>
              <a:t>Thus:</a:t>
            </a:r>
            <a:br>
              <a:rPr lang="en-GB" b="1" dirty="0">
                <a:latin typeface="Book Antiqua" panose="02040602050305030304" pitchFamily="18" charset="0"/>
              </a:rPr>
            </a:br>
            <a:r>
              <a:rPr lang="en-GB" b="1" dirty="0">
                <a:latin typeface="Book Antiqua" panose="02040602050305030304" pitchFamily="18" charset="0"/>
              </a:rPr>
              <a:t>-  the right halves of each retina (corresponding to the left halves of the visual</a:t>
            </a:r>
            <a:br>
              <a:rPr lang="en-GB" b="1" dirty="0">
                <a:latin typeface="Book Antiqua" panose="02040602050305030304" pitchFamily="18" charset="0"/>
              </a:rPr>
            </a:br>
            <a:r>
              <a:rPr lang="en-GB" b="1" dirty="0">
                <a:latin typeface="Book Antiqua" panose="02040602050305030304" pitchFamily="18" charset="0"/>
              </a:rPr>
              <a:t>   field) project by way of the optic radiation to the right occipital lobe</a:t>
            </a:r>
            <a:br>
              <a:rPr lang="en-GB" b="1" dirty="0">
                <a:latin typeface="Book Antiqua" panose="02040602050305030304" pitchFamily="18" charset="0"/>
              </a:rPr>
            </a:br>
            <a:r>
              <a:rPr lang="en-GB" b="1" dirty="0">
                <a:latin typeface="Book Antiqua" panose="02040602050305030304" pitchFamily="18" charset="0"/>
              </a:rPr>
              <a:t>- the left halves of each retina (corresponding to the right halves of the visual</a:t>
            </a:r>
            <a:br>
              <a:rPr lang="en-GB" b="1" dirty="0">
                <a:latin typeface="Book Antiqua" panose="02040602050305030304" pitchFamily="18" charset="0"/>
              </a:rPr>
            </a:br>
            <a:r>
              <a:rPr lang="en-GB" b="1" dirty="0">
                <a:latin typeface="Book Antiqua" panose="02040602050305030304" pitchFamily="18" charset="0"/>
              </a:rPr>
              <a:t>   field) project by way of the optic radiation to the left occipital lobe</a:t>
            </a:r>
          </a:p>
        </p:txBody>
      </p:sp>
      <p:pic>
        <p:nvPicPr>
          <p:cNvPr id="5" name="Picture 4">
            <a:extLst>
              <a:ext uri="{FF2B5EF4-FFF2-40B4-BE49-F238E27FC236}">
                <a16:creationId xmlns:a16="http://schemas.microsoft.com/office/drawing/2014/main" id="{2983657B-9840-74EA-B7C5-93D7CA493FB3}"/>
              </a:ext>
            </a:extLst>
          </p:cNvPr>
          <p:cNvPicPr>
            <a:picLocks noChangeAspect="1"/>
          </p:cNvPicPr>
          <p:nvPr/>
        </p:nvPicPr>
        <p:blipFill>
          <a:blip r:embed="rId3"/>
          <a:stretch>
            <a:fillRect/>
          </a:stretch>
        </p:blipFill>
        <p:spPr>
          <a:xfrm>
            <a:off x="4730616" y="2814555"/>
            <a:ext cx="3960440" cy="2876923"/>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
            <a:extLst>
              <a:ext uri="{FF2B5EF4-FFF2-40B4-BE49-F238E27FC236}">
                <a16:creationId xmlns:a16="http://schemas.microsoft.com/office/drawing/2014/main" id="{B2051ECD-597C-2AFD-8D5C-C9957BFA2224}"/>
              </a:ext>
            </a:extLst>
          </p:cNvPr>
          <p:cNvSpPr txBox="1">
            <a:spLocks noChangeArrowheads="1"/>
          </p:cNvSpPr>
          <p:nvPr/>
        </p:nvSpPr>
        <p:spPr bwMode="auto">
          <a:xfrm>
            <a:off x="285750" y="188640"/>
            <a:ext cx="8858250" cy="633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buFont typeface="Arial" panose="020B0604020202020204" pitchFamily="34" charset="0"/>
              <a:buNone/>
            </a:pPr>
            <a:r>
              <a:rPr lang="sr-Latn-CS" altLang="en-US" b="1" dirty="0" err="1">
                <a:latin typeface="Book Antiqua" panose="02040602050305030304" pitchFamily="18" charset="0"/>
              </a:rPr>
              <a:t>Colliculus</a:t>
            </a:r>
            <a:r>
              <a:rPr lang="sr-Latn-CS" altLang="en-US" b="1" dirty="0">
                <a:latin typeface="Book Antiqua" panose="02040602050305030304" pitchFamily="18" charset="0"/>
              </a:rPr>
              <a:t> </a:t>
            </a:r>
            <a:r>
              <a:rPr lang="sr-Latn-CS" altLang="en-US" b="1" dirty="0" err="1">
                <a:latin typeface="Book Antiqua" panose="02040602050305030304" pitchFamily="18" charset="0"/>
              </a:rPr>
              <a:t>superior</a:t>
            </a:r>
            <a:endParaRPr lang="sr-Latn-CS" altLang="en-US" b="1" dirty="0">
              <a:latin typeface="Book Antiqua" panose="02040602050305030304" pitchFamily="18" charset="0"/>
            </a:endParaRPr>
          </a:p>
          <a:p>
            <a:pPr algn="ctr" eaLnBrk="1" hangingPunct="1">
              <a:lnSpc>
                <a:spcPct val="150000"/>
              </a:lnSpc>
              <a:buFont typeface="Arial" panose="020B0604020202020204" pitchFamily="34" charset="0"/>
              <a:buNone/>
            </a:pPr>
            <a:endParaRPr lang="sr-Latn-CS" altLang="en-US" b="1" dirty="0">
              <a:latin typeface="Book Antiqua" panose="02040602050305030304" pitchFamily="18" charset="0"/>
            </a:endParaRPr>
          </a:p>
          <a:p>
            <a:pPr eaLnBrk="1" hangingPunct="1">
              <a:lnSpc>
                <a:spcPct val="150000"/>
              </a:lnSpc>
            </a:pPr>
            <a:r>
              <a:rPr lang="sr-Latn-CS" altLang="en-US" b="1" dirty="0" err="1">
                <a:latin typeface="Book Antiqua" panose="02040602050305030304" pitchFamily="18" charset="0"/>
              </a:rPr>
              <a:t>Strata</a:t>
            </a:r>
            <a:r>
              <a:rPr lang="sr-Latn-CS" altLang="en-US" b="1" dirty="0">
                <a:latin typeface="Book Antiqua" panose="02040602050305030304" pitchFamily="18" charset="0"/>
              </a:rPr>
              <a:t> </a:t>
            </a:r>
            <a:r>
              <a:rPr lang="sr-Latn-CS" altLang="en-US" b="1" dirty="0" err="1">
                <a:latin typeface="Book Antiqua" panose="02040602050305030304" pitchFamily="18" charset="0"/>
              </a:rPr>
              <a:t>grisei</a:t>
            </a:r>
            <a:r>
              <a:rPr lang="sr-Latn-CS" altLang="en-US" b="1" dirty="0">
                <a:latin typeface="Book Antiqua" panose="02040602050305030304" pitchFamily="18" charset="0"/>
              </a:rPr>
              <a:t> </a:t>
            </a:r>
            <a:r>
              <a:rPr lang="sr-Latn-CS" altLang="en-US" b="1" dirty="0" err="1">
                <a:latin typeface="Book Antiqua" panose="02040602050305030304" pitchFamily="18" charset="0"/>
              </a:rPr>
              <a:t>colliculi</a:t>
            </a:r>
            <a:r>
              <a:rPr lang="sr-Latn-CS" altLang="en-US" b="1" dirty="0">
                <a:latin typeface="Book Antiqua" panose="02040602050305030304" pitchFamily="18" charset="0"/>
              </a:rPr>
              <a:t> </a:t>
            </a:r>
            <a:r>
              <a:rPr lang="sr-Latn-CS" altLang="en-US" b="1" dirty="0" err="1">
                <a:latin typeface="Book Antiqua" panose="02040602050305030304" pitchFamily="18" charset="0"/>
              </a:rPr>
              <a:t>superioris</a:t>
            </a:r>
            <a:r>
              <a:rPr lang="en-GB" altLang="en-US" b="1" dirty="0">
                <a:latin typeface="Book Antiqua" panose="02040602050305030304" pitchFamily="18" charset="0"/>
              </a:rPr>
              <a:t> – </a:t>
            </a:r>
            <a:r>
              <a:rPr lang="en-GB" altLang="en-US" b="1" dirty="0" err="1">
                <a:latin typeface="Book Antiqua" panose="02040602050305030304" pitchFamily="18" charset="0"/>
              </a:rPr>
              <a:t>gray</a:t>
            </a:r>
            <a:r>
              <a:rPr lang="en-GB" altLang="en-US" b="1" dirty="0">
                <a:latin typeface="Book Antiqua" panose="02040602050305030304" pitchFamily="18" charset="0"/>
              </a:rPr>
              <a:t> </a:t>
            </a:r>
            <a:r>
              <a:rPr lang="en-GB" altLang="en-US" b="1" dirty="0" err="1">
                <a:latin typeface="Book Antiqua" panose="02040602050305030304" pitchFamily="18" charset="0"/>
              </a:rPr>
              <a:t>metter</a:t>
            </a:r>
            <a:r>
              <a:rPr lang="en-GB" altLang="en-US" b="1" dirty="0">
                <a:latin typeface="Book Antiqua" panose="02040602050305030304" pitchFamily="18" charset="0"/>
              </a:rPr>
              <a:t> of colliculus superior as the part of mesencephalic tectum, </a:t>
            </a:r>
            <a:r>
              <a:rPr lang="en-GB" sz="1800" b="0" i="0" dirty="0">
                <a:solidFill>
                  <a:srgbClr val="0D0D0D"/>
                </a:solidFill>
                <a:effectLst/>
                <a:highlight>
                  <a:srgbClr val="FFFFFF"/>
                </a:highlight>
                <a:latin typeface="Constantia" panose="02030602050306030303" pitchFamily="18" charset="0"/>
                <a:ea typeface="Cambria" panose="02040503050406030204" pitchFamily="18" charset="0"/>
              </a:rPr>
              <a:t>control reflex movements of the eyes, head, and neck in response to visual stimuli.</a:t>
            </a:r>
            <a:endParaRPr lang="sr-Cyrl-CS" altLang="en-US" dirty="0">
              <a:latin typeface="Book Antiqua" panose="02040602050305030304" pitchFamily="18" charset="0"/>
            </a:endParaRPr>
          </a:p>
          <a:p>
            <a:pPr eaLnBrk="1" hangingPunct="1">
              <a:lnSpc>
                <a:spcPct val="150000"/>
              </a:lnSpc>
              <a:buFont typeface="Arial" panose="020B0604020202020204" pitchFamily="34" charset="0"/>
              <a:buNone/>
            </a:pPr>
            <a:r>
              <a:rPr lang="sr-Cyrl-CS" altLang="en-US" dirty="0">
                <a:latin typeface="Book Antiqua" panose="02040602050305030304" pitchFamily="18" charset="0"/>
              </a:rPr>
              <a:t>- </a:t>
            </a:r>
            <a:r>
              <a:rPr lang="en-GB" altLang="en-US" dirty="0">
                <a:latin typeface="Book Antiqua" panose="02040602050305030304" pitchFamily="18" charset="0"/>
              </a:rPr>
              <a:t>Primary receives visual stimuli, but some acoustic and somatosensory too</a:t>
            </a:r>
            <a:endParaRPr lang="sr-Cyrl-CS" altLang="en-US" dirty="0">
              <a:latin typeface="Book Antiqua" panose="02040602050305030304" pitchFamily="18" charset="0"/>
            </a:endParaRPr>
          </a:p>
          <a:p>
            <a:pPr eaLnBrk="1" hangingPunct="1">
              <a:lnSpc>
                <a:spcPct val="150000"/>
              </a:lnSpc>
              <a:buFont typeface="Arial" panose="020B0604020202020204" pitchFamily="34" charset="0"/>
              <a:buNone/>
            </a:pPr>
            <a:r>
              <a:rPr lang="sr-Cyrl-CS" altLang="en-US" dirty="0">
                <a:latin typeface="Book Antiqua" panose="02040602050305030304" pitchFamily="18" charset="0"/>
              </a:rPr>
              <a:t>- </a:t>
            </a:r>
            <a:r>
              <a:rPr lang="en-GB" altLang="en-US" dirty="0">
                <a:latin typeface="Book Antiqua" panose="02040602050305030304" pitchFamily="18" charset="0"/>
              </a:rPr>
              <a:t>Receives </a:t>
            </a:r>
            <a:r>
              <a:rPr lang="en-GB" altLang="en-US" dirty="0" err="1">
                <a:latin typeface="Book Antiqua" panose="02040602050305030304" pitchFamily="18" charset="0"/>
              </a:rPr>
              <a:t>fibers</a:t>
            </a:r>
            <a:r>
              <a:rPr lang="en-GB" altLang="en-US" dirty="0">
                <a:latin typeface="Book Antiqua" panose="02040602050305030304" pitchFamily="18" charset="0"/>
              </a:rPr>
              <a:t> from 1</a:t>
            </a:r>
            <a:r>
              <a:rPr lang="en-GB" altLang="en-US" baseline="30000" dirty="0">
                <a:latin typeface="Book Antiqua" panose="02040602050305030304" pitchFamily="18" charset="0"/>
              </a:rPr>
              <a:t>st</a:t>
            </a:r>
            <a:r>
              <a:rPr lang="en-GB" altLang="en-US" dirty="0">
                <a:latin typeface="Book Antiqua" panose="02040602050305030304" pitchFamily="18" charset="0"/>
              </a:rPr>
              <a:t> and 2</a:t>
            </a:r>
            <a:r>
              <a:rPr lang="en-GB" altLang="en-US" baseline="30000" dirty="0">
                <a:latin typeface="Book Antiqua" panose="02040602050305030304" pitchFamily="18" charset="0"/>
              </a:rPr>
              <a:t>nd</a:t>
            </a:r>
            <a:r>
              <a:rPr lang="en-GB" altLang="en-US" dirty="0">
                <a:latin typeface="Book Antiqua" panose="02040602050305030304" pitchFamily="18" charset="0"/>
              </a:rPr>
              <a:t> layer of </a:t>
            </a:r>
            <a:r>
              <a:rPr lang="sr-Latn-CS" altLang="en-US" dirty="0" err="1">
                <a:latin typeface="Book Antiqua" panose="02040602050305030304" pitchFamily="18" charset="0"/>
              </a:rPr>
              <a:t>nucleus</a:t>
            </a:r>
            <a:r>
              <a:rPr lang="sr-Latn-CS" altLang="en-US" dirty="0">
                <a:latin typeface="Book Antiqua" panose="02040602050305030304" pitchFamily="18" charset="0"/>
              </a:rPr>
              <a:t> </a:t>
            </a:r>
            <a:r>
              <a:rPr lang="sr-Latn-CS" altLang="en-US" dirty="0" err="1">
                <a:latin typeface="Book Antiqua" panose="02040602050305030304" pitchFamily="18" charset="0"/>
              </a:rPr>
              <a:t>corporis</a:t>
            </a:r>
            <a:r>
              <a:rPr lang="sr-Latn-CS" altLang="en-US" dirty="0">
                <a:latin typeface="Book Antiqua" panose="02040602050305030304" pitchFamily="18" charset="0"/>
              </a:rPr>
              <a:t> </a:t>
            </a:r>
            <a:r>
              <a:rPr lang="sr-Latn-CS" altLang="en-US" dirty="0" err="1">
                <a:latin typeface="Book Antiqua" panose="02040602050305030304" pitchFamily="18" charset="0"/>
              </a:rPr>
              <a:t>geniculati</a:t>
            </a:r>
            <a:r>
              <a:rPr lang="sr-Latn-CS" altLang="en-US" dirty="0">
                <a:latin typeface="Book Antiqua" panose="02040602050305030304" pitchFamily="18" charset="0"/>
              </a:rPr>
              <a:t> </a:t>
            </a:r>
            <a:r>
              <a:rPr lang="sr-Latn-CS" altLang="en-US" dirty="0" err="1">
                <a:latin typeface="Book Antiqua" panose="02040602050305030304" pitchFamily="18" charset="0"/>
              </a:rPr>
              <a:t>lateralis</a:t>
            </a:r>
            <a:r>
              <a:rPr lang="sr-Latn-CS" altLang="en-US" dirty="0">
                <a:latin typeface="Book Antiqua" panose="02040602050305030304" pitchFamily="18" charset="0"/>
              </a:rPr>
              <a:t>, </a:t>
            </a:r>
            <a:r>
              <a:rPr lang="en-GB" altLang="sr-Latn-CS" dirty="0">
                <a:latin typeface="Book Antiqua" panose="02040602050305030304" pitchFamily="18" charset="0"/>
              </a:rPr>
              <a:t>as well</a:t>
            </a:r>
            <a:br>
              <a:rPr lang="en-GB" altLang="sr-Latn-CS" dirty="0">
                <a:latin typeface="Book Antiqua" panose="02040602050305030304" pitchFamily="18" charset="0"/>
              </a:rPr>
            </a:br>
            <a:r>
              <a:rPr lang="en-GB" altLang="sr-Latn-CS" dirty="0">
                <a:latin typeface="Book Antiqua" panose="02040602050305030304" pitchFamily="18" charset="0"/>
              </a:rPr>
              <a:t>   as from</a:t>
            </a:r>
            <a:r>
              <a:rPr lang="sr-Latn-CS" altLang="en-US" dirty="0">
                <a:latin typeface="Book Antiqua" panose="02040602050305030304" pitchFamily="18" charset="0"/>
              </a:rPr>
              <a:t> </a:t>
            </a:r>
            <a:r>
              <a:rPr lang="sr-Latn-CS" altLang="en-US" dirty="0" err="1">
                <a:latin typeface="Book Antiqua" panose="02040602050305030304" pitchFamily="18" charset="0"/>
              </a:rPr>
              <a:t>tr</a:t>
            </a:r>
            <a:r>
              <a:rPr lang="sr-Latn-CS" altLang="en-US" dirty="0">
                <a:latin typeface="Book Antiqua" panose="02040602050305030304" pitchFamily="18" charset="0"/>
              </a:rPr>
              <a:t>. </a:t>
            </a:r>
            <a:r>
              <a:rPr lang="en-GB" altLang="en-US" dirty="0">
                <a:latin typeface="Book Antiqua" panose="02040602050305030304" pitchFamily="18" charset="0"/>
              </a:rPr>
              <a:t>s</a:t>
            </a:r>
            <a:r>
              <a:rPr lang="sr-Latn-CS" altLang="en-US" dirty="0" err="1">
                <a:latin typeface="Book Antiqua" panose="02040602050305030304" pitchFamily="18" charset="0"/>
              </a:rPr>
              <a:t>pinotectalis</a:t>
            </a:r>
            <a:r>
              <a:rPr lang="en-GB" altLang="en-US" dirty="0">
                <a:latin typeface="Book Antiqua" panose="02040602050305030304" pitchFamily="18" charset="0"/>
              </a:rPr>
              <a:t> (from spinal cord)</a:t>
            </a:r>
            <a:r>
              <a:rPr lang="sr-Latn-CS" altLang="en-US" dirty="0">
                <a:latin typeface="Book Antiqua" panose="02040602050305030304" pitchFamily="18" charset="0"/>
              </a:rPr>
              <a:t>.</a:t>
            </a:r>
          </a:p>
          <a:p>
            <a:pPr eaLnBrk="1" hangingPunct="1">
              <a:lnSpc>
                <a:spcPct val="150000"/>
              </a:lnSpc>
              <a:buFont typeface="Arial" panose="020B0604020202020204" pitchFamily="34" charset="0"/>
              <a:buNone/>
            </a:pPr>
            <a:r>
              <a:rPr lang="sr-Latn-CS" altLang="en-US" dirty="0">
                <a:latin typeface="Book Antiqua" panose="02040602050305030304" pitchFamily="18" charset="0"/>
              </a:rPr>
              <a:t>- </a:t>
            </a:r>
            <a:r>
              <a:rPr lang="en-GB" altLang="en-US" dirty="0">
                <a:latin typeface="Book Antiqua" panose="02040602050305030304" pitchFamily="18" charset="0"/>
              </a:rPr>
              <a:t>Fibers from this grey matter go toward lateral geniculate body, toward spinal cord</a:t>
            </a:r>
            <a:br>
              <a:rPr lang="en-GB" altLang="en-US" dirty="0">
                <a:latin typeface="Book Antiqua" panose="02040602050305030304" pitchFamily="18" charset="0"/>
              </a:rPr>
            </a:br>
            <a:r>
              <a:rPr lang="en-GB" altLang="en-US" dirty="0">
                <a:latin typeface="Book Antiqua" panose="02040602050305030304" pitchFamily="18" charset="0"/>
              </a:rPr>
              <a:t>  (</a:t>
            </a:r>
            <a:r>
              <a:rPr lang="sr-Latn-CS" altLang="en-US" dirty="0" err="1">
                <a:latin typeface="Book Antiqua" panose="02040602050305030304" pitchFamily="18" charset="0"/>
              </a:rPr>
              <a:t>tr</a:t>
            </a:r>
            <a:r>
              <a:rPr lang="sr-Latn-CS" altLang="en-US" dirty="0">
                <a:latin typeface="Book Antiqua" panose="02040602050305030304" pitchFamily="18" charset="0"/>
              </a:rPr>
              <a:t>. </a:t>
            </a:r>
            <a:r>
              <a:rPr lang="en-GB" altLang="en-US" dirty="0">
                <a:latin typeface="Book Antiqua" panose="02040602050305030304" pitchFamily="18" charset="0"/>
              </a:rPr>
              <a:t>t</a:t>
            </a:r>
            <a:r>
              <a:rPr lang="sr-Latn-CS" altLang="en-US" dirty="0" err="1">
                <a:latin typeface="Book Antiqua" panose="02040602050305030304" pitchFamily="18" charset="0"/>
              </a:rPr>
              <a:t>ectospinalis</a:t>
            </a:r>
            <a:r>
              <a:rPr lang="en-GB" altLang="en-US" dirty="0">
                <a:latin typeface="Book Antiqua" panose="02040602050305030304" pitchFamily="18" charset="0"/>
              </a:rPr>
              <a:t>)</a:t>
            </a:r>
            <a:r>
              <a:rPr lang="sr-Latn-CS" altLang="en-US" dirty="0">
                <a:latin typeface="Book Antiqua" panose="02040602050305030304" pitchFamily="18" charset="0"/>
              </a:rPr>
              <a:t>,</a:t>
            </a:r>
            <a:r>
              <a:rPr lang="en-GB" altLang="en-US" dirty="0">
                <a:latin typeface="Book Antiqua" panose="02040602050305030304" pitchFamily="18" charset="0"/>
              </a:rPr>
              <a:t> toward </a:t>
            </a:r>
            <a:r>
              <a:rPr lang="en-GB" altLang="en-US" dirty="0" err="1">
                <a:latin typeface="Book Antiqua" panose="02040602050305030304" pitchFamily="18" charset="0"/>
              </a:rPr>
              <a:t>medullaoblongata</a:t>
            </a:r>
            <a:r>
              <a:rPr lang="en-GB" altLang="en-US" dirty="0">
                <a:latin typeface="Book Antiqua" panose="02040602050305030304" pitchFamily="18" charset="0"/>
              </a:rPr>
              <a:t> (by </a:t>
            </a:r>
            <a:r>
              <a:rPr lang="sr-Latn-CS" altLang="en-US" dirty="0" err="1">
                <a:latin typeface="Book Antiqua" panose="02040602050305030304" pitchFamily="18" charset="0"/>
              </a:rPr>
              <a:t>tr</a:t>
            </a:r>
            <a:r>
              <a:rPr lang="sr-Latn-CS" altLang="en-US" dirty="0">
                <a:latin typeface="Book Antiqua" panose="02040602050305030304" pitchFamily="18" charset="0"/>
              </a:rPr>
              <a:t>. </a:t>
            </a:r>
            <a:r>
              <a:rPr lang="en-GB" altLang="en-US" dirty="0">
                <a:latin typeface="Book Antiqua" panose="02040602050305030304" pitchFamily="18" charset="0"/>
              </a:rPr>
              <a:t>t</a:t>
            </a:r>
            <a:r>
              <a:rPr lang="sr-Latn-CS" altLang="en-US" dirty="0" err="1">
                <a:latin typeface="Book Antiqua" panose="02040602050305030304" pitchFamily="18" charset="0"/>
              </a:rPr>
              <a:t>ectobulbaris</a:t>
            </a:r>
            <a:r>
              <a:rPr lang="en-GB" altLang="en-US" dirty="0">
                <a:latin typeface="Book Antiqua" panose="02040602050305030304" pitchFamily="18" charset="0"/>
              </a:rPr>
              <a:t>), toward reticular</a:t>
            </a:r>
            <a:br>
              <a:rPr lang="en-GB" altLang="en-US" dirty="0">
                <a:latin typeface="Book Antiqua" panose="02040602050305030304" pitchFamily="18" charset="0"/>
              </a:rPr>
            </a:br>
            <a:r>
              <a:rPr lang="en-GB" altLang="en-US" dirty="0">
                <a:latin typeface="Book Antiqua" panose="02040602050305030304" pitchFamily="18" charset="0"/>
              </a:rPr>
              <a:t>  formation of </a:t>
            </a:r>
            <a:r>
              <a:rPr lang="en-GB" altLang="en-US" dirty="0" err="1">
                <a:latin typeface="Book Antiqua" panose="02040602050305030304" pitchFamily="18" charset="0"/>
              </a:rPr>
              <a:t>breinstem</a:t>
            </a:r>
            <a:r>
              <a:rPr lang="en-GB" altLang="en-US" dirty="0">
                <a:latin typeface="Book Antiqua" panose="02040602050305030304" pitchFamily="18" charset="0"/>
              </a:rPr>
              <a:t>, (by </a:t>
            </a:r>
            <a:r>
              <a:rPr lang="sr-Latn-CS" altLang="en-US" dirty="0" err="1">
                <a:latin typeface="Book Antiqua" panose="02040602050305030304" pitchFamily="18" charset="0"/>
              </a:rPr>
              <a:t>tr</a:t>
            </a:r>
            <a:r>
              <a:rPr lang="sr-Latn-CS" altLang="en-US" dirty="0">
                <a:latin typeface="Book Antiqua" panose="02040602050305030304" pitchFamily="18" charset="0"/>
              </a:rPr>
              <a:t>. </a:t>
            </a:r>
            <a:r>
              <a:rPr lang="en-GB" altLang="en-US" dirty="0">
                <a:latin typeface="Book Antiqua" panose="02040602050305030304" pitchFamily="18" charset="0"/>
              </a:rPr>
              <a:t>t</a:t>
            </a:r>
            <a:r>
              <a:rPr lang="sr-Latn-CS" altLang="en-US" dirty="0" err="1">
                <a:latin typeface="Book Antiqua" panose="02040602050305030304" pitchFamily="18" charset="0"/>
              </a:rPr>
              <a:t>ectoreticularis</a:t>
            </a:r>
            <a:r>
              <a:rPr lang="en-GB" altLang="en-US" dirty="0">
                <a:latin typeface="Book Antiqua" panose="02040602050305030304" pitchFamily="18" charset="0"/>
              </a:rPr>
              <a:t>)</a:t>
            </a:r>
            <a:r>
              <a:rPr lang="sr-Latn-CS" altLang="en-US" dirty="0">
                <a:latin typeface="Book Antiqua" panose="02040602050305030304" pitchFamily="18" charset="0"/>
              </a:rPr>
              <a:t> </a:t>
            </a:r>
            <a:r>
              <a:rPr lang="en-GB" altLang="sr-Latn-CS" dirty="0">
                <a:latin typeface="Book Antiqua" panose="02040602050305030304" pitchFamily="18" charset="0"/>
              </a:rPr>
              <a:t>and toward cerebellum (by</a:t>
            </a:r>
            <a:br>
              <a:rPr lang="en-GB" altLang="sr-Latn-CS" dirty="0">
                <a:latin typeface="Book Antiqua" panose="02040602050305030304" pitchFamily="18" charset="0"/>
              </a:rPr>
            </a:br>
            <a:r>
              <a:rPr lang="en-GB" altLang="sr-Latn-CS" dirty="0">
                <a:latin typeface="Book Antiqua" panose="02040602050305030304" pitchFamily="18" charset="0"/>
              </a:rPr>
              <a:t>  </a:t>
            </a:r>
            <a:r>
              <a:rPr lang="sr-Latn-CS" altLang="en-US" dirty="0" err="1">
                <a:latin typeface="Book Antiqua" panose="02040602050305030304" pitchFamily="18" charset="0"/>
              </a:rPr>
              <a:t>tr</a:t>
            </a:r>
            <a:r>
              <a:rPr lang="sr-Latn-CS" altLang="en-US" dirty="0">
                <a:latin typeface="Book Antiqua" panose="02040602050305030304" pitchFamily="18" charset="0"/>
              </a:rPr>
              <a:t>. </a:t>
            </a:r>
            <a:r>
              <a:rPr lang="en-GB" altLang="en-US" dirty="0">
                <a:latin typeface="Book Antiqua" panose="02040602050305030304" pitchFamily="18" charset="0"/>
              </a:rPr>
              <a:t>t</a:t>
            </a:r>
            <a:r>
              <a:rPr lang="sr-Latn-CS" altLang="en-US" dirty="0" err="1">
                <a:latin typeface="Book Antiqua" panose="02040602050305030304" pitchFamily="18" charset="0"/>
              </a:rPr>
              <a:t>ectocerebellaris</a:t>
            </a:r>
            <a:r>
              <a:rPr lang="en-GB" altLang="en-US" dirty="0">
                <a:latin typeface="Book Antiqua" panose="02040602050305030304" pitchFamily="18" charset="0"/>
              </a:rPr>
              <a:t>). </a:t>
            </a:r>
            <a:br>
              <a:rPr lang="en-GB" altLang="en-US" dirty="0">
                <a:latin typeface="Book Antiqua" panose="02040602050305030304" pitchFamily="18" charset="0"/>
              </a:rPr>
            </a:br>
            <a:r>
              <a:rPr lang="en-GB" altLang="en-US" dirty="0">
                <a:solidFill>
                  <a:schemeClr val="bg2">
                    <a:lumMod val="50000"/>
                  </a:schemeClr>
                </a:solidFill>
                <a:latin typeface="Book Antiqua" panose="02040602050305030304" pitchFamily="18" charset="0"/>
              </a:rPr>
              <a:t>By these connections, </a:t>
            </a:r>
            <a:r>
              <a:rPr lang="en-GB" sz="1800" b="0" i="0" dirty="0">
                <a:solidFill>
                  <a:schemeClr val="bg2">
                    <a:lumMod val="50000"/>
                  </a:schemeClr>
                </a:solidFill>
                <a:effectLst/>
                <a:latin typeface="Book Antiqua" panose="02040602050305030304" pitchFamily="18" charset="0"/>
              </a:rPr>
              <a:t>superior colliculi can </a:t>
            </a:r>
            <a:r>
              <a:rPr lang="en-GB" sz="1800" b="0" i="0" u="sng" dirty="0">
                <a:solidFill>
                  <a:schemeClr val="bg2">
                    <a:lumMod val="50000"/>
                  </a:schemeClr>
                </a:solidFill>
                <a:effectLst/>
                <a:latin typeface="Book Antiqua" panose="02040602050305030304" pitchFamily="18" charset="0"/>
              </a:rPr>
              <a:t>facilitate the ocular reflexes </a:t>
            </a:r>
            <a:r>
              <a:rPr lang="en-GB" sz="1800" b="0" i="0" dirty="0">
                <a:solidFill>
                  <a:schemeClr val="bg2">
                    <a:lumMod val="50000"/>
                  </a:schemeClr>
                </a:solidFill>
                <a:effectLst/>
                <a:latin typeface="Book Antiqua" panose="02040602050305030304" pitchFamily="18" charset="0"/>
              </a:rPr>
              <a:t>that mainly have</a:t>
            </a:r>
            <a:r>
              <a:rPr lang="en-GB" sz="1800" dirty="0">
                <a:solidFill>
                  <a:schemeClr val="bg2">
                    <a:lumMod val="50000"/>
                  </a:schemeClr>
                </a:solidFill>
                <a:latin typeface="Book Antiqua" panose="02040602050305030304" pitchFamily="18" charset="0"/>
              </a:rPr>
              <a:t> </a:t>
            </a:r>
            <a:r>
              <a:rPr lang="en-GB" sz="1800" b="0" i="0" dirty="0">
                <a:solidFill>
                  <a:schemeClr val="bg2">
                    <a:lumMod val="50000"/>
                  </a:schemeClr>
                </a:solidFill>
                <a:effectLst/>
                <a:latin typeface="Book Antiqua" panose="02040602050305030304" pitchFamily="18" charset="0"/>
              </a:rPr>
              <a:t>protective functions, for example, covering your eyes upon a sudden onset of brightness or</a:t>
            </a:r>
            <a:r>
              <a:rPr lang="en-GB" sz="1800" dirty="0">
                <a:solidFill>
                  <a:schemeClr val="bg2">
                    <a:lumMod val="50000"/>
                  </a:schemeClr>
                </a:solidFill>
                <a:latin typeface="Book Antiqua" panose="02040602050305030304" pitchFamily="18" charset="0"/>
              </a:rPr>
              <a:t> </a:t>
            </a:r>
            <a:r>
              <a:rPr lang="en-GB" sz="1800" b="0" i="0" dirty="0">
                <a:solidFill>
                  <a:schemeClr val="bg2">
                    <a:lumMod val="50000"/>
                  </a:schemeClr>
                </a:solidFill>
                <a:effectLst/>
                <a:latin typeface="Book Antiqua" panose="02040602050305030304" pitchFamily="18" charset="0"/>
              </a:rPr>
              <a:t>blinking or</a:t>
            </a:r>
            <a:r>
              <a:rPr lang="en-GB" dirty="0">
                <a:solidFill>
                  <a:schemeClr val="bg2">
                    <a:lumMod val="50000"/>
                  </a:schemeClr>
                </a:solidFill>
                <a:latin typeface="Book Antiqua" panose="02040602050305030304" pitchFamily="18" charset="0"/>
              </a:rPr>
              <a:t> </a:t>
            </a:r>
            <a:r>
              <a:rPr lang="en-GB" sz="1800" b="0" i="0" dirty="0">
                <a:solidFill>
                  <a:schemeClr val="bg2">
                    <a:lumMod val="50000"/>
                  </a:schemeClr>
                </a:solidFill>
                <a:effectLst/>
                <a:latin typeface="Book Antiqua" panose="02040602050305030304" pitchFamily="18" charset="0"/>
              </a:rPr>
              <a:t>turning head toward the source of visual or acoustic stimuli </a:t>
            </a:r>
            <a:r>
              <a:rPr lang="sr-Latn-CS" altLang="en-US" dirty="0">
                <a:latin typeface="Book Antiqua" panose="02040602050305030304" pitchFamily="18" charset="0"/>
              </a:rPr>
              <a:t>	</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a:extLst>
              <a:ext uri="{FF2B5EF4-FFF2-40B4-BE49-F238E27FC236}">
                <a16:creationId xmlns:a16="http://schemas.microsoft.com/office/drawing/2014/main" id="{B8BCF485-B574-EE5E-C2E4-F75FCF05FBC1}"/>
              </a:ext>
            </a:extLst>
          </p:cNvPr>
          <p:cNvSpPr txBox="1">
            <a:spLocks noChangeArrowheads="1"/>
          </p:cNvSpPr>
          <p:nvPr/>
        </p:nvSpPr>
        <p:spPr bwMode="auto">
          <a:xfrm>
            <a:off x="285750" y="260648"/>
            <a:ext cx="8858250" cy="633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buFont typeface="Arial" panose="020B0604020202020204" pitchFamily="34" charset="0"/>
              <a:buNone/>
            </a:pPr>
            <a:r>
              <a:rPr lang="en-GB" altLang="en-US" b="1" dirty="0">
                <a:latin typeface="Book Antiqua" panose="02040602050305030304" pitchFamily="18" charset="0"/>
              </a:rPr>
              <a:t>Pupillary light reflex</a:t>
            </a:r>
            <a:br>
              <a:rPr lang="en-GB" altLang="en-US" b="1" dirty="0">
                <a:latin typeface="Book Antiqua" panose="02040602050305030304" pitchFamily="18" charset="0"/>
              </a:rPr>
            </a:br>
            <a:r>
              <a:rPr lang="en-GB" sz="1700" u="sng" dirty="0">
                <a:latin typeface="Book Antiqua" panose="02040602050305030304" pitchFamily="18" charset="0"/>
              </a:rPr>
              <a:t>This loop of neurons is responsible for the pupillary light </a:t>
            </a:r>
            <a:r>
              <a:rPr lang="en-GB" sz="1700" u="sng" dirty="0" err="1">
                <a:latin typeface="Book Antiqua" panose="02040602050305030304" pitchFamily="18" charset="0"/>
              </a:rPr>
              <a:t>reiex</a:t>
            </a:r>
            <a:r>
              <a:rPr lang="en-GB" sz="1700" u="sng" dirty="0">
                <a:latin typeface="Book Antiqua" panose="02040602050305030304" pitchFamily="18" charset="0"/>
              </a:rPr>
              <a:t>, which results in constriction of the pupil in response to stimulation of the eye with light</a:t>
            </a:r>
            <a:endParaRPr lang="sr-Cyrl-CS" altLang="en-US" sz="1700" b="1" u="sng" dirty="0">
              <a:latin typeface="Book Antiqua" panose="02040602050305030304" pitchFamily="18" charset="0"/>
            </a:endParaRPr>
          </a:p>
          <a:p>
            <a:pPr eaLnBrk="1" hangingPunct="1">
              <a:lnSpc>
                <a:spcPct val="150000"/>
              </a:lnSpc>
              <a:buFont typeface="Arial" panose="020B0604020202020204" pitchFamily="34" charset="0"/>
              <a:buChar char="-"/>
            </a:pPr>
            <a:r>
              <a:rPr lang="en-GB" altLang="en-US" sz="1700" b="1" dirty="0">
                <a:latin typeface="Book Antiqua" panose="02040602050305030304" pitchFamily="18" charset="0"/>
              </a:rPr>
              <a:t>Afferent </a:t>
            </a:r>
            <a:r>
              <a:rPr lang="en-GB" altLang="en-US" sz="1700" b="1" dirty="0" err="1">
                <a:latin typeface="Book Antiqua" panose="02040602050305030304" pitchFamily="18" charset="0"/>
              </a:rPr>
              <a:t>fibers</a:t>
            </a:r>
            <a:r>
              <a:rPr lang="en-GB" altLang="en-US" sz="1700" b="1" dirty="0">
                <a:latin typeface="Book Antiqua" panose="02040602050305030304" pitchFamily="18" charset="0"/>
              </a:rPr>
              <a:t> of this reflex arc</a:t>
            </a:r>
            <a:r>
              <a:rPr lang="sr-Cyrl-CS" altLang="en-US" sz="1700" b="1" dirty="0">
                <a:latin typeface="Book Antiqua" panose="02040602050305030304" pitchFamily="18" charset="0"/>
              </a:rPr>
              <a:t>, </a:t>
            </a:r>
            <a:r>
              <a:rPr lang="en-GB" altLang="en-US" sz="1700" dirty="0">
                <a:latin typeface="Book Antiqua" panose="02040602050305030304" pitchFamily="18" charset="0"/>
              </a:rPr>
              <a:t>are the part of </a:t>
            </a:r>
            <a:r>
              <a:rPr lang="sr-Latn-CS" altLang="en-US" sz="1700" dirty="0">
                <a:latin typeface="Book Antiqua" panose="02040602050305030304" pitchFamily="18" charset="0"/>
              </a:rPr>
              <a:t>n. </a:t>
            </a:r>
            <a:r>
              <a:rPr lang="sr-Latn-CS" altLang="en-US" sz="1700" dirty="0" err="1">
                <a:latin typeface="Book Antiqua" panose="02040602050305030304" pitchFamily="18" charset="0"/>
              </a:rPr>
              <a:t>opticus</a:t>
            </a:r>
            <a:r>
              <a:rPr lang="sr-Latn-CS" altLang="en-US" sz="1700" dirty="0">
                <a:latin typeface="Book Antiqua" panose="02040602050305030304" pitchFamily="18" charset="0"/>
              </a:rPr>
              <a:t> </a:t>
            </a:r>
            <a:r>
              <a:rPr lang="en-GB" altLang="en-US" sz="1700" dirty="0">
                <a:latin typeface="Book Antiqua" panose="02040602050305030304" pitchFamily="18" charset="0"/>
              </a:rPr>
              <a:t>and</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tr</a:t>
            </a:r>
            <a:r>
              <a:rPr lang="en-GB" altLang="en-US" sz="1700" dirty="0">
                <a:latin typeface="Book Antiqua" panose="02040602050305030304" pitchFamily="18" charset="0"/>
              </a:rPr>
              <a:t>actus</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opticus</a:t>
            </a:r>
            <a:r>
              <a:rPr lang="sr-Latn-CS" altLang="en-US" sz="1700" dirty="0">
                <a:latin typeface="Book Antiqua" panose="02040602050305030304" pitchFamily="18" charset="0"/>
              </a:rPr>
              <a:t> </a:t>
            </a:r>
            <a:r>
              <a:rPr lang="en-GB" altLang="en-US" sz="1700" dirty="0">
                <a:latin typeface="Book Antiqua" panose="02040602050305030304" pitchFamily="18" charset="0"/>
              </a:rPr>
              <a:t>and convey visual stimuli to nuclei of </a:t>
            </a:r>
            <a:r>
              <a:rPr lang="sr-Latn-CS" altLang="en-US" sz="1700" dirty="0">
                <a:latin typeface="Book Antiqua" panose="02040602050305030304" pitchFamily="18" charset="0"/>
              </a:rPr>
              <a:t>area </a:t>
            </a:r>
            <a:r>
              <a:rPr lang="sr-Latn-CS" altLang="en-US" sz="1700" dirty="0" err="1">
                <a:latin typeface="Book Antiqua" panose="02040602050305030304" pitchFamily="18" charset="0"/>
              </a:rPr>
              <a:t>pretectalis</a:t>
            </a:r>
            <a:r>
              <a:rPr lang="sr-Latn-CS" altLang="en-US" sz="1700" dirty="0">
                <a:latin typeface="Book Antiqua" panose="02040602050305030304" pitchFamily="18" charset="0"/>
              </a:rPr>
              <a:t> (</a:t>
            </a:r>
            <a:r>
              <a:rPr lang="en-GB" altLang="en-US" sz="1700" dirty="0">
                <a:latin typeface="Book Antiqua" panose="02040602050305030304" pitchFamily="18" charset="0"/>
              </a:rPr>
              <a:t>narrow region between </a:t>
            </a:r>
            <a:r>
              <a:rPr lang="sr-Latn-CS" altLang="en-US" sz="1700" dirty="0" err="1">
                <a:latin typeface="Book Antiqua" panose="02040602050305030304" pitchFamily="18" charset="0"/>
              </a:rPr>
              <a:t>mesencephalon</a:t>
            </a:r>
            <a:r>
              <a:rPr lang="sr-Latn-CS" altLang="en-US" sz="1700" dirty="0">
                <a:latin typeface="Book Antiqua" panose="02040602050305030304" pitchFamily="18" charset="0"/>
              </a:rPr>
              <a:t> </a:t>
            </a:r>
            <a:r>
              <a:rPr lang="en-GB" altLang="sr-Latn-CS" sz="1700" dirty="0">
                <a:latin typeface="Book Antiqua" panose="02040602050305030304" pitchFamily="18" charset="0"/>
              </a:rPr>
              <a:t>and</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diencephalon</a:t>
            </a:r>
            <a:r>
              <a:rPr lang="sr-Latn-CS" altLang="en-US" sz="1700" dirty="0">
                <a:latin typeface="Book Antiqua" panose="02040602050305030304" pitchFamily="18" charset="0"/>
              </a:rPr>
              <a:t>)</a:t>
            </a:r>
            <a:r>
              <a:rPr lang="en-GB" altLang="en-US" sz="1700" dirty="0">
                <a:latin typeface="Book Antiqua" panose="02040602050305030304" pitchFamily="18" charset="0"/>
              </a:rPr>
              <a:t>; from nuclei of area </a:t>
            </a:r>
            <a:r>
              <a:rPr lang="en-GB" altLang="en-US" sz="1700" dirty="0" err="1">
                <a:latin typeface="Book Antiqua" panose="02040602050305030304" pitchFamily="18" charset="0"/>
              </a:rPr>
              <a:t>pretectalis</a:t>
            </a:r>
            <a:r>
              <a:rPr lang="sr-Latn-CS" altLang="en-US" sz="1700" dirty="0">
                <a:latin typeface="Book Antiqua" panose="02040602050305030304" pitchFamily="18" charset="0"/>
              </a:rPr>
              <a:t> </a:t>
            </a:r>
            <a:r>
              <a:rPr lang="en-GB" altLang="en-US" sz="1700" dirty="0">
                <a:latin typeface="Book Antiqua" panose="02040602050305030304" pitchFamily="18" charset="0"/>
              </a:rPr>
              <a:t>stimuli are conveyed to </a:t>
            </a:r>
            <a:r>
              <a:rPr lang="sr-Latn-CS" altLang="en-US" sz="1700" dirty="0" err="1">
                <a:latin typeface="Book Antiqua" panose="02040602050305030304" pitchFamily="18" charset="0"/>
              </a:rPr>
              <a:t>nc</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oculomotorius</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accessorius</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Edinger-Westfal</a:t>
            </a:r>
            <a:r>
              <a:rPr lang="sr-Latn-CS" altLang="en-US" sz="1700" dirty="0">
                <a:latin typeface="Book Antiqua" panose="02040602050305030304" pitchFamily="18" charset="0"/>
              </a:rPr>
              <a:t>)</a:t>
            </a:r>
            <a:r>
              <a:rPr lang="en-GB" altLang="en-US" sz="1700" dirty="0">
                <a:latin typeface="Book Antiqua" panose="02040602050305030304" pitchFamily="18" charset="0"/>
              </a:rPr>
              <a:t> as parasympathetic nucleus of oculomotor nerve</a:t>
            </a:r>
            <a:r>
              <a:rPr lang="sr-Latn-CS" altLang="en-US" sz="1700" dirty="0">
                <a:latin typeface="Book Antiqua" panose="02040602050305030304" pitchFamily="18" charset="0"/>
              </a:rPr>
              <a:t>.</a:t>
            </a:r>
          </a:p>
          <a:p>
            <a:pPr eaLnBrk="1" hangingPunct="1">
              <a:lnSpc>
                <a:spcPct val="150000"/>
              </a:lnSpc>
              <a:buFont typeface="Arial" panose="020B0604020202020204" pitchFamily="34" charset="0"/>
              <a:buChar char="-"/>
            </a:pPr>
            <a:r>
              <a:rPr lang="sr-Latn-CS" altLang="en-US" sz="1700" b="1" dirty="0">
                <a:latin typeface="Book Antiqua" panose="02040602050305030304" pitchFamily="18" charset="0"/>
              </a:rPr>
              <a:t> </a:t>
            </a:r>
            <a:r>
              <a:rPr lang="en-GB" altLang="en-US" sz="1700" b="1" dirty="0">
                <a:latin typeface="Book Antiqua" panose="02040602050305030304" pitchFamily="18" charset="0"/>
              </a:rPr>
              <a:t>Efferent </a:t>
            </a:r>
            <a:r>
              <a:rPr lang="en-GB" altLang="en-US" sz="1700" b="1" dirty="0" err="1">
                <a:latin typeface="Book Antiqua" panose="02040602050305030304" pitchFamily="18" charset="0"/>
              </a:rPr>
              <a:t>fibers</a:t>
            </a:r>
            <a:r>
              <a:rPr lang="en-GB" altLang="en-US" sz="1700" b="1" dirty="0">
                <a:latin typeface="Book Antiqua" panose="02040602050305030304" pitchFamily="18" charset="0"/>
              </a:rPr>
              <a:t> of this arc </a:t>
            </a:r>
            <a:r>
              <a:rPr lang="en-GB" altLang="en-US" sz="1700" dirty="0">
                <a:latin typeface="Book Antiqua" panose="02040602050305030304" pitchFamily="18" charset="0"/>
              </a:rPr>
              <a:t>are axons of </a:t>
            </a:r>
            <a:r>
              <a:rPr lang="sr-Latn-CS" altLang="en-US" sz="1700" dirty="0" err="1">
                <a:latin typeface="Book Antiqua" panose="02040602050305030304" pitchFamily="18" charset="0"/>
              </a:rPr>
              <a:t>nc</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oculomotorius</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accessorius</a:t>
            </a:r>
            <a:r>
              <a:rPr lang="sr-Latn-CS" altLang="en-US" sz="1700" dirty="0">
                <a:latin typeface="Book Antiqua" panose="02040602050305030304" pitchFamily="18" charset="0"/>
              </a:rPr>
              <a:t> s. </a:t>
            </a:r>
            <a:r>
              <a:rPr lang="sr-Latn-CS" altLang="en-US" sz="1700" dirty="0" err="1">
                <a:latin typeface="Book Antiqua" panose="02040602050305030304" pitchFamily="18" charset="0"/>
              </a:rPr>
              <a:t>autonomicus</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Edinger-Westfal</a:t>
            </a:r>
            <a:r>
              <a:rPr lang="sr-Latn-CS" altLang="en-US" sz="1700" dirty="0">
                <a:latin typeface="Book Antiqua" panose="02040602050305030304" pitchFamily="18" charset="0"/>
              </a:rPr>
              <a:t>)</a:t>
            </a:r>
            <a:r>
              <a:rPr lang="sr-Cyrl-CS" altLang="en-US" sz="1700" dirty="0">
                <a:latin typeface="Book Antiqua" panose="02040602050305030304" pitchFamily="18" charset="0"/>
              </a:rPr>
              <a:t>, </a:t>
            </a:r>
            <a:r>
              <a:rPr lang="en-GB" altLang="en-US" sz="1700" dirty="0">
                <a:latin typeface="Book Antiqua" panose="02040602050305030304" pitchFamily="18" charset="0"/>
              </a:rPr>
              <a:t>that terminate in </a:t>
            </a:r>
            <a:r>
              <a:rPr lang="sr-Latn-CS" altLang="en-US" sz="1700" dirty="0" err="1">
                <a:latin typeface="Book Antiqua" panose="02040602050305030304" pitchFamily="18" charset="0"/>
              </a:rPr>
              <a:t>ganglion</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ciliare</a:t>
            </a:r>
            <a:r>
              <a:rPr lang="sr-Latn-CS" altLang="en-US" sz="1700" dirty="0">
                <a:latin typeface="Book Antiqua" panose="02040602050305030304" pitchFamily="18" charset="0"/>
              </a:rPr>
              <a:t> (</a:t>
            </a:r>
            <a:r>
              <a:rPr lang="en-GB" altLang="en-US" sz="1700" dirty="0">
                <a:latin typeface="Book Antiqua" panose="02040602050305030304" pitchFamily="18" charset="0"/>
              </a:rPr>
              <a:t>through the oculomotor nerve)</a:t>
            </a:r>
            <a:r>
              <a:rPr lang="sr-Latn-CS" altLang="en-US" sz="1700" dirty="0">
                <a:latin typeface="Book Antiqua" panose="02040602050305030304" pitchFamily="18" charset="0"/>
              </a:rPr>
              <a:t>.</a:t>
            </a:r>
          </a:p>
          <a:p>
            <a:pPr eaLnBrk="1" hangingPunct="1">
              <a:lnSpc>
                <a:spcPct val="150000"/>
              </a:lnSpc>
              <a:buFont typeface="Arial" panose="020B0604020202020204" pitchFamily="34" charset="0"/>
              <a:buChar char="-"/>
            </a:pPr>
            <a:r>
              <a:rPr lang="sr-Latn-CS" altLang="en-US" sz="1700" dirty="0">
                <a:latin typeface="Book Antiqua" panose="02040602050305030304" pitchFamily="18" charset="0"/>
              </a:rPr>
              <a:t> </a:t>
            </a:r>
            <a:r>
              <a:rPr lang="en-GB" altLang="en-US" sz="1700" dirty="0">
                <a:latin typeface="Book Antiqua" panose="02040602050305030304" pitchFamily="18" charset="0"/>
              </a:rPr>
              <a:t>Fibers from ganglion </a:t>
            </a:r>
            <a:r>
              <a:rPr lang="en-GB" altLang="en-US" sz="1700" dirty="0" err="1">
                <a:latin typeface="Book Antiqua" panose="02040602050305030304" pitchFamily="18" charset="0"/>
              </a:rPr>
              <a:t>ciliare</a:t>
            </a:r>
            <a:r>
              <a:rPr lang="en-GB" altLang="en-US" sz="1700" dirty="0">
                <a:latin typeface="Book Antiqua" panose="02040602050305030304" pitchFamily="18" charset="0"/>
              </a:rPr>
              <a:t> (postganglionic </a:t>
            </a:r>
            <a:r>
              <a:rPr lang="en-GB" altLang="en-US" sz="1700" dirty="0" err="1">
                <a:latin typeface="Book Antiqua" panose="02040602050305030304" pitchFamily="18" charset="0"/>
              </a:rPr>
              <a:t>fibers</a:t>
            </a:r>
            <a:r>
              <a:rPr lang="en-GB" altLang="en-US" sz="1700" dirty="0">
                <a:latin typeface="Book Antiqua" panose="02040602050305030304" pitchFamily="18" charset="0"/>
              </a:rPr>
              <a:t>) are short ciliary nerves (</a:t>
            </a:r>
            <a:r>
              <a:rPr lang="sr-Latn-CS" altLang="en-US" sz="1700" dirty="0" err="1">
                <a:latin typeface="Book Antiqua" panose="02040602050305030304" pitchFamily="18" charset="0"/>
              </a:rPr>
              <a:t>nn</a:t>
            </a:r>
            <a:r>
              <a:rPr lang="sr-Latn-CS" altLang="en-US" sz="1700" dirty="0">
                <a:latin typeface="Book Antiqua" panose="02040602050305030304" pitchFamily="18" charset="0"/>
              </a:rPr>
              <a:t>.</a:t>
            </a:r>
            <a:br>
              <a:rPr lang="en-GB" altLang="en-US" sz="1700" dirty="0">
                <a:latin typeface="Book Antiqua" panose="02040602050305030304" pitchFamily="18" charset="0"/>
              </a:rPr>
            </a:br>
            <a:r>
              <a:rPr lang="en-GB" altLang="en-US" sz="1700" dirty="0">
                <a:latin typeface="Book Antiqua" panose="02040602050305030304" pitchFamily="18" charset="0"/>
              </a:rPr>
              <a:t>  </a:t>
            </a:r>
            <a:r>
              <a:rPr lang="sr-Latn-CS" altLang="en-US" sz="1700" dirty="0" err="1">
                <a:latin typeface="Book Antiqua" panose="02040602050305030304" pitchFamily="18" charset="0"/>
              </a:rPr>
              <a:t>cilliares</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breve</a:t>
            </a:r>
            <a:r>
              <a:rPr lang="en-GB" altLang="en-US" sz="1700" dirty="0">
                <a:latin typeface="Book Antiqua" panose="02040602050305030304" pitchFamily="18" charset="0"/>
              </a:rPr>
              <a:t>s) that innervate </a:t>
            </a:r>
            <a:r>
              <a:rPr lang="sr-Latn-CS" altLang="en-US" sz="1700" dirty="0">
                <a:latin typeface="Book Antiqua" panose="02040602050305030304" pitchFamily="18" charset="0"/>
              </a:rPr>
              <a:t>m. </a:t>
            </a:r>
            <a:r>
              <a:rPr lang="sr-Latn-CS" altLang="en-US" sz="1700" dirty="0" err="1">
                <a:latin typeface="Book Antiqua" panose="02040602050305030304" pitchFamily="18" charset="0"/>
              </a:rPr>
              <a:t>sphincter</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pupillae</a:t>
            </a:r>
            <a:r>
              <a:rPr lang="sr-Latn-CS" altLang="en-US" sz="1700" dirty="0">
                <a:latin typeface="Book Antiqua" panose="02040602050305030304" pitchFamily="18" charset="0"/>
              </a:rPr>
              <a:t>, </a:t>
            </a:r>
            <a:r>
              <a:rPr lang="en-GB" altLang="en-US" sz="1700" dirty="0">
                <a:latin typeface="Book Antiqua" panose="02040602050305030304" pitchFamily="18" charset="0"/>
              </a:rPr>
              <a:t>which contraction results in </a:t>
            </a:r>
            <a:br>
              <a:rPr lang="en-GB" altLang="en-US" sz="1700" dirty="0">
                <a:latin typeface="Book Antiqua" panose="02040602050305030304" pitchFamily="18" charset="0"/>
              </a:rPr>
            </a:br>
            <a:r>
              <a:rPr lang="en-GB" altLang="en-US" sz="1700" dirty="0">
                <a:latin typeface="Book Antiqua" panose="02040602050305030304" pitchFamily="18" charset="0"/>
              </a:rPr>
              <a:t>  constriction of pupil (</a:t>
            </a:r>
            <a:r>
              <a:rPr lang="en-GB" altLang="en-US" sz="1700" dirty="0" err="1">
                <a:latin typeface="Book Antiqua" panose="02040602050305030304" pitchFamily="18" charset="0"/>
              </a:rPr>
              <a:t>pupilla</a:t>
            </a:r>
            <a:r>
              <a:rPr lang="en-GB" altLang="en-US" sz="1700" dirty="0">
                <a:latin typeface="Book Antiqua" panose="02040602050305030304" pitchFamily="18" charset="0"/>
              </a:rPr>
              <a:t>) </a:t>
            </a:r>
            <a:r>
              <a:rPr lang="sr-Cyrl-CS" altLang="en-US" sz="1700" dirty="0">
                <a:latin typeface="Book Antiqua" panose="02040602050305030304" pitchFamily="18" charset="0"/>
              </a:rPr>
              <a:t>– </a:t>
            </a:r>
            <a:r>
              <a:rPr lang="en-GB" altLang="en-US" sz="1700" dirty="0">
                <a:latin typeface="Book Antiqua" panose="02040602050305030304" pitchFamily="18" charset="0"/>
              </a:rPr>
              <a:t>DIRECT PUPILLARY LIGHT REFLEX</a:t>
            </a:r>
            <a:endParaRPr lang="sr-Cyrl-CS" altLang="en-US" sz="1700" dirty="0">
              <a:latin typeface="Book Antiqua" panose="02040602050305030304" pitchFamily="18" charset="0"/>
            </a:endParaRPr>
          </a:p>
          <a:p>
            <a:pPr eaLnBrk="1" hangingPunct="1">
              <a:lnSpc>
                <a:spcPct val="150000"/>
              </a:lnSpc>
              <a:buFont typeface="Arial" panose="020B0604020202020204" pitchFamily="34" charset="0"/>
              <a:buChar char="-"/>
            </a:pPr>
            <a:r>
              <a:rPr lang="sr-Cyrl-CS" altLang="en-US" sz="1700" dirty="0">
                <a:latin typeface="Book Antiqua" panose="02040602050305030304" pitchFamily="18" charset="0"/>
              </a:rPr>
              <a:t> </a:t>
            </a:r>
            <a:r>
              <a:rPr lang="en-GB" altLang="en-US" sz="1700" dirty="0">
                <a:latin typeface="Book Antiqua" panose="02040602050305030304" pitchFamily="18" charset="0"/>
              </a:rPr>
              <a:t>At the same time</a:t>
            </a:r>
            <a:r>
              <a:rPr lang="sr-Cyrl-CS" altLang="en-US" sz="1700" dirty="0">
                <a:latin typeface="Book Antiqua" panose="02040602050305030304" pitchFamily="18" charset="0"/>
              </a:rPr>
              <a:t>, </a:t>
            </a:r>
            <a:r>
              <a:rPr lang="en-GB" altLang="en-US" sz="1700" dirty="0">
                <a:latin typeface="Book Antiqua" panose="02040602050305030304" pitchFamily="18" charset="0"/>
              </a:rPr>
              <a:t>some neurons of </a:t>
            </a:r>
            <a:r>
              <a:rPr lang="sr-Latn-CS" altLang="en-US" sz="1700" dirty="0">
                <a:latin typeface="Book Antiqua" panose="02040602050305030304" pitchFamily="18" charset="0"/>
              </a:rPr>
              <a:t>area </a:t>
            </a:r>
            <a:r>
              <a:rPr lang="sr-Latn-CS" altLang="en-US" sz="1700" dirty="0" err="1">
                <a:latin typeface="Book Antiqua" panose="02040602050305030304" pitchFamily="18" charset="0"/>
              </a:rPr>
              <a:t>pretaectalis</a:t>
            </a:r>
            <a:r>
              <a:rPr lang="sr-Latn-CS" altLang="en-US" sz="1700" dirty="0">
                <a:latin typeface="Book Antiqua" panose="02040602050305030304" pitchFamily="18" charset="0"/>
              </a:rPr>
              <a:t> </a:t>
            </a:r>
            <a:r>
              <a:rPr lang="en-GB" altLang="en-US" sz="1700" dirty="0">
                <a:latin typeface="Book Antiqua" panose="02040602050305030304" pitchFamily="18" charset="0"/>
              </a:rPr>
              <a:t>send their axons through</a:t>
            </a:r>
            <a:br>
              <a:rPr lang="en-GB" altLang="en-US" sz="1700" dirty="0">
                <a:latin typeface="Book Antiqua" panose="02040602050305030304" pitchFamily="18" charset="0"/>
              </a:rPr>
            </a:br>
            <a:r>
              <a:rPr lang="en-GB" altLang="en-US" sz="1700" dirty="0">
                <a:latin typeface="Book Antiqua" panose="02040602050305030304" pitchFamily="18" charset="0"/>
              </a:rPr>
              <a:t>   </a:t>
            </a:r>
            <a:r>
              <a:rPr lang="sr-Latn-CS" altLang="en-US" sz="1700" dirty="0" err="1">
                <a:latin typeface="Book Antiqua" panose="02040602050305030304" pitchFamily="18" charset="0"/>
              </a:rPr>
              <a:t>commissura</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posterior</a:t>
            </a:r>
            <a:r>
              <a:rPr lang="sr-Latn-CS" altLang="en-US" sz="1700" dirty="0">
                <a:latin typeface="Book Antiqua" panose="02040602050305030304" pitchFamily="18" charset="0"/>
              </a:rPr>
              <a:t> </a:t>
            </a:r>
            <a:r>
              <a:rPr lang="en-GB" altLang="en-US" sz="1700" dirty="0">
                <a:latin typeface="Book Antiqua" panose="02040602050305030304" pitchFamily="18" charset="0"/>
              </a:rPr>
              <a:t>in opposite-sided (contralateral) </a:t>
            </a:r>
            <a:r>
              <a:rPr lang="sr-Latn-CS" altLang="en-US" sz="1700" dirty="0" err="1">
                <a:latin typeface="Book Antiqua" panose="02040602050305030304" pitchFamily="18" charset="0"/>
              </a:rPr>
              <a:t>Edinger-Westfal</a:t>
            </a:r>
            <a:r>
              <a:rPr lang="en-GB" altLang="en-US" sz="1700" dirty="0">
                <a:latin typeface="Book Antiqua" panose="02040602050305030304" pitchFamily="18" charset="0"/>
              </a:rPr>
              <a:t> </a:t>
            </a:r>
            <a:r>
              <a:rPr lang="sr-Latn-CS" altLang="en-US" sz="1700" dirty="0">
                <a:latin typeface="Book Antiqua" panose="02040602050305030304" pitchFamily="18" charset="0"/>
              </a:rPr>
              <a:t> </a:t>
            </a:r>
            <a:r>
              <a:rPr lang="en-GB" altLang="en-US" sz="1700" dirty="0">
                <a:latin typeface="Book Antiqua" panose="02040602050305030304" pitchFamily="18" charset="0"/>
              </a:rPr>
              <a:t>nucleus</a:t>
            </a:r>
            <a:r>
              <a:rPr lang="sr-Cyrl-CS" altLang="en-US" sz="1700" dirty="0">
                <a:latin typeface="Book Antiqua" panose="02040602050305030304" pitchFamily="18" charset="0"/>
              </a:rPr>
              <a:t>,</a:t>
            </a:r>
            <a:br>
              <a:rPr lang="en-GB" altLang="en-US" sz="1700" dirty="0">
                <a:latin typeface="Book Antiqua" panose="02040602050305030304" pitchFamily="18" charset="0"/>
              </a:rPr>
            </a:br>
            <a:r>
              <a:rPr lang="en-GB" altLang="en-US" sz="1700" dirty="0">
                <a:latin typeface="Book Antiqua" panose="02040602050305030304" pitchFamily="18" charset="0"/>
              </a:rPr>
              <a:t>   that results in narrowing of pupil of opposite eye </a:t>
            </a:r>
            <a:r>
              <a:rPr lang="sr-Cyrl-CS" altLang="en-US" sz="1700" dirty="0">
                <a:latin typeface="Book Antiqua" panose="02040602050305030304" pitchFamily="18" charset="0"/>
              </a:rPr>
              <a:t>– </a:t>
            </a:r>
            <a:r>
              <a:rPr lang="en-GB" altLang="en-US" sz="1700" dirty="0">
                <a:latin typeface="Book Antiqua" panose="02040602050305030304" pitchFamily="18" charset="0"/>
              </a:rPr>
              <a:t>CONSENSUAL PUPILLARY</a:t>
            </a:r>
            <a:br>
              <a:rPr lang="en-GB" altLang="en-US" dirty="0">
                <a:latin typeface="Book Antiqua" panose="02040602050305030304" pitchFamily="18" charset="0"/>
              </a:rPr>
            </a:br>
            <a:r>
              <a:rPr lang="en-GB" altLang="en-US" dirty="0">
                <a:latin typeface="Book Antiqua" panose="02040602050305030304" pitchFamily="18" charset="0"/>
              </a:rPr>
              <a:t>   LIGHT REFLEX</a:t>
            </a:r>
            <a:endParaRPr lang="sr-Latn-CS" altLang="en-US"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dirty="0">
                <a:latin typeface="Book Antiqua" panose="02040602050305030304" pitchFamily="18" charset="0"/>
              </a:rPr>
              <a:t>	</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B2BC43-E72F-1BB5-DB3F-11AB4CC16103}"/>
              </a:ext>
            </a:extLst>
          </p:cNvPr>
          <p:cNvSpPr txBox="1"/>
          <p:nvPr/>
        </p:nvSpPr>
        <p:spPr>
          <a:xfrm>
            <a:off x="53752" y="44624"/>
            <a:ext cx="9036496" cy="3970318"/>
          </a:xfrm>
          <a:prstGeom prst="rect">
            <a:avLst/>
          </a:prstGeom>
          <a:noFill/>
        </p:spPr>
        <p:txBody>
          <a:bodyPr wrap="square">
            <a:spAutoFit/>
          </a:bodyPr>
          <a:lstStyle/>
          <a:p>
            <a:pPr algn="l"/>
            <a:r>
              <a:rPr lang="en-GB" b="1" i="0" dirty="0">
                <a:solidFill>
                  <a:srgbClr val="000000"/>
                </a:solidFill>
                <a:effectLst/>
                <a:highlight>
                  <a:srgbClr val="FFFFFF"/>
                </a:highlight>
                <a:latin typeface="Book Antiqua" panose="02040602050305030304" pitchFamily="18" charset="0"/>
              </a:rPr>
              <a:t>Pupillary light reflex</a:t>
            </a:r>
          </a:p>
          <a:p>
            <a:pPr algn="l"/>
            <a:endParaRPr lang="en-GB" b="0" i="0" dirty="0">
              <a:effectLst/>
              <a:latin typeface="Book Antiqua" panose="02040602050305030304" pitchFamily="18" charset="0"/>
            </a:endParaRPr>
          </a:p>
          <a:p>
            <a:pPr algn="l"/>
            <a:br>
              <a:rPr lang="en-GB" b="0" i="0" dirty="0">
                <a:solidFill>
                  <a:srgbClr val="202122"/>
                </a:solidFill>
                <a:effectLst/>
                <a:highlight>
                  <a:srgbClr val="FFFFFF"/>
                </a:highlight>
                <a:latin typeface="Book Antiqua" panose="02040602050305030304" pitchFamily="18" charset="0"/>
              </a:rPr>
            </a:br>
            <a:r>
              <a:rPr lang="en-GB" b="0" i="0" dirty="0">
                <a:solidFill>
                  <a:srgbClr val="202122"/>
                </a:solidFill>
                <a:effectLst/>
                <a:highlight>
                  <a:srgbClr val="FFFFFF"/>
                </a:highlight>
                <a:latin typeface="Book Antiqua" panose="02040602050305030304" pitchFamily="18" charset="0"/>
              </a:rPr>
              <a:t>1. </a:t>
            </a:r>
            <a:r>
              <a:rPr lang="en-GB" b="0" i="1" dirty="0">
                <a:solidFill>
                  <a:srgbClr val="202122"/>
                </a:solidFill>
                <a:effectLst/>
                <a:highlight>
                  <a:srgbClr val="FFFFFF"/>
                </a:highlight>
                <a:latin typeface="Book Antiqua" panose="02040602050305030304" pitchFamily="18" charset="0"/>
              </a:rPr>
              <a:t>Left direct pupillary reflex</a:t>
            </a:r>
            <a:r>
              <a:rPr lang="en-GB" b="0" i="0" dirty="0">
                <a:solidFill>
                  <a:srgbClr val="202122"/>
                </a:solidFill>
                <a:effectLst/>
                <a:highlight>
                  <a:srgbClr val="FFFFFF"/>
                </a:highlight>
                <a:latin typeface="Book Antiqua" panose="02040602050305030304" pitchFamily="18" charset="0"/>
              </a:rPr>
              <a:t> is the left pupil's response to</a:t>
            </a:r>
            <a:r>
              <a:rPr lang="en-GB" dirty="0">
                <a:solidFill>
                  <a:srgbClr val="202122"/>
                </a:solidFill>
                <a:highlight>
                  <a:srgbClr val="FFFFFF"/>
                </a:highlight>
                <a:latin typeface="Book Antiqua" panose="02040602050305030304" pitchFamily="18" charset="0"/>
              </a:rPr>
              <a:t> </a:t>
            </a:r>
            <a:r>
              <a:rPr lang="en-GB" b="0" i="0" dirty="0">
                <a:solidFill>
                  <a:srgbClr val="202122"/>
                </a:solidFill>
                <a:effectLst/>
                <a:highlight>
                  <a:srgbClr val="FFFFFF"/>
                </a:highlight>
                <a:latin typeface="Book Antiqua" panose="02040602050305030304" pitchFamily="18" charset="0"/>
              </a:rPr>
              <a:t>light entering the left eye, the</a:t>
            </a:r>
            <a:br>
              <a:rPr lang="en-GB" b="0" i="0" dirty="0">
                <a:solidFill>
                  <a:srgbClr val="202122"/>
                </a:solidFill>
                <a:effectLst/>
                <a:highlight>
                  <a:srgbClr val="FFFFFF"/>
                </a:highlight>
                <a:latin typeface="Book Antiqua" panose="02040602050305030304" pitchFamily="18" charset="0"/>
              </a:rPr>
            </a:br>
            <a:r>
              <a:rPr lang="en-GB" b="0" i="0" dirty="0">
                <a:solidFill>
                  <a:srgbClr val="202122"/>
                </a:solidFill>
                <a:effectLst/>
                <a:highlight>
                  <a:srgbClr val="FFFFFF"/>
                </a:highlight>
                <a:latin typeface="Book Antiqua" panose="02040602050305030304" pitchFamily="18" charset="0"/>
              </a:rPr>
              <a:t>     ipsilateral eye.</a:t>
            </a:r>
          </a:p>
          <a:p>
            <a:pPr algn="l"/>
            <a:endParaRPr lang="en-GB" b="0" i="0" dirty="0">
              <a:solidFill>
                <a:srgbClr val="202122"/>
              </a:solidFill>
              <a:effectLst/>
              <a:highlight>
                <a:srgbClr val="FFFFFF"/>
              </a:highlight>
              <a:latin typeface="Book Antiqua" panose="02040602050305030304" pitchFamily="18" charset="0"/>
            </a:endParaRPr>
          </a:p>
          <a:p>
            <a:pPr algn="l"/>
            <a:r>
              <a:rPr lang="en-GB" b="0" dirty="0">
                <a:solidFill>
                  <a:srgbClr val="202122"/>
                </a:solidFill>
                <a:effectLst/>
                <a:highlight>
                  <a:srgbClr val="FFFFFF"/>
                </a:highlight>
                <a:latin typeface="Book Antiqua" panose="02040602050305030304" pitchFamily="18" charset="0"/>
              </a:rPr>
              <a:t>2. </a:t>
            </a:r>
            <a:r>
              <a:rPr lang="en-GB" b="0" i="1" dirty="0">
                <a:solidFill>
                  <a:srgbClr val="202122"/>
                </a:solidFill>
                <a:effectLst/>
                <a:highlight>
                  <a:srgbClr val="FFFFFF"/>
                </a:highlight>
                <a:latin typeface="Book Antiqua" panose="02040602050305030304" pitchFamily="18" charset="0"/>
              </a:rPr>
              <a:t>Left consensual pupillary reflex</a:t>
            </a:r>
            <a:r>
              <a:rPr lang="en-GB" b="0" i="0" dirty="0">
                <a:solidFill>
                  <a:srgbClr val="202122"/>
                </a:solidFill>
                <a:effectLst/>
                <a:highlight>
                  <a:srgbClr val="FFFFFF"/>
                </a:highlight>
                <a:latin typeface="Book Antiqua" panose="02040602050305030304" pitchFamily="18" charset="0"/>
              </a:rPr>
              <a:t> is the left pupil's indirect response to light entering the</a:t>
            </a:r>
            <a:br>
              <a:rPr lang="en-GB" b="0" i="0" dirty="0">
                <a:solidFill>
                  <a:srgbClr val="202122"/>
                </a:solidFill>
                <a:effectLst/>
                <a:highlight>
                  <a:srgbClr val="FFFFFF"/>
                </a:highlight>
                <a:latin typeface="Book Antiqua" panose="02040602050305030304" pitchFamily="18" charset="0"/>
              </a:rPr>
            </a:br>
            <a:r>
              <a:rPr lang="en-GB" b="0" i="0" dirty="0">
                <a:solidFill>
                  <a:srgbClr val="202122"/>
                </a:solidFill>
                <a:effectLst/>
                <a:highlight>
                  <a:srgbClr val="FFFFFF"/>
                </a:highlight>
                <a:latin typeface="Book Antiqua" panose="02040602050305030304" pitchFamily="18" charset="0"/>
              </a:rPr>
              <a:t>    right eye, the contralateral eye.</a:t>
            </a:r>
          </a:p>
          <a:p>
            <a:pPr algn="l"/>
            <a:endParaRPr lang="en-GB" b="0" i="0" dirty="0">
              <a:solidFill>
                <a:srgbClr val="202122"/>
              </a:solidFill>
              <a:effectLst/>
              <a:highlight>
                <a:srgbClr val="FFFFFF"/>
              </a:highlight>
              <a:latin typeface="Book Antiqua" panose="02040602050305030304" pitchFamily="18" charset="0"/>
            </a:endParaRPr>
          </a:p>
          <a:p>
            <a:pPr algn="l"/>
            <a:r>
              <a:rPr lang="en-GB" b="0" dirty="0">
                <a:solidFill>
                  <a:srgbClr val="202122"/>
                </a:solidFill>
                <a:effectLst/>
                <a:highlight>
                  <a:srgbClr val="FFFFFF"/>
                </a:highlight>
                <a:latin typeface="Book Antiqua" panose="02040602050305030304" pitchFamily="18" charset="0"/>
              </a:rPr>
              <a:t>3. </a:t>
            </a:r>
            <a:r>
              <a:rPr lang="en-GB" b="0" i="1" dirty="0">
                <a:solidFill>
                  <a:srgbClr val="202122"/>
                </a:solidFill>
                <a:effectLst/>
                <a:highlight>
                  <a:srgbClr val="FFFFFF"/>
                </a:highlight>
                <a:latin typeface="Book Antiqua" panose="02040602050305030304" pitchFamily="18" charset="0"/>
              </a:rPr>
              <a:t>Right direct pupillary reflex</a:t>
            </a:r>
            <a:r>
              <a:rPr lang="en-GB" b="0" i="0" dirty="0">
                <a:solidFill>
                  <a:srgbClr val="202122"/>
                </a:solidFill>
                <a:effectLst/>
                <a:highlight>
                  <a:srgbClr val="FFFFFF"/>
                </a:highlight>
                <a:latin typeface="Book Antiqua" panose="02040602050305030304" pitchFamily="18" charset="0"/>
              </a:rPr>
              <a:t> is the right pupil's response</a:t>
            </a:r>
            <a:r>
              <a:rPr lang="en-GB" dirty="0">
                <a:solidFill>
                  <a:srgbClr val="202122"/>
                </a:solidFill>
                <a:highlight>
                  <a:srgbClr val="FFFFFF"/>
                </a:highlight>
                <a:latin typeface="Book Antiqua" panose="02040602050305030304" pitchFamily="18" charset="0"/>
              </a:rPr>
              <a:t> </a:t>
            </a:r>
            <a:r>
              <a:rPr lang="en-GB" b="0" i="0" dirty="0">
                <a:solidFill>
                  <a:srgbClr val="202122"/>
                </a:solidFill>
                <a:effectLst/>
                <a:highlight>
                  <a:srgbClr val="FFFFFF"/>
                </a:highlight>
                <a:latin typeface="Book Antiqua" panose="02040602050305030304" pitchFamily="18" charset="0"/>
              </a:rPr>
              <a:t>to light entering the right eye,</a:t>
            </a:r>
            <a:br>
              <a:rPr lang="en-GB" b="0" i="0" dirty="0">
                <a:solidFill>
                  <a:srgbClr val="202122"/>
                </a:solidFill>
                <a:effectLst/>
                <a:highlight>
                  <a:srgbClr val="FFFFFF"/>
                </a:highlight>
                <a:latin typeface="Book Antiqua" panose="02040602050305030304" pitchFamily="18" charset="0"/>
              </a:rPr>
            </a:br>
            <a:r>
              <a:rPr lang="en-GB" b="0" i="0" dirty="0">
                <a:solidFill>
                  <a:srgbClr val="202122"/>
                </a:solidFill>
                <a:effectLst/>
                <a:highlight>
                  <a:srgbClr val="FFFFFF"/>
                </a:highlight>
                <a:latin typeface="Book Antiqua" panose="02040602050305030304" pitchFamily="18" charset="0"/>
              </a:rPr>
              <a:t>    the ipsilateral eye.</a:t>
            </a:r>
          </a:p>
          <a:p>
            <a:pPr algn="l"/>
            <a:endParaRPr lang="en-GB" b="0" i="0" dirty="0">
              <a:solidFill>
                <a:srgbClr val="202122"/>
              </a:solidFill>
              <a:effectLst/>
              <a:highlight>
                <a:srgbClr val="FFFFFF"/>
              </a:highlight>
              <a:latin typeface="Book Antiqua" panose="02040602050305030304" pitchFamily="18" charset="0"/>
            </a:endParaRPr>
          </a:p>
          <a:p>
            <a:pPr algn="l"/>
            <a:r>
              <a:rPr lang="en-GB" b="0" dirty="0">
                <a:solidFill>
                  <a:srgbClr val="202122"/>
                </a:solidFill>
                <a:effectLst/>
                <a:highlight>
                  <a:srgbClr val="FFFFFF"/>
                </a:highlight>
                <a:latin typeface="Book Antiqua" panose="02040602050305030304" pitchFamily="18" charset="0"/>
              </a:rPr>
              <a:t>4. </a:t>
            </a:r>
            <a:r>
              <a:rPr lang="en-GB" b="0" i="1" dirty="0">
                <a:solidFill>
                  <a:srgbClr val="202122"/>
                </a:solidFill>
                <a:effectLst/>
                <a:highlight>
                  <a:srgbClr val="FFFFFF"/>
                </a:highlight>
                <a:latin typeface="Book Antiqua" panose="02040602050305030304" pitchFamily="18" charset="0"/>
              </a:rPr>
              <a:t>Right consensual pupillary reflex</a:t>
            </a:r>
            <a:r>
              <a:rPr lang="en-GB" b="0" i="0" dirty="0">
                <a:solidFill>
                  <a:srgbClr val="202122"/>
                </a:solidFill>
                <a:effectLst/>
                <a:highlight>
                  <a:srgbClr val="FFFFFF"/>
                </a:highlight>
                <a:latin typeface="Book Antiqua" panose="02040602050305030304" pitchFamily="18" charset="0"/>
              </a:rPr>
              <a:t> is the right pupil’s  indirect response to light entering</a:t>
            </a:r>
            <a:br>
              <a:rPr lang="en-GB" b="0" i="0" dirty="0">
                <a:solidFill>
                  <a:srgbClr val="202122"/>
                </a:solidFill>
                <a:effectLst/>
                <a:highlight>
                  <a:srgbClr val="FFFFFF"/>
                </a:highlight>
                <a:latin typeface="Book Antiqua" panose="02040602050305030304" pitchFamily="18" charset="0"/>
              </a:rPr>
            </a:br>
            <a:r>
              <a:rPr lang="en-GB" b="0" i="0" dirty="0">
                <a:solidFill>
                  <a:srgbClr val="202122"/>
                </a:solidFill>
                <a:effectLst/>
                <a:highlight>
                  <a:srgbClr val="FFFFFF"/>
                </a:highlight>
                <a:latin typeface="Book Antiqua" panose="02040602050305030304" pitchFamily="18" charset="0"/>
              </a:rPr>
              <a:t>    the left eye, the contralateral eye.</a:t>
            </a:r>
          </a:p>
        </p:txBody>
      </p:sp>
      <p:pic>
        <p:nvPicPr>
          <p:cNvPr id="1026" name="Picture 2" descr="undefined">
            <a:extLst>
              <a:ext uri="{FF2B5EF4-FFF2-40B4-BE49-F238E27FC236}">
                <a16:creationId xmlns:a16="http://schemas.microsoft.com/office/drawing/2014/main" id="{1FC14965-8DC7-592D-CFE4-14A5562C95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0400" y="4365104"/>
            <a:ext cx="3654152" cy="208971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8F185642-90E6-B8EF-B65E-E5BBF31D55A6}"/>
              </a:ext>
            </a:extLst>
          </p:cNvPr>
          <p:cNvPicPr>
            <a:picLocks noChangeAspect="1"/>
          </p:cNvPicPr>
          <p:nvPr/>
        </p:nvPicPr>
        <p:blipFill>
          <a:blip r:embed="rId3"/>
          <a:stretch>
            <a:fillRect/>
          </a:stretch>
        </p:blipFill>
        <p:spPr>
          <a:xfrm>
            <a:off x="467544" y="4041019"/>
            <a:ext cx="2976984" cy="2772357"/>
          </a:xfrm>
          <a:prstGeom prst="rect">
            <a:avLst/>
          </a:prstGeom>
        </p:spPr>
      </p:pic>
    </p:spTree>
    <p:extLst>
      <p:ext uri="{BB962C8B-B14F-4D97-AF65-F5344CB8AC3E}">
        <p14:creationId xmlns:p14="http://schemas.microsoft.com/office/powerpoint/2010/main" val="242730098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09223E-B5C9-6AE7-48E7-CE51A9DB6DC4}"/>
              </a:ext>
            </a:extLst>
          </p:cNvPr>
          <p:cNvPicPr>
            <a:picLocks noChangeAspect="1"/>
          </p:cNvPicPr>
          <p:nvPr/>
        </p:nvPicPr>
        <p:blipFill>
          <a:blip r:embed="rId2"/>
          <a:stretch>
            <a:fillRect/>
          </a:stretch>
        </p:blipFill>
        <p:spPr>
          <a:xfrm>
            <a:off x="539552" y="471082"/>
            <a:ext cx="7806189" cy="3115577"/>
          </a:xfrm>
          <a:prstGeom prst="rect">
            <a:avLst/>
          </a:prstGeom>
        </p:spPr>
      </p:pic>
      <p:pic>
        <p:nvPicPr>
          <p:cNvPr id="5" name="Picture 4">
            <a:extLst>
              <a:ext uri="{FF2B5EF4-FFF2-40B4-BE49-F238E27FC236}">
                <a16:creationId xmlns:a16="http://schemas.microsoft.com/office/drawing/2014/main" id="{5ACB9DBA-9A14-A49B-2231-55F1F5582F9B}"/>
              </a:ext>
            </a:extLst>
          </p:cNvPr>
          <p:cNvPicPr>
            <a:picLocks noChangeAspect="1"/>
          </p:cNvPicPr>
          <p:nvPr/>
        </p:nvPicPr>
        <p:blipFill>
          <a:blip r:embed="rId3"/>
          <a:stretch>
            <a:fillRect/>
          </a:stretch>
        </p:blipFill>
        <p:spPr>
          <a:xfrm>
            <a:off x="2627784" y="3717032"/>
            <a:ext cx="4248472" cy="2643494"/>
          </a:xfrm>
          <a:prstGeom prst="rect">
            <a:avLst/>
          </a:prstGeom>
        </p:spPr>
      </p:pic>
    </p:spTree>
    <p:extLst>
      <p:ext uri="{BB962C8B-B14F-4D97-AF65-F5344CB8AC3E}">
        <p14:creationId xmlns:p14="http://schemas.microsoft.com/office/powerpoint/2010/main" val="311285540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a:extLst>
              <a:ext uri="{FF2B5EF4-FFF2-40B4-BE49-F238E27FC236}">
                <a16:creationId xmlns:a16="http://schemas.microsoft.com/office/drawing/2014/main" id="{C1F0C0B4-644E-F6B5-33C3-5BDD1D20BBB6}"/>
              </a:ext>
            </a:extLst>
          </p:cNvPr>
          <p:cNvSpPr txBox="1">
            <a:spLocks noChangeArrowheads="1"/>
          </p:cNvSpPr>
          <p:nvPr/>
        </p:nvSpPr>
        <p:spPr bwMode="auto">
          <a:xfrm>
            <a:off x="285750" y="109136"/>
            <a:ext cx="8572500" cy="6704240"/>
          </a:xfrm>
          <a:prstGeom prst="rect">
            <a:avLst/>
          </a:prstGeom>
          <a:solidFill>
            <a:schemeClr val="bg1"/>
          </a:solidFill>
          <a:ln>
            <a:noFill/>
          </a:ln>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buFont typeface="Arial" panose="020B0604020202020204" pitchFamily="34" charset="0"/>
              <a:buNone/>
            </a:pPr>
            <a:r>
              <a:rPr lang="en-US" altLang="en-US" b="1" dirty="0">
                <a:latin typeface="Book Antiqua" panose="02040602050305030304" pitchFamily="18" charset="0"/>
              </a:rPr>
              <a:t>ACOUSTIC (AUDITORY) PATHWAY</a:t>
            </a:r>
          </a:p>
          <a:p>
            <a:pPr eaLnBrk="1" hangingPunct="1">
              <a:lnSpc>
                <a:spcPct val="150000"/>
              </a:lnSpc>
              <a:buFont typeface="Arial" panose="020B0604020202020204" pitchFamily="34" charset="0"/>
              <a:buNone/>
            </a:pPr>
            <a:r>
              <a:rPr lang="en-US" altLang="en-US" b="1" dirty="0">
                <a:latin typeface="Book Antiqua" panose="02040602050305030304" pitchFamily="18" charset="0"/>
              </a:rPr>
              <a:t>Definition of auditory system: </a:t>
            </a: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None/>
            </a:pPr>
            <a:r>
              <a:rPr lang="en-GB" b="0" i="0" dirty="0">
                <a:effectLst/>
                <a:highlight>
                  <a:srgbClr val="FFFFFF"/>
                </a:highlight>
                <a:latin typeface="Book Antiqua" panose="02040602050305030304" pitchFamily="18" charset="0"/>
              </a:rPr>
              <a:t>The acoustic system receives, registers, and processes the energy released by various living forms and things in nature in the form of sound waves. Humans register sound waves with frequencies ranging from 20 to 20,000 Hz.</a:t>
            </a:r>
            <a:endParaRPr lang="sr-Latn-CS" altLang="en-US" dirty="0">
              <a:latin typeface="Book Antiqua" panose="02040602050305030304" pitchFamily="18" charset="0"/>
            </a:endParaRPr>
          </a:p>
          <a:p>
            <a:pPr eaLnBrk="1" hangingPunct="1">
              <a:lnSpc>
                <a:spcPct val="150000"/>
              </a:lnSpc>
              <a:buFont typeface="Arial" panose="020B0604020202020204" pitchFamily="34" charset="0"/>
              <a:buNone/>
            </a:pPr>
            <a:r>
              <a:rPr lang="en-GB" altLang="en-US" b="1" dirty="0">
                <a:latin typeface="Book Antiqua" panose="02040602050305030304" pitchFamily="18" charset="0"/>
              </a:rPr>
              <a:t>Organ with receptors for the sound waves is spiral organ</a:t>
            </a:r>
            <a:r>
              <a:rPr lang="sr-Latn-CS" altLang="en-US" b="1" dirty="0">
                <a:latin typeface="Book Antiqua" panose="02040602050305030304" pitchFamily="18" charset="0"/>
              </a:rPr>
              <a:t> (</a:t>
            </a:r>
            <a:r>
              <a:rPr lang="sr-Latn-CS" altLang="en-US" b="1" dirty="0" err="1">
                <a:latin typeface="Book Antiqua" panose="02040602050305030304" pitchFamily="18" charset="0"/>
              </a:rPr>
              <a:t>organum</a:t>
            </a:r>
            <a:r>
              <a:rPr lang="sr-Latn-CS" altLang="en-US" b="1" dirty="0">
                <a:latin typeface="Book Antiqua" panose="02040602050305030304" pitchFamily="18" charset="0"/>
              </a:rPr>
              <a:t> spirale </a:t>
            </a:r>
            <a:r>
              <a:rPr lang="sr-Latn-CS" altLang="en-US" b="1" dirty="0" err="1">
                <a:latin typeface="Book Antiqua" panose="02040602050305030304" pitchFamily="18" charset="0"/>
              </a:rPr>
              <a:t>Corti</a:t>
            </a:r>
            <a:r>
              <a:rPr lang="sr-Latn-CS" altLang="en-US" b="1" dirty="0">
                <a:latin typeface="Book Antiqua" panose="02040602050305030304" pitchFamily="18" charset="0"/>
              </a:rPr>
              <a:t>) </a:t>
            </a:r>
            <a:r>
              <a:rPr lang="en-GB" altLang="en-US" dirty="0">
                <a:latin typeface="Book Antiqua" panose="02040602050305030304" pitchFamily="18" charset="0"/>
              </a:rPr>
              <a:t>that lies on basilar membrane of </a:t>
            </a:r>
            <a:r>
              <a:rPr lang="en-GB" altLang="en-US" dirty="0" err="1">
                <a:latin typeface="Book Antiqua" panose="02040602050305030304" pitchFamily="18" charset="0"/>
              </a:rPr>
              <a:t>paries</a:t>
            </a:r>
            <a:r>
              <a:rPr lang="en-GB" altLang="en-US" dirty="0">
                <a:latin typeface="Book Antiqua" panose="02040602050305030304" pitchFamily="18" charset="0"/>
              </a:rPr>
              <a:t> </a:t>
            </a:r>
            <a:r>
              <a:rPr lang="en-GB" altLang="en-US" dirty="0" err="1">
                <a:latin typeface="Book Antiqua" panose="02040602050305030304" pitchFamily="18" charset="0"/>
              </a:rPr>
              <a:t>tympanicus</a:t>
            </a:r>
            <a:r>
              <a:rPr lang="en-GB" altLang="en-US" dirty="0">
                <a:latin typeface="Book Antiqua" panose="02040602050305030304" pitchFamily="18" charset="0"/>
              </a:rPr>
              <a:t> of </a:t>
            </a:r>
            <a:r>
              <a:rPr lang="sr-Latn-CS" altLang="en-US" dirty="0" err="1">
                <a:latin typeface="Book Antiqua" panose="02040602050305030304" pitchFamily="18" charset="0"/>
              </a:rPr>
              <a:t>ductus</a:t>
            </a:r>
            <a:r>
              <a:rPr lang="sr-Latn-CS" altLang="en-US" dirty="0">
                <a:latin typeface="Book Antiqua" panose="02040602050305030304" pitchFamily="18" charset="0"/>
              </a:rPr>
              <a:t> </a:t>
            </a:r>
            <a:r>
              <a:rPr lang="sr-Latn-CS" altLang="en-US" dirty="0" err="1">
                <a:latin typeface="Book Antiqua" panose="02040602050305030304" pitchFamily="18" charset="0"/>
              </a:rPr>
              <a:t>cochlearis</a:t>
            </a:r>
            <a:r>
              <a:rPr lang="en-GB" altLang="en-US" dirty="0">
                <a:latin typeface="Book Antiqua" panose="02040602050305030304" pitchFamily="18" charset="0"/>
              </a:rPr>
              <a:t>,</a:t>
            </a:r>
            <a:br>
              <a:rPr lang="en-GB" altLang="en-US" dirty="0">
                <a:latin typeface="Book Antiqua" panose="02040602050305030304" pitchFamily="18" charset="0"/>
              </a:rPr>
            </a:br>
            <a:endParaRPr lang="en-US" altLang="en-US" sz="800"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Neuron 1 (firs-order neurons):</a:t>
            </a:r>
            <a:r>
              <a:rPr lang="en-US" altLang="en-US" dirty="0">
                <a:latin typeface="Book Antiqua" panose="02040602050305030304" pitchFamily="18" charset="0"/>
              </a:rPr>
              <a:t> </a:t>
            </a:r>
            <a:r>
              <a:rPr lang="en-US" altLang="en-US" b="1" dirty="0">
                <a:latin typeface="Book Antiqua" panose="02040602050305030304" pitchFamily="18" charset="0"/>
              </a:rPr>
              <a:t>Ganglion </a:t>
            </a:r>
            <a:r>
              <a:rPr lang="en-US" altLang="en-US" b="1" dirty="0" err="1">
                <a:latin typeface="Book Antiqua" panose="02040602050305030304" pitchFamily="18" charset="0"/>
              </a:rPr>
              <a:t>spirale</a:t>
            </a:r>
            <a:r>
              <a:rPr lang="en-US" altLang="en-US" b="1" dirty="0">
                <a:latin typeface="Book Antiqua" panose="02040602050305030304" pitchFamily="18" charset="0"/>
              </a:rPr>
              <a:t> (located in modiolus of cochlea</a:t>
            </a:r>
            <a:r>
              <a:rPr lang="en-US" altLang="en-US" dirty="0">
                <a:latin typeface="Book Antiqua" panose="02040602050305030304" pitchFamily="18" charset="0"/>
              </a:rPr>
              <a:t>)</a:t>
            </a:r>
          </a:p>
          <a:p>
            <a:pPr eaLnBrk="1" hangingPunct="1">
              <a:lnSpc>
                <a:spcPct val="150000"/>
              </a:lnSpc>
              <a:buFont typeface="Arial" panose="020B0604020202020204" pitchFamily="34" charset="0"/>
              <a:buNone/>
            </a:pPr>
            <a:r>
              <a:rPr lang="en-US" altLang="en-US" dirty="0">
                <a:latin typeface="Book Antiqua" panose="02040602050305030304" pitchFamily="18" charset="0"/>
              </a:rPr>
              <a:t>- Peripheral branches of these neurons innervates spiral organ of </a:t>
            </a:r>
            <a:r>
              <a:rPr lang="en-US" altLang="en-US" dirty="0" err="1">
                <a:latin typeface="Book Antiqua" panose="02040602050305030304" pitchFamily="18" charset="0"/>
              </a:rPr>
              <a:t>Corti</a:t>
            </a:r>
            <a:r>
              <a:rPr lang="en-US" altLang="en-US" dirty="0">
                <a:latin typeface="Book Antiqua" panose="02040602050305030304" pitchFamily="18" charset="0"/>
              </a:rPr>
              <a:t> and convey</a:t>
            </a:r>
            <a:br>
              <a:rPr lang="en-US" altLang="en-US" dirty="0">
                <a:latin typeface="Book Antiqua" panose="02040602050305030304" pitchFamily="18" charset="0"/>
              </a:rPr>
            </a:br>
            <a:r>
              <a:rPr lang="en-US" altLang="en-US" dirty="0">
                <a:latin typeface="Book Antiqua" panose="02040602050305030304" pitchFamily="18" charset="0"/>
              </a:rPr>
              <a:t>  sound (acoustic) stimuli from spiral organ of </a:t>
            </a:r>
            <a:r>
              <a:rPr lang="en-US" altLang="en-US" dirty="0" err="1">
                <a:latin typeface="Book Antiqua" panose="02040602050305030304" pitchFamily="18" charset="0"/>
              </a:rPr>
              <a:t>Corti</a:t>
            </a:r>
            <a:r>
              <a:rPr lang="en-US" altLang="en-US" dirty="0">
                <a:latin typeface="Book Antiqua" panose="02040602050305030304" pitchFamily="18" charset="0"/>
              </a:rPr>
              <a:t> to the body of these neurons</a:t>
            </a:r>
            <a:br>
              <a:rPr lang="en-US" altLang="en-US" dirty="0">
                <a:latin typeface="Book Antiqua" panose="02040602050305030304" pitchFamily="18" charset="0"/>
              </a:rPr>
            </a:br>
            <a:r>
              <a:rPr lang="en-US" altLang="en-US" dirty="0">
                <a:latin typeface="Book Antiqua" panose="02040602050305030304" pitchFamily="18" charset="0"/>
              </a:rPr>
              <a:t>- </a:t>
            </a:r>
            <a:r>
              <a:rPr lang="en-GB" altLang="en-US" dirty="0">
                <a:latin typeface="Book Antiqua" panose="02040602050305030304" pitchFamily="18" charset="0"/>
              </a:rPr>
              <a:t>Axons of first order neurons form </a:t>
            </a:r>
            <a:r>
              <a:rPr lang="en-US" altLang="en-US" dirty="0">
                <a:latin typeface="Book Antiqua" panose="02040602050305030304" pitchFamily="18" charset="0"/>
              </a:rPr>
              <a:t>n. </a:t>
            </a:r>
            <a:r>
              <a:rPr lang="en-US" altLang="en-US" dirty="0" err="1">
                <a:latin typeface="Book Antiqua" panose="02040602050305030304" pitchFamily="18" charset="0"/>
              </a:rPr>
              <a:t>cochlearis</a:t>
            </a:r>
            <a:r>
              <a:rPr lang="en-US" altLang="en-US" dirty="0">
                <a:latin typeface="Book Antiqua" panose="02040602050305030304" pitchFamily="18" charset="0"/>
              </a:rPr>
              <a:t> that unites with n. </a:t>
            </a:r>
            <a:r>
              <a:rPr lang="en-US" altLang="en-US" dirty="0" err="1">
                <a:latin typeface="Book Antiqua" panose="02040602050305030304" pitchFamily="18" charset="0"/>
              </a:rPr>
              <a:t>vestibularis</a:t>
            </a:r>
            <a:br>
              <a:rPr lang="en-US" altLang="en-US" dirty="0">
                <a:latin typeface="Book Antiqua" panose="02040602050305030304" pitchFamily="18" charset="0"/>
              </a:rPr>
            </a:br>
            <a:r>
              <a:rPr lang="en-US" altLang="en-US" dirty="0">
                <a:latin typeface="Book Antiqua" panose="02040602050305030304" pitchFamily="18" charset="0"/>
              </a:rPr>
              <a:t>   and form </a:t>
            </a:r>
            <a:r>
              <a:rPr lang="en-US" altLang="en-US" dirty="0" err="1">
                <a:latin typeface="Book Antiqua" panose="02040602050305030304" pitchFamily="18" charset="0"/>
              </a:rPr>
              <a:t>n.vestibulocochlearis</a:t>
            </a:r>
            <a:r>
              <a:rPr lang="sr-Latn-CS" altLang="en-US" dirty="0">
                <a:latin typeface="Book Antiqua" panose="02040602050305030304" pitchFamily="18" charset="0"/>
              </a:rPr>
              <a:t>.</a:t>
            </a:r>
          </a:p>
          <a:p>
            <a:pPr eaLnBrk="1" hangingPunct="1">
              <a:lnSpc>
                <a:spcPct val="150000"/>
              </a:lnSpc>
              <a:buFont typeface="Arial" panose="020B0604020202020204" pitchFamily="34" charset="0"/>
              <a:buNone/>
            </a:pPr>
            <a:r>
              <a:rPr lang="sr-Latn-CS" altLang="en-US" sz="1600" dirty="0">
                <a:latin typeface="Book Antiqua" panose="02040602050305030304" pitchFamily="18" charset="0"/>
              </a:rPr>
              <a:t>N. </a:t>
            </a:r>
            <a:r>
              <a:rPr lang="sr-Latn-CS" altLang="en-US" sz="1600" dirty="0" err="1">
                <a:latin typeface="Book Antiqua" panose="02040602050305030304" pitchFamily="18" charset="0"/>
              </a:rPr>
              <a:t>vestibulocochlearis</a:t>
            </a:r>
            <a:r>
              <a:rPr lang="sr-Latn-CS" altLang="en-US" sz="1600" dirty="0">
                <a:latin typeface="Book Antiqua" panose="02040602050305030304" pitchFamily="18" charset="0"/>
              </a:rPr>
              <a:t> </a:t>
            </a:r>
            <a:r>
              <a:rPr lang="en-GB" altLang="en-US" sz="1600" dirty="0">
                <a:latin typeface="Book Antiqua" panose="02040602050305030304" pitchFamily="18" charset="0"/>
              </a:rPr>
              <a:t>passes through </a:t>
            </a:r>
            <a:r>
              <a:rPr lang="sr-Latn-CS" altLang="en-US" sz="1600" dirty="0" err="1">
                <a:latin typeface="Book Antiqua" panose="02040602050305030304" pitchFamily="18" charset="0"/>
              </a:rPr>
              <a:t>meatus</a:t>
            </a:r>
            <a:r>
              <a:rPr lang="sr-Latn-CS" altLang="en-US" sz="1600" dirty="0">
                <a:latin typeface="Book Antiqua" panose="02040602050305030304" pitchFamily="18" charset="0"/>
              </a:rPr>
              <a:t> </a:t>
            </a:r>
            <a:r>
              <a:rPr lang="en-GB" altLang="sr-Latn-CS" sz="1600" dirty="0">
                <a:latin typeface="Book Antiqua" panose="02040602050305030304" pitchFamily="18" charset="0"/>
              </a:rPr>
              <a:t>and</a:t>
            </a:r>
            <a:r>
              <a:rPr lang="sr-Latn-CS" altLang="en-US" sz="1600" dirty="0">
                <a:latin typeface="Book Antiqua" panose="02040602050305030304" pitchFamily="18" charset="0"/>
              </a:rPr>
              <a:t> </a:t>
            </a:r>
            <a:r>
              <a:rPr lang="sr-Latn-CS" altLang="en-US" sz="1600" dirty="0" err="1">
                <a:latin typeface="Book Antiqua" panose="02040602050305030304" pitchFamily="18" charset="0"/>
              </a:rPr>
              <a:t>porus</a:t>
            </a:r>
            <a:r>
              <a:rPr lang="sr-Latn-CS" altLang="en-US" sz="1600" dirty="0">
                <a:latin typeface="Book Antiqua" panose="02040602050305030304" pitchFamily="18" charset="0"/>
              </a:rPr>
              <a:t> </a:t>
            </a:r>
            <a:r>
              <a:rPr lang="sr-Latn-CS" altLang="en-US" sz="1600" dirty="0" err="1">
                <a:latin typeface="Book Antiqua" panose="02040602050305030304" pitchFamily="18" charset="0"/>
              </a:rPr>
              <a:t>acusticus</a:t>
            </a:r>
            <a:r>
              <a:rPr lang="sr-Latn-CS" altLang="en-US" sz="1600" dirty="0">
                <a:latin typeface="Book Antiqua" panose="02040602050305030304" pitchFamily="18" charset="0"/>
              </a:rPr>
              <a:t> </a:t>
            </a:r>
            <a:r>
              <a:rPr lang="sr-Latn-CS" altLang="en-US" sz="1600" dirty="0" err="1">
                <a:latin typeface="Book Antiqua" panose="02040602050305030304" pitchFamily="18" charset="0"/>
              </a:rPr>
              <a:t>intenus</a:t>
            </a:r>
            <a:r>
              <a:rPr lang="en-GB" altLang="en-US" sz="1600" dirty="0">
                <a:latin typeface="Book Antiqua" panose="02040602050305030304" pitchFamily="18" charset="0"/>
              </a:rPr>
              <a:t> (exit petrous part of temporal bone), then passes through subarachnoid space of pontocerebellar angle and enters the brainstem between medulla oblongata and pons</a:t>
            </a:r>
            <a:r>
              <a:rPr lang="sr-Latn-CS" altLang="en-US" sz="1600" dirty="0">
                <a:latin typeface="Book Antiqua" panose="02040602050305030304" pitchFamily="18" charset="0"/>
              </a:rPr>
              <a:t>.  </a:t>
            </a:r>
            <a:r>
              <a:rPr lang="en-GB" altLang="en-US" sz="1600" dirty="0">
                <a:latin typeface="Book Antiqua" panose="02040602050305030304" pitchFamily="18" charset="0"/>
              </a:rPr>
              <a:t>Fibers of n. </a:t>
            </a:r>
            <a:r>
              <a:rPr lang="en-GB" altLang="en-US" sz="1600" dirty="0" err="1">
                <a:latin typeface="Book Antiqua" panose="02040602050305030304" pitchFamily="18" charset="0"/>
              </a:rPr>
              <a:t>cochlearis</a:t>
            </a:r>
            <a:r>
              <a:rPr lang="en-GB" altLang="en-US" sz="1600" dirty="0">
                <a:latin typeface="Book Antiqua" panose="02040602050305030304" pitchFamily="18" charset="0"/>
              </a:rPr>
              <a:t> terminates in the cochlear nuclei of the brain stem (lateral part of </a:t>
            </a:r>
            <a:r>
              <a:rPr lang="en-US" altLang="en-US" sz="1600" dirty="0">
                <a:latin typeface="Book Antiqua" panose="02040602050305030304" pitchFamily="18" charset="0"/>
              </a:rPr>
              <a:t>rhomboid fossa) where they synapse.</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a:extLst>
              <a:ext uri="{FF2B5EF4-FFF2-40B4-BE49-F238E27FC236}">
                <a16:creationId xmlns:a16="http://schemas.microsoft.com/office/drawing/2014/main" id="{350D8A2E-E5FA-9189-B2AB-7E437FD072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094" t="13126" r="17969" b="10001"/>
          <a:stretch>
            <a:fillRect/>
          </a:stretch>
        </p:blipFill>
        <p:spPr bwMode="auto">
          <a:xfrm>
            <a:off x="1071563" y="428625"/>
            <a:ext cx="7429500"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a:extLst>
              <a:ext uri="{FF2B5EF4-FFF2-40B4-BE49-F238E27FC236}">
                <a16:creationId xmlns:a16="http://schemas.microsoft.com/office/drawing/2014/main" id="{554B93E3-6867-A5D0-436A-1168B7B64735}"/>
              </a:ext>
            </a:extLst>
          </p:cNvPr>
          <p:cNvSpPr txBox="1">
            <a:spLocks noChangeArrowheads="1"/>
          </p:cNvSpPr>
          <p:nvPr/>
        </p:nvSpPr>
        <p:spPr bwMode="auto">
          <a:xfrm>
            <a:off x="251520" y="285750"/>
            <a:ext cx="8749605" cy="621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None/>
            </a:pPr>
            <a:r>
              <a:rPr lang="en-US" altLang="en-US" sz="1700" b="1" dirty="0">
                <a:latin typeface="Book Antiqua" panose="02040602050305030304" pitchFamily="18" charset="0"/>
              </a:rPr>
              <a:t>Neuron 2 (second-order neurons):</a:t>
            </a:r>
            <a:r>
              <a:rPr lang="en-US" altLang="en-US" sz="1700" dirty="0">
                <a:latin typeface="Book Antiqua" panose="02040602050305030304" pitchFamily="18" charset="0"/>
              </a:rPr>
              <a:t> </a:t>
            </a:r>
            <a:r>
              <a:rPr lang="en-GB" altLang="en-US" sz="1700" b="1" dirty="0">
                <a:latin typeface="Book Antiqua" panose="02040602050305030304" pitchFamily="18" charset="0"/>
              </a:rPr>
              <a:t>Neurons of cochlear nuclei of brainstem:</a:t>
            </a:r>
            <a:br>
              <a:rPr lang="sr-Latn-CS" altLang="en-US" sz="1700" b="1" dirty="0">
                <a:latin typeface="Book Antiqua" panose="02040602050305030304" pitchFamily="18" charset="0"/>
              </a:rPr>
            </a:br>
            <a:r>
              <a:rPr lang="sr-Latn-CS" altLang="en-US" sz="1700" b="1" dirty="0">
                <a:latin typeface="Book Antiqua" panose="02040602050305030304" pitchFamily="18" charset="0"/>
              </a:rPr>
              <a:t>   - </a:t>
            </a:r>
            <a:r>
              <a:rPr lang="sr-Latn-CS" altLang="en-US" sz="1700" b="1" dirty="0" err="1">
                <a:latin typeface="Book Antiqua" panose="02040602050305030304" pitchFamily="18" charset="0"/>
              </a:rPr>
              <a:t>nc</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cochlearis</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posterior</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dorsalis</a:t>
            </a:r>
            <a:r>
              <a:rPr lang="sr-Latn-CS" altLang="en-US" sz="1700" b="1" dirty="0">
                <a:latin typeface="Book Antiqua" panose="02040602050305030304" pitchFamily="18" charset="0"/>
              </a:rPr>
              <a:t>)		- </a:t>
            </a:r>
            <a:r>
              <a:rPr lang="sr-Latn-CS" altLang="en-US" sz="1700" b="1" dirty="0" err="1">
                <a:latin typeface="Book Antiqua" panose="02040602050305030304" pitchFamily="18" charset="0"/>
              </a:rPr>
              <a:t>nc</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cochlearis</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aterior</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ventralis</a:t>
            </a:r>
            <a:r>
              <a:rPr lang="sr-Latn-CS" altLang="en-US" sz="1700" b="1" dirty="0">
                <a:latin typeface="Book Antiqua" panose="02040602050305030304" pitchFamily="18" charset="0"/>
              </a:rPr>
              <a:t>)</a:t>
            </a:r>
          </a:p>
          <a:p>
            <a:pPr eaLnBrk="1" hangingPunct="1">
              <a:lnSpc>
                <a:spcPct val="150000"/>
              </a:lnSpc>
              <a:buFont typeface="Arial" panose="020B0604020202020204" pitchFamily="34" charset="0"/>
              <a:buNone/>
            </a:pPr>
            <a:r>
              <a:rPr lang="en-GB" altLang="en-US" sz="1700" dirty="0">
                <a:latin typeface="Book Antiqua" panose="02040602050305030304" pitchFamily="18" charset="0"/>
                <a:sym typeface="Wingdings" panose="05000000000000000000" pitchFamily="2" charset="2"/>
              </a:rPr>
              <a:t>Axons of the neurons of these nuclei form 3 acoustic bands (striae)</a:t>
            </a:r>
            <a:r>
              <a:rPr lang="sr-Latn-CS" altLang="en-US" sz="1700" dirty="0">
                <a:latin typeface="Book Antiqua" panose="02040602050305030304" pitchFamily="18" charset="0"/>
                <a:sym typeface="Wingdings" panose="05000000000000000000" pitchFamily="2" charset="2"/>
              </a:rPr>
              <a:t>:</a:t>
            </a:r>
          </a:p>
          <a:p>
            <a:pPr eaLnBrk="1" hangingPunct="1">
              <a:lnSpc>
                <a:spcPct val="150000"/>
              </a:lnSpc>
              <a:buFont typeface="Arial" panose="020B0604020202020204" pitchFamily="34" charset="0"/>
              <a:buNone/>
            </a:pPr>
            <a:r>
              <a:rPr lang="sr-Latn-CS" altLang="en-US" sz="1700" dirty="0">
                <a:latin typeface="Book Antiqua" panose="02040602050305030304" pitchFamily="18" charset="0"/>
                <a:sym typeface="Wingdings" panose="05000000000000000000" pitchFamily="2" charset="2"/>
              </a:rPr>
              <a:t> - </a:t>
            </a:r>
            <a:r>
              <a:rPr lang="en-US" altLang="en-US" sz="1700" dirty="0">
                <a:latin typeface="Book Antiqua" panose="02040602050305030304" pitchFamily="18" charset="0"/>
              </a:rPr>
              <a:t>stria </a:t>
            </a:r>
            <a:r>
              <a:rPr lang="en-US" altLang="en-US" sz="1700" dirty="0" err="1">
                <a:latin typeface="Book Antiqua" panose="02040602050305030304" pitchFamily="18" charset="0"/>
              </a:rPr>
              <a:t>cochlearis</a:t>
            </a:r>
            <a:r>
              <a:rPr lang="en-US" altLang="en-US" sz="1700" dirty="0">
                <a:latin typeface="Book Antiqua" panose="02040602050305030304" pitchFamily="18" charset="0"/>
              </a:rPr>
              <a:t>  posterior</a:t>
            </a:r>
            <a:r>
              <a:rPr lang="sr-Latn-CS" altLang="en-US" sz="1700" dirty="0">
                <a:latin typeface="Book Antiqua" panose="02040602050305030304" pitchFamily="18" charset="0"/>
              </a:rPr>
              <a:t> (</a:t>
            </a:r>
            <a:r>
              <a:rPr lang="en-GB" altLang="en-US" sz="1700" dirty="0">
                <a:latin typeface="Book Antiqua" panose="02040602050305030304" pitchFamily="18" charset="0"/>
              </a:rPr>
              <a:t>dorsalis</a:t>
            </a:r>
            <a:r>
              <a:rPr lang="sr-Latn-CS" altLang="en-US" sz="1700" dirty="0">
                <a:latin typeface="Book Antiqua" panose="02040602050305030304" pitchFamily="18" charset="0"/>
              </a:rPr>
              <a:t>)</a:t>
            </a:r>
          </a:p>
          <a:p>
            <a:pPr eaLnBrk="1" hangingPunct="1">
              <a:lnSpc>
                <a:spcPct val="150000"/>
              </a:lnSpc>
              <a:buFont typeface="Arial" panose="020B0604020202020204" pitchFamily="34" charset="0"/>
              <a:buNone/>
            </a:pPr>
            <a:r>
              <a:rPr lang="sr-Latn-CS" altLang="en-US" sz="1700" dirty="0">
                <a:latin typeface="Book Antiqua" panose="02040602050305030304" pitchFamily="18" charset="0"/>
              </a:rPr>
              <a:t> - </a:t>
            </a:r>
            <a:r>
              <a:rPr lang="en-US" altLang="en-US" sz="1700" dirty="0">
                <a:latin typeface="Book Antiqua" panose="02040602050305030304" pitchFamily="18" charset="0"/>
              </a:rPr>
              <a:t>stria </a:t>
            </a:r>
            <a:r>
              <a:rPr lang="en-US" altLang="en-US" sz="1700" dirty="0" err="1">
                <a:latin typeface="Book Antiqua" panose="02040602050305030304" pitchFamily="18" charset="0"/>
              </a:rPr>
              <a:t>cochlearis</a:t>
            </a:r>
            <a:r>
              <a:rPr lang="sr-Latn-CS" altLang="en-US" sz="1700" dirty="0">
                <a:latin typeface="Book Antiqua" panose="02040602050305030304" pitchFamily="18" charset="0"/>
              </a:rPr>
              <a:t> </a:t>
            </a:r>
            <a:r>
              <a:rPr lang="en-US" altLang="en-US" sz="1700" dirty="0">
                <a:latin typeface="Book Antiqua" panose="02040602050305030304" pitchFamily="18" charset="0"/>
              </a:rPr>
              <a:t>intermedia</a:t>
            </a:r>
            <a:endParaRPr lang="sr-Latn-CS" altLang="en-US" sz="1700"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sz="1700" dirty="0">
                <a:latin typeface="Book Antiqua" panose="02040602050305030304" pitchFamily="18" charset="0"/>
              </a:rPr>
              <a:t> - </a:t>
            </a:r>
            <a:r>
              <a:rPr lang="en-US" altLang="en-US" sz="1700" dirty="0">
                <a:latin typeface="Book Antiqua" panose="02040602050305030304" pitchFamily="18" charset="0"/>
              </a:rPr>
              <a:t>stria </a:t>
            </a:r>
            <a:r>
              <a:rPr lang="en-US" altLang="en-US" sz="1700" dirty="0" err="1">
                <a:latin typeface="Book Antiqua" panose="02040602050305030304" pitchFamily="18" charset="0"/>
              </a:rPr>
              <a:t>cochlearis</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anterior</a:t>
            </a:r>
            <a:r>
              <a:rPr lang="sr-Latn-CS" altLang="en-US" sz="1700" dirty="0">
                <a:latin typeface="Book Antiqua" panose="02040602050305030304" pitchFamily="18" charset="0"/>
              </a:rPr>
              <a:t> (</a:t>
            </a:r>
            <a:r>
              <a:rPr lang="en-GB" altLang="en-US" sz="1700" dirty="0" err="1">
                <a:latin typeface="Book Antiqua" panose="02040602050305030304" pitchFamily="18" charset="0"/>
              </a:rPr>
              <a:t>ventralis</a:t>
            </a:r>
            <a:r>
              <a:rPr lang="sr-Latn-CS" altLang="en-US" sz="1700" dirty="0">
                <a:latin typeface="Book Antiqua" panose="02040602050305030304" pitchFamily="18" charset="0"/>
              </a:rPr>
              <a:t>)</a:t>
            </a:r>
          </a:p>
          <a:p>
            <a:pPr eaLnBrk="1" hangingPunct="1">
              <a:lnSpc>
                <a:spcPct val="150000"/>
              </a:lnSpc>
              <a:buFont typeface="Arial" panose="020B0604020202020204" pitchFamily="34" charset="0"/>
              <a:buNone/>
            </a:pPr>
            <a:endParaRPr lang="en-US" altLang="en-US" sz="1700" dirty="0">
              <a:solidFill>
                <a:srgbClr val="FF0000"/>
              </a:solidFill>
              <a:latin typeface="Book Antiqua" panose="02040602050305030304" pitchFamily="18" charset="0"/>
            </a:endParaRPr>
          </a:p>
          <a:p>
            <a:pPr eaLnBrk="1" hangingPunct="1">
              <a:lnSpc>
                <a:spcPct val="150000"/>
              </a:lnSpc>
              <a:buFont typeface="Arial" panose="020B0604020202020204" pitchFamily="34" charset="0"/>
              <a:buNone/>
            </a:pPr>
            <a:r>
              <a:rPr lang="en-US" altLang="en-US" sz="1700" dirty="0">
                <a:latin typeface="Book Antiqua" panose="02040602050305030304" pitchFamily="18" charset="0"/>
              </a:rPr>
              <a:t> </a:t>
            </a:r>
            <a:r>
              <a:rPr lang="sr-Latn-CS" altLang="en-US" sz="1700" dirty="0">
                <a:latin typeface="Book Antiqua" panose="02040602050305030304" pitchFamily="18" charset="0"/>
              </a:rPr>
              <a:t>- </a:t>
            </a:r>
            <a:r>
              <a:rPr lang="en-GB" altLang="en-US" sz="1700" dirty="0">
                <a:latin typeface="Book Antiqua" panose="02040602050305030304" pitchFamily="18" charset="0"/>
              </a:rPr>
              <a:t>Dorsal and intermediate stria decussate (pass to the opposite side) and form</a:t>
            </a:r>
            <a:br>
              <a:rPr lang="en-GB" altLang="en-US" sz="1700" dirty="0">
                <a:latin typeface="Book Antiqua" panose="02040602050305030304" pitchFamily="18" charset="0"/>
              </a:rPr>
            </a:br>
            <a:r>
              <a:rPr lang="en-GB" altLang="en-US" sz="1700" dirty="0">
                <a:latin typeface="Book Antiqua" panose="02040602050305030304" pitchFamily="18" charset="0"/>
              </a:rPr>
              <a:t>   </a:t>
            </a:r>
            <a:r>
              <a:rPr lang="en-US" altLang="en-US" sz="1700" b="1" dirty="0">
                <a:latin typeface="Book Antiqua" panose="02040602050305030304" pitchFamily="18" charset="0"/>
              </a:rPr>
              <a:t>lemniscus lateralis</a:t>
            </a:r>
          </a:p>
          <a:p>
            <a:pPr eaLnBrk="1" hangingPunct="1">
              <a:lnSpc>
                <a:spcPct val="150000"/>
              </a:lnSpc>
              <a:buFont typeface="Arial" panose="020B0604020202020204" pitchFamily="34" charset="0"/>
              <a:buNone/>
            </a:pPr>
            <a:r>
              <a:rPr lang="sr-Latn-CS" altLang="en-US" sz="1700" dirty="0">
                <a:latin typeface="Book Antiqua" panose="02040602050305030304" pitchFamily="18" charset="0"/>
              </a:rPr>
              <a:t>- </a:t>
            </a:r>
            <a:r>
              <a:rPr lang="en-GB" altLang="en-US" sz="1700" dirty="0">
                <a:latin typeface="Book Antiqua" panose="02040602050305030304" pitchFamily="18" charset="0"/>
              </a:rPr>
              <a:t>Ventral stria </a:t>
            </a:r>
            <a:r>
              <a:rPr lang="sr-Latn-CS" altLang="en-US" sz="1700" dirty="0">
                <a:latin typeface="Book Antiqua" panose="02040602050305030304" pitchFamily="18" charset="0"/>
              </a:rPr>
              <a:t>(</a:t>
            </a:r>
            <a:r>
              <a:rPr lang="en-GB" altLang="en-US" sz="1700" dirty="0">
                <a:latin typeface="Book Antiqua" panose="02040602050305030304" pitchFamily="18" charset="0"/>
              </a:rPr>
              <a:t>the richest in </a:t>
            </a:r>
            <a:r>
              <a:rPr lang="en-GB" altLang="en-US" sz="1700" dirty="0" err="1">
                <a:latin typeface="Book Antiqua" panose="02040602050305030304" pitchFamily="18" charset="0"/>
              </a:rPr>
              <a:t>fibers</a:t>
            </a:r>
            <a:r>
              <a:rPr lang="sr-Latn-CS" altLang="en-US" sz="1700" dirty="0">
                <a:latin typeface="Book Antiqua" panose="02040602050305030304" pitchFamily="18" charset="0"/>
              </a:rPr>
              <a:t>) </a:t>
            </a:r>
            <a:r>
              <a:rPr lang="en-US" altLang="en-US" sz="1700" dirty="0">
                <a:latin typeface="Book Antiqua" panose="02040602050305030304" pitchFamily="18" charset="0"/>
              </a:rPr>
              <a:t>gives branches for the </a:t>
            </a:r>
            <a:r>
              <a:rPr lang="en-US" altLang="en-US" sz="1700" u="sng" dirty="0">
                <a:latin typeface="Book Antiqua" panose="02040602050305030304" pitchFamily="18" charset="0"/>
              </a:rPr>
              <a:t>same-sided lemniscus lateralis</a:t>
            </a:r>
            <a:br>
              <a:rPr lang="en-US" altLang="en-US" sz="1700" dirty="0">
                <a:latin typeface="Book Antiqua" panose="02040602050305030304" pitchFamily="18" charset="0"/>
              </a:rPr>
            </a:br>
            <a:r>
              <a:rPr lang="en-US" altLang="en-US" sz="1700" dirty="0">
                <a:latin typeface="Book Antiqua" panose="02040602050305030304" pitchFamily="18" charset="0"/>
              </a:rPr>
              <a:t>   and then </a:t>
            </a:r>
            <a:r>
              <a:rPr lang="en-GB" altLang="en-US" sz="1700" dirty="0">
                <a:latin typeface="Book Antiqua" panose="02040602050305030304" pitchFamily="18" charset="0"/>
              </a:rPr>
              <a:t>decussates (crosses to opposite side) and joins other two stria in forming of</a:t>
            </a:r>
            <a:br>
              <a:rPr lang="en-GB" altLang="en-US" sz="1700" dirty="0">
                <a:latin typeface="Book Antiqua" panose="02040602050305030304" pitchFamily="18" charset="0"/>
              </a:rPr>
            </a:br>
            <a:r>
              <a:rPr lang="en-GB" altLang="en-US" sz="1700" u="sng" dirty="0">
                <a:latin typeface="Book Antiqua" panose="02040602050305030304" pitchFamily="18" charset="0"/>
              </a:rPr>
              <a:t>   lemniscus lateralis of opposite side</a:t>
            </a:r>
            <a:r>
              <a:rPr lang="en-US" altLang="en-US" sz="1700" dirty="0">
                <a:latin typeface="Book Antiqua" panose="02040602050305030304" pitchFamily="18" charset="0"/>
              </a:rPr>
              <a:t>; The decussation of right and left ventral stria is </a:t>
            </a:r>
            <a:br>
              <a:rPr lang="en-US" altLang="en-US" sz="1700" dirty="0">
                <a:latin typeface="Book Antiqua" panose="02040602050305030304" pitchFamily="18" charset="0"/>
              </a:rPr>
            </a:br>
            <a:r>
              <a:rPr lang="en-US" altLang="en-US" sz="1700" dirty="0">
                <a:latin typeface="Book Antiqua" panose="02040602050305030304" pitchFamily="18" charset="0"/>
              </a:rPr>
              <a:t>  </a:t>
            </a:r>
            <a:r>
              <a:rPr lang="en-US" altLang="en-US" sz="1700" b="1" dirty="0">
                <a:latin typeface="Book Antiqua" panose="02040602050305030304" pitchFamily="18" charset="0"/>
              </a:rPr>
              <a:t>trapezoid body </a:t>
            </a:r>
            <a:r>
              <a:rPr lang="en-US" altLang="en-US" sz="1700" dirty="0">
                <a:latin typeface="Book Antiqua" panose="02040602050305030304" pitchFamily="18" charset="0"/>
              </a:rPr>
              <a:t>of pons. </a:t>
            </a:r>
            <a:r>
              <a:rPr lang="en-GB" sz="1600" b="0" i="0" dirty="0">
                <a:solidFill>
                  <a:srgbClr val="0D0D0D"/>
                </a:solidFill>
                <a:effectLst/>
                <a:highlight>
                  <a:srgbClr val="FFFFFF"/>
                </a:highlight>
                <a:latin typeface="Book Antiqua" panose="02040602050305030304" pitchFamily="18" charset="0"/>
              </a:rPr>
              <a:t>Auditory signals from the cochlear nuclei travel through the</a:t>
            </a:r>
            <a:br>
              <a:rPr lang="en-GB" sz="1600" b="0" i="0" dirty="0">
                <a:solidFill>
                  <a:srgbClr val="0D0D0D"/>
                </a:solidFill>
                <a:effectLst/>
                <a:highlight>
                  <a:srgbClr val="FFFFFF"/>
                </a:highlight>
                <a:latin typeface="Book Antiqua" panose="02040602050305030304" pitchFamily="18" charset="0"/>
              </a:rPr>
            </a:br>
            <a:r>
              <a:rPr lang="en-GB" sz="1600" b="0" i="0" dirty="0">
                <a:solidFill>
                  <a:srgbClr val="0D0D0D"/>
                </a:solidFill>
                <a:effectLst/>
                <a:highlight>
                  <a:srgbClr val="FFFFFF"/>
                </a:highlight>
                <a:latin typeface="Book Antiqua" panose="02040602050305030304" pitchFamily="18" charset="0"/>
              </a:rPr>
              <a:t>   trapezoid body to reach the superior olivary complex. </a:t>
            </a:r>
            <a:br>
              <a:rPr lang="en-US" altLang="en-US" sz="1700" dirty="0">
                <a:latin typeface="Book Antiqua" panose="02040602050305030304" pitchFamily="18" charset="0"/>
              </a:rPr>
            </a:br>
            <a:r>
              <a:rPr lang="en-US" altLang="en-US" sz="1700" dirty="0">
                <a:latin typeface="Book Antiqua" panose="02040602050305030304" pitchFamily="18" charset="0"/>
              </a:rPr>
              <a:t>  </a:t>
            </a:r>
            <a:r>
              <a:rPr lang="en-GB" altLang="en-US" sz="1700" dirty="0">
                <a:latin typeface="Book Antiqua" panose="02040602050305030304" pitchFamily="18" charset="0"/>
              </a:rPr>
              <a:t>Ventral stria</a:t>
            </a:r>
            <a:r>
              <a:rPr lang="sr-Latn-CS" altLang="en-US" sz="1700" dirty="0">
                <a:latin typeface="Book Antiqua" panose="02040602050305030304" pitchFamily="18" charset="0"/>
              </a:rPr>
              <a:t>, </a:t>
            </a:r>
            <a:r>
              <a:rPr lang="en-GB" altLang="en-US" sz="1700" dirty="0">
                <a:latin typeface="Book Antiqua" panose="02040602050305030304" pitchFamily="18" charset="0"/>
              </a:rPr>
              <a:t>gives some side branches for auditory relay nuclei of pons: </a:t>
            </a:r>
            <a:r>
              <a:rPr lang="en-GB" altLang="en-US" sz="1700" u="sng" dirty="0">
                <a:latin typeface="Book Antiqua" panose="02040602050305030304" pitchFamily="18" charset="0"/>
              </a:rPr>
              <a:t>both sided</a:t>
            </a:r>
            <a:br>
              <a:rPr lang="en-GB" altLang="en-US" sz="1700" dirty="0">
                <a:latin typeface="Book Antiqua" panose="02040602050305030304" pitchFamily="18" charset="0"/>
              </a:rPr>
            </a:br>
            <a:r>
              <a:rPr lang="en-GB" altLang="en-US" sz="1700" dirty="0">
                <a:latin typeface="Book Antiqua" panose="02040602050305030304" pitchFamily="18" charset="0"/>
              </a:rPr>
              <a:t>  </a:t>
            </a:r>
            <a:r>
              <a:rPr lang="en-GB" altLang="en-US" sz="1700" b="1" dirty="0">
                <a:latin typeface="Book Antiqua" panose="02040602050305030304" pitchFamily="18" charset="0"/>
              </a:rPr>
              <a:t>superior olivary complex </a:t>
            </a:r>
            <a:r>
              <a:rPr lang="en-GB" altLang="en-US" sz="1700" dirty="0">
                <a:latin typeface="Book Antiqua" panose="02040602050305030304" pitchFamily="18" charset="0"/>
              </a:rPr>
              <a:t>– important for the localization of the origin of sound</a:t>
            </a:r>
            <a:r>
              <a:rPr lang="sr-Latn-CS" altLang="en-US" sz="1700" dirty="0">
                <a:latin typeface="Book Antiqua" panose="02040602050305030304" pitchFamily="18" charset="0"/>
              </a:rPr>
              <a:t>)</a:t>
            </a:r>
            <a:br>
              <a:rPr lang="sr-Latn-CS" altLang="en-US" sz="1700" dirty="0">
                <a:latin typeface="Book Antiqua" panose="02040602050305030304" pitchFamily="18" charset="0"/>
              </a:rPr>
            </a:br>
            <a:endParaRPr lang="en-US" altLang="en-US" sz="1700" dirty="0">
              <a:latin typeface="Book Antiqua" panose="02040602050305030304" pitchFamily="18"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descr="_0007 a">
            <a:extLst>
              <a:ext uri="{FF2B5EF4-FFF2-40B4-BE49-F238E27FC236}">
                <a16:creationId xmlns:a16="http://schemas.microsoft.com/office/drawing/2014/main" id="{C6C24A72-DA80-B15A-B291-30E8002BA0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0"/>
            <a:ext cx="50514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a:extLst>
              <a:ext uri="{FF2B5EF4-FFF2-40B4-BE49-F238E27FC236}">
                <a16:creationId xmlns:a16="http://schemas.microsoft.com/office/drawing/2014/main" id="{004A7D0D-2DA8-5601-8005-42BC51AD3B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71" r="37537" b="37401"/>
          <a:stretch>
            <a:fillRect/>
          </a:stretch>
        </p:blipFill>
        <p:spPr bwMode="auto">
          <a:xfrm>
            <a:off x="1066800" y="500063"/>
            <a:ext cx="6934200" cy="595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a:extLst>
              <a:ext uri="{FF2B5EF4-FFF2-40B4-BE49-F238E27FC236}">
                <a16:creationId xmlns:a16="http://schemas.microsoft.com/office/drawing/2014/main" id="{81149C08-7C97-71C9-C7D4-7A35F2107CAB}"/>
              </a:ext>
            </a:extLst>
          </p:cNvPr>
          <p:cNvSpPr txBox="1">
            <a:spLocks noChangeArrowheads="1"/>
          </p:cNvSpPr>
          <p:nvPr/>
        </p:nvSpPr>
        <p:spPr bwMode="auto">
          <a:xfrm>
            <a:off x="232630" y="308632"/>
            <a:ext cx="8911369" cy="6240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None/>
            </a:pPr>
            <a:r>
              <a:rPr lang="en-GB" altLang="en-US" dirty="0">
                <a:latin typeface="Book Antiqua" panose="02040602050305030304" pitchFamily="18" charset="0"/>
              </a:rPr>
              <a:t>- Fibers of superior olivary complex ae also the part of lemniscus lateralis.</a:t>
            </a:r>
            <a:br>
              <a:rPr lang="en-GB" altLang="en-US" dirty="0">
                <a:latin typeface="Book Antiqua" panose="02040602050305030304" pitchFamily="18" charset="0"/>
              </a:rPr>
            </a:br>
            <a:r>
              <a:rPr lang="en-US" altLang="en-US" dirty="0">
                <a:latin typeface="Book Antiqua" panose="02040602050305030304" pitchFamily="18" charset="0"/>
              </a:rPr>
              <a:t>- Lemniscus lateralis passes and synapse in </a:t>
            </a:r>
            <a:r>
              <a:rPr lang="en-US" altLang="en-US" b="1" dirty="0">
                <a:latin typeface="Book Antiqua" panose="02040602050305030304" pitchFamily="18" charset="0"/>
              </a:rPr>
              <a:t>colliculus inferior of mesencephalon </a:t>
            </a:r>
            <a:r>
              <a:rPr lang="en-US" altLang="en-US" dirty="0">
                <a:latin typeface="Book Antiqua" panose="02040602050305030304" pitchFamily="18" charset="0"/>
              </a:rPr>
              <a:t>and terminate </a:t>
            </a:r>
            <a:r>
              <a:rPr lang="en-US" altLang="en-US" b="1" dirty="0">
                <a:latin typeface="Book Antiqua" panose="02040602050305030304" pitchFamily="18" charset="0"/>
              </a:rPr>
              <a:t>in medial geniculate body </a:t>
            </a:r>
            <a:r>
              <a:rPr lang="en-GB" altLang="en-US" b="1" dirty="0">
                <a:latin typeface="Book Antiqua" panose="02040602050305030304" pitchFamily="18" charset="0"/>
              </a:rPr>
              <a:t>of </a:t>
            </a:r>
            <a:r>
              <a:rPr lang="en-GB" altLang="en-US" b="1" dirty="0" err="1">
                <a:latin typeface="Book Antiqua" panose="02040602050305030304" pitchFamily="18" charset="0"/>
              </a:rPr>
              <a:t>metathalamus</a:t>
            </a:r>
            <a:r>
              <a:rPr lang="en-GB" altLang="en-US" b="1" dirty="0">
                <a:latin typeface="Book Antiqua" panose="02040602050305030304" pitchFamily="18" charset="0"/>
              </a:rPr>
              <a:t>.</a:t>
            </a: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dirty="0">
                <a:latin typeface="Book Antiqua" panose="02040602050305030304" pitchFamily="18" charset="0"/>
              </a:rPr>
              <a:t> </a:t>
            </a:r>
            <a:r>
              <a:rPr lang="sr-Latn-CS" altLang="en-US" b="1" dirty="0" err="1">
                <a:latin typeface="Book Antiqua" panose="02040602050305030304" pitchFamily="18" charset="0"/>
              </a:rPr>
              <a:t>Colliculus</a:t>
            </a:r>
            <a:r>
              <a:rPr lang="sr-Latn-CS" altLang="en-US" b="1" dirty="0">
                <a:latin typeface="Book Antiqua" panose="02040602050305030304" pitchFamily="18" charset="0"/>
              </a:rPr>
              <a:t> </a:t>
            </a:r>
            <a:r>
              <a:rPr lang="sr-Latn-CS" altLang="en-US" b="1" dirty="0" err="1">
                <a:latin typeface="Book Antiqua" panose="02040602050305030304" pitchFamily="18" charset="0"/>
              </a:rPr>
              <a:t>inferior</a:t>
            </a:r>
            <a:r>
              <a:rPr lang="sr-Latn-CS" altLang="en-US" b="1" dirty="0">
                <a:latin typeface="Book Antiqua" panose="02040602050305030304" pitchFamily="18" charset="0"/>
              </a:rPr>
              <a:t> </a:t>
            </a:r>
            <a:r>
              <a:rPr lang="en-GB" altLang="en-US" dirty="0">
                <a:latin typeface="Book Antiqua" panose="02040602050305030304" pitchFamily="18" charset="0"/>
              </a:rPr>
              <a:t>is reflex auditory nuclei - </a:t>
            </a:r>
            <a:r>
              <a:rPr lang="en-US" altLang="en-US" sz="1800" dirty="0">
                <a:latin typeface="Constantia" panose="02030602050306030303" pitchFamily="18" charset="0"/>
                <a:ea typeface="Cambria" panose="02040503050406030204" pitchFamily="18" charset="0"/>
              </a:rPr>
              <a:t>the grey matter that </a:t>
            </a:r>
            <a:r>
              <a:rPr lang="en-GB" sz="1800" b="0" i="0" dirty="0">
                <a:solidFill>
                  <a:srgbClr val="0D0D0D"/>
                </a:solidFill>
                <a:effectLst/>
                <a:highlight>
                  <a:srgbClr val="FFFFFF"/>
                </a:highlight>
                <a:latin typeface="Constantia" panose="02030602050306030303" pitchFamily="18" charset="0"/>
                <a:ea typeface="Cambria" panose="02040503050406030204" pitchFamily="18" charset="0"/>
              </a:rPr>
              <a:t>control reflex movements of the eyes, head, and neck in response to auditory stimuli</a:t>
            </a:r>
            <a:r>
              <a:rPr lang="sr-Cyrl-CS" altLang="en-US" dirty="0">
                <a:latin typeface="Book Antiqua" panose="02040602050305030304" pitchFamily="18" charset="0"/>
              </a:rPr>
              <a:t>. </a:t>
            </a:r>
            <a:r>
              <a:rPr lang="en-GB" altLang="en-US" dirty="0">
                <a:latin typeface="Book Antiqua" panose="02040602050305030304" pitchFamily="18" charset="0"/>
              </a:rPr>
              <a:t>It is connected with medial geniculate body by white matter -</a:t>
            </a:r>
            <a:r>
              <a:rPr lang="sr-Latn-CS" altLang="en-US" dirty="0">
                <a:latin typeface="Book Antiqua" panose="02040602050305030304" pitchFamily="18" charset="0"/>
              </a:rPr>
              <a:t> </a:t>
            </a:r>
            <a:r>
              <a:rPr lang="sr-Latn-CS" altLang="en-US" dirty="0" err="1">
                <a:latin typeface="Book Antiqua" panose="02040602050305030304" pitchFamily="18" charset="0"/>
              </a:rPr>
              <a:t>brachia</a:t>
            </a:r>
            <a:r>
              <a:rPr lang="sr-Latn-CS" altLang="en-US" dirty="0">
                <a:latin typeface="Book Antiqua" panose="02040602050305030304" pitchFamily="18" charset="0"/>
              </a:rPr>
              <a:t> </a:t>
            </a:r>
            <a:r>
              <a:rPr lang="sr-Latn-CS" altLang="en-US" dirty="0" err="1">
                <a:latin typeface="Book Antiqua" panose="02040602050305030304" pitchFamily="18" charset="0"/>
              </a:rPr>
              <a:t>colliculi</a:t>
            </a:r>
            <a:r>
              <a:rPr lang="sr-Latn-CS" altLang="en-US" dirty="0">
                <a:latin typeface="Book Antiqua" panose="02040602050305030304" pitchFamily="18" charset="0"/>
              </a:rPr>
              <a:t> </a:t>
            </a:r>
            <a:r>
              <a:rPr lang="sr-Latn-CS" altLang="en-US" dirty="0" err="1">
                <a:latin typeface="Book Antiqua" panose="02040602050305030304" pitchFamily="18" charset="0"/>
              </a:rPr>
              <a:t>inferior</a:t>
            </a:r>
            <a:r>
              <a:rPr lang="en-GB" altLang="en-US" dirty="0">
                <a:latin typeface="Book Antiqua" panose="02040602050305030304" pitchFamily="18" charset="0"/>
              </a:rPr>
              <a:t>is</a:t>
            </a:r>
            <a:endParaRPr lang="sr-Latn-CS" altLang="en-US" dirty="0">
              <a:latin typeface="Book Antiqua" panose="02040602050305030304" pitchFamily="18" charset="0"/>
            </a:endParaRPr>
          </a:p>
          <a:p>
            <a:pPr eaLnBrk="1" hangingPunct="1">
              <a:lnSpc>
                <a:spcPct val="150000"/>
              </a:lnSpc>
              <a:buFont typeface="Arial" panose="020B0604020202020204" pitchFamily="34" charset="0"/>
              <a:buNone/>
            </a:pPr>
            <a:endParaRPr lang="en-US" altLang="en-US" sz="1000"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Neuron 3 (three-order neurons):</a:t>
            </a:r>
            <a:r>
              <a:rPr lang="en-US" altLang="en-US" dirty="0">
                <a:latin typeface="Book Antiqua" panose="02040602050305030304" pitchFamily="18" charset="0"/>
              </a:rPr>
              <a:t> </a:t>
            </a:r>
            <a:r>
              <a:rPr lang="en-US" altLang="en-US" b="1" dirty="0">
                <a:latin typeface="Book Antiqua" panose="02040602050305030304" pitchFamily="18" charset="0"/>
              </a:rPr>
              <a:t>nucleus </a:t>
            </a:r>
            <a:r>
              <a:rPr lang="sr-Latn-CS" altLang="en-US" b="1" dirty="0">
                <a:latin typeface="Book Antiqua" panose="02040602050305030304" pitchFamily="18" charset="0"/>
              </a:rPr>
              <a:t>c</a:t>
            </a:r>
            <a:r>
              <a:rPr lang="en-US" altLang="en-US" b="1" dirty="0" err="1">
                <a:latin typeface="Book Antiqua" panose="02040602050305030304" pitchFamily="18" charset="0"/>
              </a:rPr>
              <a:t>orporis</a:t>
            </a:r>
            <a:r>
              <a:rPr lang="en-US" altLang="en-US" b="1" dirty="0">
                <a:latin typeface="Book Antiqua" panose="02040602050305030304" pitchFamily="18" charset="0"/>
              </a:rPr>
              <a:t> </a:t>
            </a:r>
            <a:r>
              <a:rPr lang="en-US" altLang="en-US" b="1" dirty="0" err="1">
                <a:latin typeface="Book Antiqua" panose="02040602050305030304" pitchFamily="18" charset="0"/>
              </a:rPr>
              <a:t>geniculati</a:t>
            </a:r>
            <a:r>
              <a:rPr lang="en-US" altLang="en-US" b="1" dirty="0">
                <a:latin typeface="Book Antiqua" panose="02040602050305030304" pitchFamily="18" charset="0"/>
              </a:rPr>
              <a:t> medialis</a:t>
            </a:r>
          </a:p>
          <a:p>
            <a:pPr eaLnBrk="1" hangingPunct="1">
              <a:lnSpc>
                <a:spcPct val="150000"/>
              </a:lnSpc>
              <a:buFont typeface="Arial" panose="020B0604020202020204" pitchFamily="34" charset="0"/>
              <a:buNone/>
            </a:pPr>
            <a:r>
              <a:rPr lang="en-US" altLang="en-US" dirty="0">
                <a:latin typeface="Book Antiqua" panose="02040602050305030304" pitchFamily="18" charset="0"/>
              </a:rPr>
              <a:t>         </a:t>
            </a:r>
            <a:r>
              <a:rPr lang="en-US" altLang="en-US" dirty="0">
                <a:latin typeface="Book Antiqua" panose="02040602050305030304" pitchFamily="18" charset="0"/>
                <a:sym typeface="Wingdings" panose="05000000000000000000" pitchFamily="2" charset="2"/>
              </a:rPr>
              <a:t>axons of these neurons form </a:t>
            </a:r>
            <a:r>
              <a:rPr lang="en-US" altLang="en-US" dirty="0">
                <a:latin typeface="Book Antiqua" panose="02040602050305030304" pitchFamily="18" charset="0"/>
              </a:rPr>
              <a:t>acoustic radiation </a:t>
            </a:r>
            <a:r>
              <a:rPr lang="en-US" altLang="en-US" dirty="0">
                <a:latin typeface="Book Antiqua" panose="02040602050305030304" pitchFamily="18" charset="0"/>
                <a:sym typeface="Wingdings" panose="05000000000000000000" pitchFamily="2" charset="2"/>
              </a:rPr>
              <a:t> it passes through</a:t>
            </a:r>
            <a:br>
              <a:rPr lang="en-US" altLang="en-US" dirty="0">
                <a:latin typeface="Book Antiqua" panose="02040602050305030304" pitchFamily="18" charset="0"/>
                <a:sym typeface="Wingdings" panose="05000000000000000000" pitchFamily="2" charset="2"/>
              </a:rPr>
            </a:br>
            <a:r>
              <a:rPr lang="en-US" altLang="en-US" dirty="0">
                <a:latin typeface="Book Antiqua" panose="02040602050305030304" pitchFamily="18" charset="0"/>
                <a:sym typeface="Wingdings" panose="05000000000000000000" pitchFamily="2" charset="2"/>
              </a:rPr>
              <a:t>          </a:t>
            </a:r>
            <a:r>
              <a:rPr lang="en-US" altLang="en-US" dirty="0" err="1">
                <a:latin typeface="Book Antiqua" panose="02040602050305030304" pitchFamily="18" charset="0"/>
                <a:sym typeface="Wingdings" panose="05000000000000000000" pitchFamily="2" charset="2"/>
              </a:rPr>
              <a:t>sublentiform</a:t>
            </a:r>
            <a:r>
              <a:rPr lang="en-US" altLang="en-US" dirty="0">
                <a:latin typeface="Book Antiqua" panose="02040602050305030304" pitchFamily="18" charset="0"/>
                <a:sym typeface="Wingdings" panose="05000000000000000000" pitchFamily="2" charset="2"/>
              </a:rPr>
              <a:t> limb of </a:t>
            </a:r>
            <a:r>
              <a:rPr lang="en-US" altLang="en-US" dirty="0">
                <a:latin typeface="Book Antiqua" panose="02040602050305030304" pitchFamily="18" charset="0"/>
              </a:rPr>
              <a:t>capsula interna </a:t>
            </a:r>
            <a:r>
              <a:rPr lang="en-US" altLang="en-US" dirty="0">
                <a:latin typeface="Book Antiqua" panose="02040602050305030304" pitchFamily="18" charset="0"/>
                <a:sym typeface="Wingdings" panose="05000000000000000000" pitchFamily="2" charset="2"/>
              </a:rPr>
              <a:t>and terminates in primary auditory</a:t>
            </a:r>
            <a:br>
              <a:rPr lang="en-US" altLang="en-US" dirty="0">
                <a:latin typeface="Book Antiqua" panose="02040602050305030304" pitchFamily="18" charset="0"/>
                <a:sym typeface="Wingdings" panose="05000000000000000000" pitchFamily="2" charset="2"/>
              </a:rPr>
            </a:br>
            <a:r>
              <a:rPr lang="en-US" altLang="en-US" dirty="0">
                <a:latin typeface="Book Antiqua" panose="02040602050305030304" pitchFamily="18" charset="0"/>
                <a:sym typeface="Wingdings" panose="05000000000000000000" pitchFamily="2" charset="2"/>
              </a:rPr>
              <a:t>          cortex (</a:t>
            </a:r>
            <a:r>
              <a:rPr lang="en-US" altLang="en-US" dirty="0">
                <a:latin typeface="Book Antiqua" panose="02040602050305030304" pitchFamily="18" charset="0"/>
              </a:rPr>
              <a:t>gyri</a:t>
            </a:r>
            <a:r>
              <a:rPr lang="sr-Latn-CS" altLang="en-US" dirty="0">
                <a:latin typeface="Book Antiqua" panose="02040602050305030304" pitchFamily="18" charset="0"/>
              </a:rPr>
              <a:t> </a:t>
            </a:r>
            <a:r>
              <a:rPr lang="en-US" altLang="en-US" dirty="0" err="1">
                <a:latin typeface="Book Antiqua" panose="02040602050305030304" pitchFamily="18" charset="0"/>
              </a:rPr>
              <a:t>temporales</a:t>
            </a:r>
            <a:r>
              <a:rPr lang="en-US" altLang="en-US" dirty="0">
                <a:latin typeface="Book Antiqua" panose="02040602050305030304" pitchFamily="18" charset="0"/>
              </a:rPr>
              <a:t> superior (</a:t>
            </a:r>
            <a:r>
              <a:rPr lang="en-US" altLang="en-US" dirty="0" err="1">
                <a:latin typeface="Book Antiqua" panose="02040602050305030304" pitchFamily="18" charset="0"/>
              </a:rPr>
              <a:t>transversi</a:t>
            </a:r>
            <a:r>
              <a:rPr lang="en-US" altLang="en-US" dirty="0">
                <a:latin typeface="Book Antiqua" panose="02040602050305030304" pitchFamily="18" charset="0"/>
              </a:rPr>
              <a:t> gyri of </a:t>
            </a:r>
            <a:r>
              <a:rPr lang="en-US" altLang="en-US" dirty="0" err="1">
                <a:latin typeface="Book Antiqua" panose="02040602050305030304" pitchFamily="18" charset="0"/>
              </a:rPr>
              <a:t>Herschl</a:t>
            </a:r>
            <a:r>
              <a:rPr lang="en-US" altLang="en-US" dirty="0">
                <a:latin typeface="Book Antiqua" panose="02040602050305030304" pitchFamily="18" charset="0"/>
              </a:rPr>
              <a:t>)) </a:t>
            </a:r>
            <a:r>
              <a:rPr lang="en-US" altLang="en-US" dirty="0">
                <a:latin typeface="Book Antiqua" panose="02040602050305030304" pitchFamily="18" charset="0"/>
                <a:sym typeface="Wingdings" panose="05000000000000000000" pitchFamily="2" charset="2"/>
              </a:rPr>
              <a:t> and secondary</a:t>
            </a:r>
            <a:br>
              <a:rPr lang="en-US" altLang="en-US" dirty="0">
                <a:latin typeface="Book Antiqua" panose="02040602050305030304" pitchFamily="18" charset="0"/>
                <a:sym typeface="Wingdings" panose="05000000000000000000" pitchFamily="2" charset="2"/>
              </a:rPr>
            </a:br>
            <a:r>
              <a:rPr lang="en-US" altLang="en-US" dirty="0">
                <a:latin typeface="Book Antiqua" panose="02040602050305030304" pitchFamily="18" charset="0"/>
                <a:sym typeface="Wingdings" panose="05000000000000000000" pitchFamily="2" charset="2"/>
              </a:rPr>
              <a:t>          auditory cortex </a:t>
            </a:r>
            <a:r>
              <a:rPr lang="en-GB" altLang="en-US" dirty="0">
                <a:latin typeface="Book Antiqua" panose="02040602050305030304" pitchFamily="18" charset="0"/>
                <a:sym typeface="Wingdings" panose="05000000000000000000" pitchFamily="2" charset="2"/>
              </a:rPr>
              <a:t>(</a:t>
            </a:r>
            <a:r>
              <a:rPr lang="en-US" altLang="en-US" dirty="0">
                <a:latin typeface="Book Antiqua" panose="02040602050305030304" pitchFamily="18" charset="0"/>
              </a:rPr>
              <a:t>planum </a:t>
            </a:r>
            <a:r>
              <a:rPr lang="en-US" altLang="en-US" dirty="0" err="1">
                <a:latin typeface="Book Antiqua" panose="02040602050305030304" pitchFamily="18" charset="0"/>
              </a:rPr>
              <a:t>temporale</a:t>
            </a:r>
            <a:r>
              <a:rPr lang="en-US" altLang="en-US" dirty="0">
                <a:latin typeface="Book Antiqua" panose="02040602050305030304" pitchFamily="18" charset="0"/>
              </a:rPr>
              <a:t>) -  (area 41 and 42</a:t>
            </a:r>
            <a:r>
              <a:rPr lang="en-GB" altLang="en-US" dirty="0">
                <a:latin typeface="Book Antiqua" panose="02040602050305030304" pitchFamily="18" charset="0"/>
              </a:rPr>
              <a:t> </a:t>
            </a:r>
            <a:r>
              <a:rPr lang="en-US" altLang="en-US" dirty="0">
                <a:latin typeface="Book Antiqua" panose="02040602050305030304" pitchFamily="18" charset="0"/>
              </a:rPr>
              <a:t>Brodmann).</a:t>
            </a:r>
            <a:endParaRPr lang="en-GB" altLang="en-US" dirty="0">
              <a:latin typeface="Book Antiqua" panose="02040602050305030304" pitchFamily="18" charset="0"/>
            </a:endParaRPr>
          </a:p>
          <a:p>
            <a:pPr eaLnBrk="1" hangingPunct="1">
              <a:lnSpc>
                <a:spcPct val="150000"/>
              </a:lnSpc>
              <a:buFont typeface="Arial" panose="020B0604020202020204" pitchFamily="34" charset="0"/>
              <a:buNone/>
            </a:pPr>
            <a:r>
              <a:rPr lang="en-GB" altLang="en-US" dirty="0">
                <a:latin typeface="Book Antiqua" panose="02040602050305030304" pitchFamily="18" charset="0"/>
              </a:rPr>
              <a:t>Organization of auditory cortex</a:t>
            </a:r>
            <a:r>
              <a:rPr lang="sr-Cyrl-CS" altLang="en-US" dirty="0">
                <a:latin typeface="Book Antiqua" panose="02040602050305030304" pitchFamily="18" charset="0"/>
              </a:rPr>
              <a:t>: </a:t>
            </a:r>
            <a:r>
              <a:rPr lang="en-GB" altLang="en-US" dirty="0">
                <a:latin typeface="Book Antiqua" panose="02040602050305030304" pitchFamily="18" charset="0"/>
              </a:rPr>
              <a:t>presentation of high-frequency sounds is on medial surface of cortex, while of low-frequency sounds is on lateral surface of cortex.</a:t>
            </a:r>
            <a:endParaRPr lang="sr-Cyrl-CS" altLang="en-US" dirty="0">
              <a:latin typeface="Book Antiqua" panose="02040602050305030304" pitchFamily="18"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1" descr="Picture20">
            <a:extLst>
              <a:ext uri="{FF2B5EF4-FFF2-40B4-BE49-F238E27FC236}">
                <a16:creationId xmlns:a16="http://schemas.microsoft.com/office/drawing/2014/main" id="{09D3290F-D8DF-03F1-9F5F-ABA65A00EF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931" y="332656"/>
            <a:ext cx="8466137"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03464800-4835-F5A3-3197-0686AEF7A315}"/>
              </a:ext>
            </a:extLst>
          </p:cNvPr>
          <p:cNvPicPr>
            <a:picLocks noChangeAspect="1"/>
          </p:cNvPicPr>
          <p:nvPr/>
        </p:nvPicPr>
        <p:blipFill>
          <a:blip r:embed="rId3"/>
          <a:stretch>
            <a:fillRect/>
          </a:stretch>
        </p:blipFill>
        <p:spPr>
          <a:xfrm>
            <a:off x="1613469" y="5085184"/>
            <a:ext cx="5917059" cy="1340976"/>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287808-8045-E615-7391-85EA6ACAFCC2}"/>
              </a:ext>
            </a:extLst>
          </p:cNvPr>
          <p:cNvPicPr>
            <a:picLocks noChangeAspect="1"/>
          </p:cNvPicPr>
          <p:nvPr/>
        </p:nvPicPr>
        <p:blipFill>
          <a:blip r:embed="rId2"/>
          <a:stretch>
            <a:fillRect/>
          </a:stretch>
        </p:blipFill>
        <p:spPr>
          <a:xfrm>
            <a:off x="720187" y="1196752"/>
            <a:ext cx="7703626" cy="4215406"/>
          </a:xfrm>
          <a:prstGeom prst="rect">
            <a:avLst/>
          </a:prstGeom>
        </p:spPr>
      </p:pic>
    </p:spTree>
    <p:extLst>
      <p:ext uri="{BB962C8B-B14F-4D97-AF65-F5344CB8AC3E}">
        <p14:creationId xmlns:p14="http://schemas.microsoft.com/office/powerpoint/2010/main" val="104203938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a:extLst>
              <a:ext uri="{FF2B5EF4-FFF2-40B4-BE49-F238E27FC236}">
                <a16:creationId xmlns:a16="http://schemas.microsoft.com/office/drawing/2014/main" id="{FD4A61F8-26ED-A8A2-713D-6B1411739C09}"/>
              </a:ext>
            </a:extLst>
          </p:cNvPr>
          <p:cNvSpPr txBox="1">
            <a:spLocks noChangeArrowheads="1"/>
          </p:cNvSpPr>
          <p:nvPr/>
        </p:nvSpPr>
        <p:spPr bwMode="auto">
          <a:xfrm>
            <a:off x="285750" y="212725"/>
            <a:ext cx="8572500"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buFont typeface="Arial" panose="020B0604020202020204" pitchFamily="34" charset="0"/>
              <a:buNone/>
            </a:pPr>
            <a:r>
              <a:rPr lang="en-US" altLang="en-US" b="1" dirty="0">
                <a:latin typeface="Book Antiqua" panose="02040602050305030304" pitchFamily="18" charset="0"/>
              </a:rPr>
              <a:t>VESTIBULAR PATHWAY</a:t>
            </a:r>
          </a:p>
          <a:p>
            <a:pPr eaLnBrk="1" hangingPunct="1">
              <a:lnSpc>
                <a:spcPct val="150000"/>
              </a:lnSpc>
              <a:buFont typeface="Arial" panose="020B0604020202020204" pitchFamily="34" charset="0"/>
              <a:buNone/>
            </a:pPr>
            <a:r>
              <a:rPr lang="en-US" altLang="en-US" sz="1600" b="1" dirty="0">
                <a:latin typeface="Book Antiqua" panose="02040602050305030304" pitchFamily="18" charset="0"/>
              </a:rPr>
              <a:t>Definition of vestibular system: </a:t>
            </a:r>
            <a:endParaRPr lang="sr-Latn-CS" altLang="en-US" sz="1600" b="1" dirty="0">
              <a:latin typeface="Book Antiqua" panose="02040602050305030304" pitchFamily="18" charset="0"/>
            </a:endParaRPr>
          </a:p>
          <a:p>
            <a:pPr eaLnBrk="1" hangingPunct="1">
              <a:lnSpc>
                <a:spcPct val="150000"/>
              </a:lnSpc>
              <a:buFont typeface="Arial" panose="020B0604020202020204" pitchFamily="34" charset="0"/>
              <a:buNone/>
            </a:pPr>
            <a:r>
              <a:rPr lang="en-GB" sz="1600" dirty="0">
                <a:latin typeface="Book Antiqua" panose="02040602050305030304" pitchFamily="18" charset="0"/>
              </a:rPr>
              <a:t>The vestibular system includes the peripheral vestibular receptors, vestibular component of the VIII nerves, and the vestibular nuclei and their central </a:t>
            </a:r>
            <a:r>
              <a:rPr lang="en-GB" sz="1600" dirty="0" err="1">
                <a:latin typeface="Book Antiqua" panose="02040602050305030304" pitchFamily="18" charset="0"/>
              </a:rPr>
              <a:t>projecions</a:t>
            </a:r>
            <a:r>
              <a:rPr lang="en-GB" sz="1600" dirty="0">
                <a:latin typeface="Book Antiqua" panose="02040602050305030304" pitchFamily="18" charset="0"/>
              </a:rPr>
              <a:t>. It participates in the maintenance of balance and body posture; coordination of body, head, and eye movements; and visual fixation.</a:t>
            </a:r>
            <a:endParaRPr lang="en-US" altLang="en-US" sz="1600"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sz="1600" b="1" dirty="0">
                <a:latin typeface="Book Antiqua" panose="02040602050305030304" pitchFamily="18" charset="0"/>
              </a:rPr>
              <a:t>Neuron 1 (first-order neurons):</a:t>
            </a:r>
            <a:r>
              <a:rPr lang="en-US" altLang="en-US" sz="1600" dirty="0">
                <a:latin typeface="Book Antiqua" panose="02040602050305030304" pitchFamily="18" charset="0"/>
              </a:rPr>
              <a:t> </a:t>
            </a:r>
            <a:r>
              <a:rPr lang="en-US" altLang="en-US" sz="1600" b="1" dirty="0">
                <a:latin typeface="Book Antiqua" panose="02040602050305030304" pitchFamily="18" charset="0"/>
              </a:rPr>
              <a:t>Ganglion </a:t>
            </a:r>
            <a:r>
              <a:rPr lang="en-US" altLang="en-US" sz="1600" b="1" dirty="0" err="1">
                <a:latin typeface="Book Antiqua" panose="02040602050305030304" pitchFamily="18" charset="0"/>
              </a:rPr>
              <a:t>vestibulare</a:t>
            </a:r>
            <a:r>
              <a:rPr lang="en-US" altLang="en-US" sz="1600" b="1" dirty="0">
                <a:latin typeface="Book Antiqua" panose="02040602050305030304" pitchFamily="18" charset="0"/>
              </a:rPr>
              <a:t> </a:t>
            </a:r>
            <a:r>
              <a:rPr lang="en-US" altLang="en-US" sz="1600" b="1" dirty="0" err="1">
                <a:latin typeface="Book Antiqua" panose="02040602050305030304" pitchFamily="18" charset="0"/>
              </a:rPr>
              <a:t>Scarpae</a:t>
            </a:r>
            <a:r>
              <a:rPr lang="en-US" altLang="en-US" sz="1600" b="1" dirty="0">
                <a:latin typeface="Book Antiqua" panose="02040602050305030304" pitchFamily="18" charset="0"/>
              </a:rPr>
              <a:t> (located in meatus </a:t>
            </a:r>
            <a:r>
              <a:rPr lang="en-US" altLang="en-US" sz="1600" b="1" dirty="0" err="1">
                <a:latin typeface="Book Antiqua" panose="02040602050305030304" pitchFamily="18" charset="0"/>
              </a:rPr>
              <a:t>acusticus</a:t>
            </a:r>
            <a:r>
              <a:rPr lang="en-US" altLang="en-US" sz="1600" b="1" dirty="0">
                <a:latin typeface="Book Antiqua" panose="02040602050305030304" pitchFamily="18" charset="0"/>
              </a:rPr>
              <a:t> internus (near fundus))</a:t>
            </a:r>
          </a:p>
          <a:p>
            <a:pPr eaLnBrk="1" hangingPunct="1">
              <a:lnSpc>
                <a:spcPct val="150000"/>
              </a:lnSpc>
              <a:buFont typeface="Arial" panose="020B0604020202020204" pitchFamily="34" charset="0"/>
              <a:buNone/>
            </a:pPr>
            <a:r>
              <a:rPr lang="sr-Latn-CS" altLang="en-US" sz="1600" dirty="0">
                <a:latin typeface="Book Antiqua" panose="02040602050305030304" pitchFamily="18" charset="0"/>
              </a:rPr>
              <a:t> - </a:t>
            </a:r>
            <a:r>
              <a:rPr lang="en-GB" altLang="en-US" sz="1600" dirty="0">
                <a:latin typeface="Book Antiqua" panose="02040602050305030304" pitchFamily="18" charset="0"/>
              </a:rPr>
              <a:t>Dendrites of these neurons have origin in receptor cells of vestibular part of inner ear:</a:t>
            </a:r>
            <a:br>
              <a:rPr lang="en-US" altLang="en-US" sz="1600" dirty="0">
                <a:latin typeface="Book Antiqua" panose="02040602050305030304" pitchFamily="18" charset="0"/>
              </a:rPr>
            </a:br>
            <a:r>
              <a:rPr lang="en-US" altLang="en-US" sz="1600" dirty="0">
                <a:latin typeface="Book Antiqua" panose="02040602050305030304" pitchFamily="18" charset="0"/>
              </a:rPr>
              <a:t>   ampullary crest (crista </a:t>
            </a:r>
            <a:r>
              <a:rPr lang="en-US" altLang="en-US" sz="1600" dirty="0" err="1">
                <a:latin typeface="Book Antiqua" panose="02040602050305030304" pitchFamily="18" charset="0"/>
              </a:rPr>
              <a:t>ampularis</a:t>
            </a:r>
            <a:r>
              <a:rPr lang="en-US" altLang="en-US" sz="1600" dirty="0">
                <a:latin typeface="Book Antiqua" panose="02040602050305030304" pitchFamily="18" charset="0"/>
              </a:rPr>
              <a:t>), macula utriculi and macula sacculi</a:t>
            </a:r>
            <a:r>
              <a:rPr lang="sr-Latn-CS" altLang="en-US" sz="1600" dirty="0">
                <a:latin typeface="Book Antiqua" panose="02040602050305030304" pitchFamily="18" charset="0"/>
              </a:rPr>
              <a:t>.</a:t>
            </a:r>
            <a:endParaRPr lang="en-US" altLang="en-US" sz="1600"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sz="1600" dirty="0">
                <a:latin typeface="Book Antiqua" panose="02040602050305030304" pitchFamily="18" charset="0"/>
              </a:rPr>
              <a:t> - </a:t>
            </a:r>
            <a:r>
              <a:rPr lang="en-US" altLang="en-US" sz="1600" dirty="0">
                <a:latin typeface="Book Antiqua" panose="02040602050305030304" pitchFamily="18" charset="0"/>
              </a:rPr>
              <a:t>Axons of these neurons form vestibular nerve (n. </a:t>
            </a:r>
            <a:r>
              <a:rPr lang="en-US" altLang="en-US" sz="1600" dirty="0" err="1">
                <a:latin typeface="Book Antiqua" panose="02040602050305030304" pitchFamily="18" charset="0"/>
              </a:rPr>
              <a:t>vestibularis</a:t>
            </a:r>
            <a:r>
              <a:rPr lang="en-US" altLang="en-US" sz="1600" dirty="0">
                <a:latin typeface="Book Antiqua" panose="02040602050305030304" pitchFamily="18" charset="0"/>
              </a:rPr>
              <a:t>)</a:t>
            </a:r>
            <a:r>
              <a:rPr lang="sr-Latn-CS" altLang="en-US" sz="1600" dirty="0">
                <a:latin typeface="Book Antiqua" panose="02040602050305030304" pitchFamily="18" charset="0"/>
              </a:rPr>
              <a:t>, </a:t>
            </a:r>
            <a:r>
              <a:rPr lang="en-GB" altLang="en-US" sz="1600" dirty="0">
                <a:latin typeface="Book Antiqua" panose="02040602050305030304" pitchFamily="18" charset="0"/>
              </a:rPr>
              <a:t>that unites with</a:t>
            </a:r>
            <a:br>
              <a:rPr lang="en-GB" altLang="en-US" sz="1600" dirty="0">
                <a:latin typeface="Book Antiqua" panose="02040602050305030304" pitchFamily="18" charset="0"/>
              </a:rPr>
            </a:br>
            <a:r>
              <a:rPr lang="en-GB" altLang="en-US" sz="1600" dirty="0">
                <a:latin typeface="Book Antiqua" panose="02040602050305030304" pitchFamily="18" charset="0"/>
              </a:rPr>
              <a:t>   </a:t>
            </a:r>
            <a:r>
              <a:rPr lang="en-US" altLang="en-US" sz="1600" dirty="0" err="1">
                <a:latin typeface="Book Antiqua" panose="02040602050305030304" pitchFamily="18" charset="0"/>
              </a:rPr>
              <a:t>n.cohchlearis</a:t>
            </a:r>
            <a:r>
              <a:rPr lang="en-GB" altLang="en-US" sz="1600" dirty="0">
                <a:latin typeface="Book Antiqua" panose="02040602050305030304" pitchFamily="18" charset="0"/>
              </a:rPr>
              <a:t> and form </a:t>
            </a:r>
            <a:r>
              <a:rPr lang="en-US" altLang="en-US" sz="1600" dirty="0">
                <a:latin typeface="Book Antiqua" panose="02040602050305030304" pitchFamily="18" charset="0"/>
              </a:rPr>
              <a:t>n. </a:t>
            </a:r>
            <a:r>
              <a:rPr lang="en-US" altLang="en-US" sz="1600" dirty="0" err="1">
                <a:latin typeface="Book Antiqua" panose="02040602050305030304" pitchFamily="18" charset="0"/>
              </a:rPr>
              <a:t>vestibulocochlearis</a:t>
            </a:r>
            <a:endParaRPr lang="sr-Latn-CS" altLang="en-US" sz="1600"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sz="1600" dirty="0">
                <a:latin typeface="Book Antiqua" panose="02040602050305030304" pitchFamily="18" charset="0"/>
              </a:rPr>
              <a:t>N. </a:t>
            </a:r>
            <a:r>
              <a:rPr lang="sr-Latn-CS" altLang="en-US" sz="1600" dirty="0" err="1">
                <a:latin typeface="Book Antiqua" panose="02040602050305030304" pitchFamily="18" charset="0"/>
              </a:rPr>
              <a:t>vestibulocochlearis</a:t>
            </a:r>
            <a:r>
              <a:rPr lang="sr-Latn-CS" altLang="en-US" sz="1600" dirty="0">
                <a:latin typeface="Book Antiqua" panose="02040602050305030304" pitchFamily="18" charset="0"/>
              </a:rPr>
              <a:t> </a:t>
            </a:r>
            <a:r>
              <a:rPr lang="en-GB" altLang="en-US" sz="1600" dirty="0">
                <a:latin typeface="Book Antiqua" panose="02040602050305030304" pitchFamily="18" charset="0"/>
              </a:rPr>
              <a:t>passes through </a:t>
            </a:r>
            <a:r>
              <a:rPr lang="sr-Latn-CS" altLang="en-US" sz="1600" dirty="0" err="1">
                <a:latin typeface="Book Antiqua" panose="02040602050305030304" pitchFamily="18" charset="0"/>
              </a:rPr>
              <a:t>meatus</a:t>
            </a:r>
            <a:r>
              <a:rPr lang="sr-Latn-CS" altLang="en-US" sz="1600" dirty="0">
                <a:latin typeface="Book Antiqua" panose="02040602050305030304" pitchFamily="18" charset="0"/>
              </a:rPr>
              <a:t> </a:t>
            </a:r>
            <a:r>
              <a:rPr lang="en-GB" altLang="sr-Latn-CS" sz="1600" dirty="0">
                <a:latin typeface="Book Antiqua" panose="02040602050305030304" pitchFamily="18" charset="0"/>
              </a:rPr>
              <a:t>and</a:t>
            </a:r>
            <a:r>
              <a:rPr lang="sr-Latn-CS" altLang="en-US" sz="1600" dirty="0">
                <a:latin typeface="Book Antiqua" panose="02040602050305030304" pitchFamily="18" charset="0"/>
              </a:rPr>
              <a:t> </a:t>
            </a:r>
            <a:r>
              <a:rPr lang="sr-Latn-CS" altLang="en-US" sz="1600" dirty="0" err="1">
                <a:latin typeface="Book Antiqua" panose="02040602050305030304" pitchFamily="18" charset="0"/>
              </a:rPr>
              <a:t>porus</a:t>
            </a:r>
            <a:r>
              <a:rPr lang="sr-Latn-CS" altLang="en-US" sz="1600" dirty="0">
                <a:latin typeface="Book Antiqua" panose="02040602050305030304" pitchFamily="18" charset="0"/>
              </a:rPr>
              <a:t> </a:t>
            </a:r>
            <a:r>
              <a:rPr lang="sr-Latn-CS" altLang="en-US" sz="1600" dirty="0" err="1">
                <a:latin typeface="Book Antiqua" panose="02040602050305030304" pitchFamily="18" charset="0"/>
              </a:rPr>
              <a:t>acusticus</a:t>
            </a:r>
            <a:r>
              <a:rPr lang="sr-Latn-CS" altLang="en-US" sz="1600" dirty="0">
                <a:latin typeface="Book Antiqua" panose="02040602050305030304" pitchFamily="18" charset="0"/>
              </a:rPr>
              <a:t> </a:t>
            </a:r>
            <a:r>
              <a:rPr lang="sr-Latn-CS" altLang="en-US" sz="1600" dirty="0" err="1">
                <a:latin typeface="Book Antiqua" panose="02040602050305030304" pitchFamily="18" charset="0"/>
              </a:rPr>
              <a:t>intenus</a:t>
            </a:r>
            <a:r>
              <a:rPr lang="en-GB" altLang="en-US" sz="1600" dirty="0">
                <a:latin typeface="Book Antiqua" panose="02040602050305030304" pitchFamily="18" charset="0"/>
              </a:rPr>
              <a:t> (exit petrous part of temporal bone), then passes through subarachnoid space of pontocerebellar angle and enters the brainstem between medulla oblongata and pons</a:t>
            </a:r>
            <a:r>
              <a:rPr lang="sr-Latn-CS" altLang="en-US" sz="1600" dirty="0">
                <a:latin typeface="Book Antiqua" panose="02040602050305030304" pitchFamily="18" charset="0"/>
              </a:rPr>
              <a:t>. </a:t>
            </a:r>
            <a:r>
              <a:rPr lang="en-GB" altLang="en-US" sz="1600" dirty="0">
                <a:latin typeface="Book Antiqua" panose="02040602050305030304" pitchFamily="18" charset="0"/>
              </a:rPr>
              <a:t>Fibers of vestibular nerve terminates in vestibular nuclei of brain stem (lateral region of rhomboid fossa)</a:t>
            </a:r>
            <a:endParaRPr lang="en-US" altLang="en-US" sz="1600" b="1" dirty="0">
              <a:latin typeface="Book Antiqua" panose="02040602050305030304" pitchFamily="18"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4">
            <a:extLst>
              <a:ext uri="{FF2B5EF4-FFF2-40B4-BE49-F238E27FC236}">
                <a16:creationId xmlns:a16="http://schemas.microsoft.com/office/drawing/2014/main" id="{CC7878CB-FC6B-2341-870F-3584E6473D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4062" r="38202" b="42227"/>
          <a:stretch>
            <a:fillRect/>
          </a:stretch>
        </p:blipFill>
        <p:spPr bwMode="auto">
          <a:xfrm>
            <a:off x="428625" y="1500188"/>
            <a:ext cx="4108450"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3" name="Picture 4">
            <a:extLst>
              <a:ext uri="{FF2B5EF4-FFF2-40B4-BE49-F238E27FC236}">
                <a16:creationId xmlns:a16="http://schemas.microsoft.com/office/drawing/2014/main" id="{4E0AEF70-A0C4-5201-8444-5262BD1171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968" t="5779" r="40714" b="44318"/>
          <a:stretch>
            <a:fillRect/>
          </a:stretch>
        </p:blipFill>
        <p:spPr bwMode="auto">
          <a:xfrm>
            <a:off x="4572000" y="1571625"/>
            <a:ext cx="3954463" cy="288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3">
            <a:extLst>
              <a:ext uri="{FF2B5EF4-FFF2-40B4-BE49-F238E27FC236}">
                <a16:creationId xmlns:a16="http://schemas.microsoft.com/office/drawing/2014/main" id="{207CB7EE-6D8D-2088-C696-6286EEA47F0F}"/>
              </a:ext>
            </a:extLst>
          </p:cNvPr>
          <p:cNvSpPr txBox="1">
            <a:spLocks noChangeArrowheads="1"/>
          </p:cNvSpPr>
          <p:nvPr/>
        </p:nvSpPr>
        <p:spPr bwMode="auto">
          <a:xfrm>
            <a:off x="285750" y="285750"/>
            <a:ext cx="8693150" cy="621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None/>
            </a:pPr>
            <a:r>
              <a:rPr lang="en-US" altLang="en-US" sz="1600" b="1" dirty="0">
                <a:latin typeface="Book Antiqua" panose="02040602050305030304" pitchFamily="18" charset="0"/>
              </a:rPr>
              <a:t>Neuron 2 (second – order neurons): Neurons of Vestibular nuclei</a:t>
            </a:r>
            <a:r>
              <a:rPr lang="sr-Latn-CS" altLang="en-US" sz="1600" b="1" dirty="0">
                <a:latin typeface="Book Antiqua" panose="02040602050305030304" pitchFamily="18" charset="0"/>
              </a:rPr>
              <a:t>:</a:t>
            </a:r>
          </a:p>
          <a:p>
            <a:pPr eaLnBrk="1" hangingPunct="1">
              <a:lnSpc>
                <a:spcPct val="150000"/>
              </a:lnSpc>
              <a:buFont typeface="Arial" panose="020B0604020202020204" pitchFamily="34" charset="0"/>
              <a:buNone/>
            </a:pPr>
            <a:r>
              <a:rPr lang="sr-Latn-CS" altLang="en-US" sz="1600" b="1" dirty="0">
                <a:latin typeface="Book Antiqua" panose="02040602050305030304" pitchFamily="18" charset="0"/>
              </a:rPr>
              <a:t>	- </a:t>
            </a:r>
            <a:r>
              <a:rPr lang="en-US" altLang="en-US" sz="1600" b="1" dirty="0">
                <a:latin typeface="Book Antiqua" panose="02040602050305030304" pitchFamily="18" charset="0"/>
              </a:rPr>
              <a:t>Nc. </a:t>
            </a:r>
            <a:r>
              <a:rPr lang="sr-Latn-CS" altLang="en-US" sz="1600" b="1" dirty="0">
                <a:latin typeface="Book Antiqua" panose="02040602050305030304" pitchFamily="18" charset="0"/>
              </a:rPr>
              <a:t>v</a:t>
            </a:r>
            <a:r>
              <a:rPr lang="en-US" altLang="en-US" sz="1600" b="1" dirty="0" err="1">
                <a:latin typeface="Book Antiqua" panose="02040602050305030304" pitchFamily="18" charset="0"/>
              </a:rPr>
              <a:t>estibularis</a:t>
            </a:r>
            <a:r>
              <a:rPr lang="en-US" altLang="en-US" sz="1600" b="1" dirty="0">
                <a:latin typeface="Book Antiqua" panose="02040602050305030304" pitchFamily="18" charset="0"/>
              </a:rPr>
              <a:t> superior</a:t>
            </a:r>
            <a:r>
              <a:rPr lang="sr-Latn-CS" altLang="en-US" sz="1600" b="1" dirty="0">
                <a:latin typeface="Book Antiqua" panose="02040602050305030304" pitchFamily="18" charset="0"/>
              </a:rPr>
              <a:t>		- </a:t>
            </a:r>
            <a:r>
              <a:rPr lang="en-US" altLang="en-US" sz="1600" b="1" dirty="0">
                <a:latin typeface="Book Antiqua" panose="02040602050305030304" pitchFamily="18" charset="0"/>
              </a:rPr>
              <a:t>Nc. </a:t>
            </a:r>
            <a:r>
              <a:rPr lang="sr-Latn-CS" altLang="en-US" sz="1600" b="1" dirty="0">
                <a:latin typeface="Book Antiqua" panose="02040602050305030304" pitchFamily="18" charset="0"/>
              </a:rPr>
              <a:t>v</a:t>
            </a:r>
            <a:r>
              <a:rPr lang="en-US" altLang="en-US" sz="1600" b="1" dirty="0" err="1">
                <a:latin typeface="Book Antiqua" panose="02040602050305030304" pitchFamily="18" charset="0"/>
              </a:rPr>
              <a:t>estibularis</a:t>
            </a:r>
            <a:r>
              <a:rPr lang="en-US" altLang="en-US" sz="1600" b="1" dirty="0">
                <a:latin typeface="Book Antiqua" panose="02040602050305030304" pitchFamily="18" charset="0"/>
              </a:rPr>
              <a:t> medialis </a:t>
            </a:r>
            <a:endParaRPr lang="sr-Latn-CS" altLang="en-US" sz="1600" b="1"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sz="1600" b="1" dirty="0">
                <a:latin typeface="Book Antiqua" panose="02040602050305030304" pitchFamily="18" charset="0"/>
              </a:rPr>
              <a:t>	 - </a:t>
            </a:r>
            <a:r>
              <a:rPr lang="en-US" altLang="en-US" sz="1600" b="1" dirty="0">
                <a:latin typeface="Book Antiqua" panose="02040602050305030304" pitchFamily="18" charset="0"/>
              </a:rPr>
              <a:t>Nc. </a:t>
            </a:r>
            <a:r>
              <a:rPr lang="sr-Latn-CS" altLang="en-US" sz="1600" b="1" dirty="0">
                <a:latin typeface="Book Antiqua" panose="02040602050305030304" pitchFamily="18" charset="0"/>
              </a:rPr>
              <a:t>v</a:t>
            </a:r>
            <a:r>
              <a:rPr lang="en-US" altLang="en-US" sz="1600" b="1" dirty="0" err="1">
                <a:latin typeface="Book Antiqua" panose="02040602050305030304" pitchFamily="18" charset="0"/>
              </a:rPr>
              <a:t>estibularis</a:t>
            </a:r>
            <a:r>
              <a:rPr lang="en-US" altLang="en-US" sz="1600" b="1" dirty="0">
                <a:latin typeface="Book Antiqua" panose="02040602050305030304" pitchFamily="18" charset="0"/>
              </a:rPr>
              <a:t> inferior</a:t>
            </a:r>
            <a:r>
              <a:rPr lang="sr-Latn-CS" altLang="en-US" sz="1600" b="1" dirty="0">
                <a:latin typeface="Book Antiqua" panose="02040602050305030304" pitchFamily="18" charset="0"/>
              </a:rPr>
              <a:t>		- </a:t>
            </a:r>
            <a:r>
              <a:rPr lang="en-US" altLang="en-US" sz="1600" b="1" dirty="0">
                <a:latin typeface="Book Antiqua" panose="02040602050305030304" pitchFamily="18" charset="0"/>
              </a:rPr>
              <a:t>Nc. </a:t>
            </a:r>
            <a:r>
              <a:rPr lang="sr-Latn-CS" altLang="en-US" sz="1600" b="1" dirty="0">
                <a:latin typeface="Book Antiqua" panose="02040602050305030304" pitchFamily="18" charset="0"/>
              </a:rPr>
              <a:t>v</a:t>
            </a:r>
            <a:r>
              <a:rPr lang="en-US" altLang="en-US" sz="1600" b="1" dirty="0" err="1">
                <a:latin typeface="Book Antiqua" panose="02040602050305030304" pitchFamily="18" charset="0"/>
              </a:rPr>
              <a:t>estibularis</a:t>
            </a:r>
            <a:r>
              <a:rPr lang="en-US" altLang="en-US" sz="1600" b="1" dirty="0">
                <a:latin typeface="Book Antiqua" panose="02040602050305030304" pitchFamily="18" charset="0"/>
              </a:rPr>
              <a:t> lateralis</a:t>
            </a:r>
            <a:endParaRPr lang="sr-Latn-CS" altLang="en-US" sz="1600" b="1" dirty="0">
              <a:latin typeface="Book Antiqua" panose="02040602050305030304" pitchFamily="18" charset="0"/>
            </a:endParaRPr>
          </a:p>
          <a:p>
            <a:pPr eaLnBrk="1" hangingPunct="1">
              <a:lnSpc>
                <a:spcPct val="150000"/>
              </a:lnSpc>
              <a:buFont typeface="Arial" panose="020B0604020202020204" pitchFamily="34" charset="0"/>
              <a:buNone/>
            </a:pPr>
            <a:endParaRPr lang="sr-Latn-CS" altLang="en-US" sz="800" b="1" dirty="0">
              <a:latin typeface="Book Antiqua" panose="02040602050305030304" pitchFamily="18" charset="0"/>
            </a:endParaRPr>
          </a:p>
          <a:p>
            <a:pPr eaLnBrk="1" hangingPunct="1">
              <a:spcBef>
                <a:spcPts val="600"/>
              </a:spcBef>
              <a:spcAft>
                <a:spcPts val="600"/>
              </a:spcAft>
              <a:buFont typeface="Arial" panose="020B0604020202020204" pitchFamily="34" charset="0"/>
              <a:buNone/>
            </a:pPr>
            <a:r>
              <a:rPr lang="en-US" altLang="en-US" sz="1600" dirty="0">
                <a:latin typeface="Book Antiqua" panose="02040602050305030304" pitchFamily="18" charset="0"/>
              </a:rPr>
              <a:t>Axons of these neurons connect these nuclei with spinal cord, cerebellum, reticular formation of brain stem, nuclei of cranial nerves that innervates extraocular muscles and with thalamus</a:t>
            </a:r>
          </a:p>
          <a:p>
            <a:pPr eaLnBrk="1" hangingPunct="1">
              <a:spcBef>
                <a:spcPts val="600"/>
              </a:spcBef>
              <a:spcAft>
                <a:spcPts val="600"/>
              </a:spcAft>
              <a:buFont typeface="Arial" panose="020B0604020202020204" pitchFamily="34" charset="0"/>
              <a:buNone/>
            </a:pPr>
            <a:r>
              <a:rPr lang="en-US" altLang="en-US" sz="1600" dirty="0">
                <a:latin typeface="Book Antiqua" panose="02040602050305030304" pitchFamily="18" charset="0"/>
              </a:rPr>
              <a:t>              </a:t>
            </a:r>
            <a:r>
              <a:rPr lang="en-US" altLang="en-US" sz="1600" u="sng" dirty="0">
                <a:latin typeface="Book Antiqua" panose="02040602050305030304" pitchFamily="18" charset="0"/>
              </a:rPr>
              <a:t>Spinal cord</a:t>
            </a:r>
            <a:r>
              <a:rPr lang="en-US" altLang="en-US" sz="1600" dirty="0">
                <a:latin typeface="Book Antiqua" panose="02040602050305030304" pitchFamily="18" charset="0"/>
              </a:rPr>
              <a:t>: </a:t>
            </a:r>
            <a:r>
              <a:rPr lang="en-US" altLang="en-US" sz="1600" dirty="0" err="1">
                <a:latin typeface="Book Antiqua" panose="02040602050305030304" pitchFamily="18" charset="0"/>
              </a:rPr>
              <a:t>nc</a:t>
            </a:r>
            <a:r>
              <a:rPr lang="en-US" altLang="en-US" sz="1600" dirty="0">
                <a:latin typeface="Book Antiqua" panose="02040602050305030304" pitchFamily="18" charset="0"/>
              </a:rPr>
              <a:t>. </a:t>
            </a:r>
            <a:r>
              <a:rPr lang="sr-Latn-CS" altLang="en-US" sz="1600" dirty="0">
                <a:latin typeface="Book Antiqua" panose="02040602050305030304" pitchFamily="18" charset="0"/>
              </a:rPr>
              <a:t>v</a:t>
            </a:r>
            <a:r>
              <a:rPr lang="en-US" altLang="en-US" sz="1600" dirty="0" err="1">
                <a:latin typeface="Book Antiqua" panose="02040602050305030304" pitchFamily="18" charset="0"/>
              </a:rPr>
              <a:t>estibularis</a:t>
            </a:r>
            <a:r>
              <a:rPr lang="en-US" altLang="en-US" sz="1600" dirty="0">
                <a:latin typeface="Book Antiqua" panose="02040602050305030304" pitchFamily="18" charset="0"/>
              </a:rPr>
              <a:t> lateralis </a:t>
            </a:r>
            <a:r>
              <a:rPr lang="en-US" altLang="en-US" sz="1600" dirty="0">
                <a:latin typeface="Book Antiqua" panose="02040602050305030304" pitchFamily="18" charset="0"/>
                <a:sym typeface="Wingdings" panose="05000000000000000000" pitchFamily="2" charset="2"/>
              </a:rPr>
              <a:t></a:t>
            </a:r>
            <a:r>
              <a:rPr lang="en-US" altLang="en-US" sz="1600" dirty="0">
                <a:latin typeface="Book Antiqua" panose="02040602050305030304" pitchFamily="18" charset="0"/>
              </a:rPr>
              <a:t>tractus </a:t>
            </a:r>
            <a:r>
              <a:rPr lang="en-US" altLang="en-US" sz="1600" dirty="0" err="1">
                <a:latin typeface="Book Antiqua" panose="02040602050305030304" pitchFamily="18" charset="0"/>
              </a:rPr>
              <a:t>vestibulospinalis</a:t>
            </a:r>
            <a:r>
              <a:rPr lang="en-US" altLang="en-US" sz="1600" dirty="0">
                <a:latin typeface="Book Antiqua" panose="02040602050305030304" pitchFamily="18" charset="0"/>
                <a:sym typeface="Wingdings" panose="05000000000000000000" pitchFamily="2" charset="2"/>
              </a:rPr>
              <a:t>  </a:t>
            </a:r>
            <a:br>
              <a:rPr lang="sr-Latn-CS" altLang="en-US" sz="1600" dirty="0">
                <a:latin typeface="Book Antiqua" panose="02040602050305030304" pitchFamily="18" charset="0"/>
              </a:rPr>
            </a:br>
            <a:r>
              <a:rPr lang="sr-Latn-CS" altLang="en-US" sz="1600" dirty="0">
                <a:latin typeface="Book Antiqua" panose="02040602050305030304" pitchFamily="18" charset="0"/>
              </a:rPr>
              <a:t>	</a:t>
            </a:r>
            <a:r>
              <a:rPr lang="en-US" altLang="en-US" sz="1600" dirty="0">
                <a:latin typeface="Book Antiqua" panose="02040602050305030304" pitchFamily="18" charset="0"/>
                <a:sym typeface="Wingdings" panose="05000000000000000000" pitchFamily="2" charset="2"/>
              </a:rPr>
              <a:t></a:t>
            </a:r>
            <a:r>
              <a:rPr lang="en-US" altLang="en-US" sz="1600" dirty="0">
                <a:latin typeface="Book Antiqua" panose="02040602050305030304" pitchFamily="18" charset="0"/>
              </a:rPr>
              <a:t>αγ motoneurons of anterior column (horn) of spinal cord; </a:t>
            </a:r>
            <a:r>
              <a:rPr lang="en-GB" sz="1600" dirty="0">
                <a:latin typeface="Book Antiqua" panose="02040602050305030304" pitchFamily="18" charset="0"/>
              </a:rPr>
              <a:t>this tract is involved in</a:t>
            </a:r>
            <a:br>
              <a:rPr lang="en-GB" sz="1600" dirty="0">
                <a:latin typeface="Book Antiqua" panose="02040602050305030304" pitchFamily="18" charset="0"/>
              </a:rPr>
            </a:br>
            <a:r>
              <a:rPr lang="en-GB" sz="1600" dirty="0">
                <a:latin typeface="Book Antiqua" panose="02040602050305030304" pitchFamily="18" charset="0"/>
              </a:rPr>
              <a:t>                      adjusting the position of the head in response to signals of vestibular origin</a:t>
            </a:r>
            <a:endParaRPr lang="en-US" altLang="en-US" sz="1600" dirty="0">
              <a:latin typeface="Book Antiqua" panose="02040602050305030304" pitchFamily="18" charset="0"/>
            </a:endParaRPr>
          </a:p>
          <a:p>
            <a:pPr eaLnBrk="1" hangingPunct="1">
              <a:spcBef>
                <a:spcPts val="600"/>
              </a:spcBef>
              <a:spcAft>
                <a:spcPts val="600"/>
              </a:spcAft>
              <a:buFont typeface="Arial" panose="020B0604020202020204" pitchFamily="34" charset="0"/>
              <a:buNone/>
            </a:pPr>
            <a:r>
              <a:rPr lang="en-US" altLang="en-US" sz="1600" dirty="0">
                <a:latin typeface="Book Antiqua" panose="02040602050305030304" pitchFamily="18" charset="0"/>
              </a:rPr>
              <a:t>              </a:t>
            </a:r>
            <a:r>
              <a:rPr lang="en-US" altLang="en-US" sz="1600" u="sng" dirty="0">
                <a:latin typeface="Book Antiqua" panose="02040602050305030304" pitchFamily="18" charset="0"/>
              </a:rPr>
              <a:t>Cerebellum</a:t>
            </a:r>
            <a:r>
              <a:rPr lang="en-US" altLang="en-US" sz="1600" dirty="0">
                <a:latin typeface="Book Antiqua" panose="02040602050305030304" pitchFamily="18" charset="0"/>
              </a:rPr>
              <a:t>: </a:t>
            </a:r>
            <a:r>
              <a:rPr lang="en-GB" altLang="en-US" sz="1600" dirty="0">
                <a:latin typeface="Book Antiqua" panose="02040602050305030304" pitchFamily="18" charset="0"/>
              </a:rPr>
              <a:t>axons of the second-orders neurons partly terminate in cortex of</a:t>
            </a:r>
            <a:br>
              <a:rPr lang="en-GB" altLang="en-US" sz="1600" dirty="0">
                <a:latin typeface="Book Antiqua" panose="02040602050305030304" pitchFamily="18" charset="0"/>
              </a:rPr>
            </a:br>
            <a:r>
              <a:rPr lang="en-GB" altLang="en-US" sz="1600" dirty="0">
                <a:latin typeface="Book Antiqua" panose="02040602050305030304" pitchFamily="18" charset="0"/>
              </a:rPr>
              <a:t>              cerebellum (</a:t>
            </a:r>
            <a:r>
              <a:rPr lang="en-GB" sz="1600" dirty="0">
                <a:latin typeface="Book Antiqua" panose="02040602050305030304" pitchFamily="18" charset="0"/>
              </a:rPr>
              <a:t>within the </a:t>
            </a:r>
            <a:r>
              <a:rPr lang="en-GB" sz="1600" dirty="0" err="1">
                <a:latin typeface="Book Antiqua" panose="02040602050305030304" pitchFamily="18" charset="0"/>
              </a:rPr>
              <a:t>flocculonodular</a:t>
            </a:r>
            <a:r>
              <a:rPr lang="en-GB" sz="1600" dirty="0">
                <a:latin typeface="Book Antiqua" panose="02040602050305030304" pitchFamily="18" charset="0"/>
              </a:rPr>
              <a:t> component)</a:t>
            </a:r>
            <a:r>
              <a:rPr lang="en-US" altLang="en-US" sz="1600" dirty="0">
                <a:latin typeface="Book Antiqua" panose="02040602050305030304" pitchFamily="18" charset="0"/>
              </a:rPr>
              <a:t>. Then Purkinje cells of cerebellum</a:t>
            </a:r>
            <a:br>
              <a:rPr lang="en-US" altLang="en-US" sz="1600" dirty="0">
                <a:latin typeface="Book Antiqua" panose="02040602050305030304" pitchFamily="18" charset="0"/>
              </a:rPr>
            </a:br>
            <a:r>
              <a:rPr lang="en-US" altLang="en-US" sz="1600" dirty="0">
                <a:latin typeface="Book Antiqua" panose="02040602050305030304" pitchFamily="18" charset="0"/>
              </a:rPr>
              <a:t>              send fibers back toward the </a:t>
            </a:r>
            <a:r>
              <a:rPr lang="en-GB" altLang="en-US" sz="1600" dirty="0">
                <a:latin typeface="Book Antiqua" panose="02040602050305030304" pitchFamily="18" charset="0"/>
              </a:rPr>
              <a:t>superior, inferior and medial vestibular nuclei</a:t>
            </a:r>
            <a:r>
              <a:rPr lang="en-US" altLang="en-US" sz="1600" dirty="0">
                <a:latin typeface="Book Antiqua" panose="02040602050305030304" pitchFamily="18" charset="0"/>
              </a:rPr>
              <a:t>.</a:t>
            </a:r>
            <a:endParaRPr lang="sr-Latn-CS" altLang="en-US" sz="1600" dirty="0">
              <a:latin typeface="Book Antiqua" panose="02040602050305030304" pitchFamily="18" charset="0"/>
            </a:endParaRPr>
          </a:p>
          <a:p>
            <a:pPr eaLnBrk="1" hangingPunct="1">
              <a:spcBef>
                <a:spcPts val="600"/>
              </a:spcBef>
              <a:spcAft>
                <a:spcPts val="600"/>
              </a:spcAft>
            </a:pPr>
            <a:r>
              <a:rPr lang="en-US" altLang="en-US" sz="1600" dirty="0">
                <a:latin typeface="Book Antiqua" panose="02040602050305030304" pitchFamily="18" charset="0"/>
              </a:rPr>
              <a:t>               </a:t>
            </a:r>
            <a:r>
              <a:rPr lang="en-US" altLang="en-US" sz="1600" u="sng" dirty="0">
                <a:latin typeface="Book Antiqua" panose="02040602050305030304" pitchFamily="18" charset="0"/>
              </a:rPr>
              <a:t>Control of eye movement: </a:t>
            </a:r>
            <a:r>
              <a:rPr lang="en-US" altLang="en-US" sz="1600" dirty="0">
                <a:latin typeface="Book Antiqua" panose="02040602050305030304" pitchFamily="18" charset="0"/>
              </a:rPr>
              <a:t>axons of vestibular nuclei are the part of medial</a:t>
            </a:r>
            <a:br>
              <a:rPr lang="en-US" altLang="en-US" sz="1600" dirty="0">
                <a:latin typeface="Book Antiqua" panose="02040602050305030304" pitchFamily="18" charset="0"/>
              </a:rPr>
            </a:br>
            <a:r>
              <a:rPr lang="en-US" altLang="en-US" sz="1600" dirty="0">
                <a:latin typeface="Book Antiqua" panose="02040602050305030304" pitchFamily="18" charset="0"/>
              </a:rPr>
              <a:t>               longitudinal fasciculus (MLF) - connected with:</a:t>
            </a:r>
            <a:br>
              <a:rPr lang="en-US" altLang="en-US" sz="1600" dirty="0">
                <a:latin typeface="Book Antiqua" panose="02040602050305030304" pitchFamily="18" charset="0"/>
              </a:rPr>
            </a:br>
            <a:r>
              <a:rPr lang="en-US" altLang="en-US" sz="1600" dirty="0">
                <a:latin typeface="Book Antiqua" panose="02040602050305030304" pitchFamily="18" charset="0"/>
              </a:rPr>
              <a:t>                        - relay nuclei of mesencephalon (</a:t>
            </a:r>
            <a:r>
              <a:rPr lang="en-US" altLang="en-US" sz="1600" dirty="0" err="1">
                <a:latin typeface="Book Antiqua" panose="02040602050305030304" pitchFamily="18" charset="0"/>
              </a:rPr>
              <a:t>nc</a:t>
            </a:r>
            <a:r>
              <a:rPr lang="en-US" altLang="en-US" sz="1600" dirty="0">
                <a:latin typeface="Book Antiqua" panose="02040602050305030304" pitchFamily="18" charset="0"/>
              </a:rPr>
              <a:t>. </a:t>
            </a:r>
            <a:r>
              <a:rPr lang="en-US" altLang="en-US" sz="1600" dirty="0" err="1">
                <a:latin typeface="Book Antiqua" panose="02040602050305030304" pitchFamily="18" charset="0"/>
              </a:rPr>
              <a:t>interstitialis</a:t>
            </a:r>
            <a:r>
              <a:rPr lang="en-US" altLang="en-US" sz="1600" dirty="0">
                <a:latin typeface="Book Antiqua" panose="02040602050305030304" pitchFamily="18" charset="0"/>
              </a:rPr>
              <a:t> </a:t>
            </a:r>
            <a:r>
              <a:rPr lang="en-US" altLang="en-US" sz="1600" dirty="0" err="1">
                <a:latin typeface="Book Antiqua" panose="02040602050305030304" pitchFamily="18" charset="0"/>
              </a:rPr>
              <a:t>Cajal</a:t>
            </a:r>
            <a:r>
              <a:rPr lang="en-US" altLang="en-US" sz="1600" dirty="0">
                <a:latin typeface="Book Antiqua" panose="02040602050305030304" pitchFamily="18" charset="0"/>
              </a:rPr>
              <a:t>, </a:t>
            </a:r>
            <a:r>
              <a:rPr lang="en-US" altLang="en-US" sz="1600" dirty="0" err="1">
                <a:latin typeface="Book Antiqua" panose="02040602050305030304" pitchFamily="18" charset="0"/>
              </a:rPr>
              <a:t>nc</a:t>
            </a:r>
            <a:r>
              <a:rPr lang="en-US" altLang="en-US" sz="1600" dirty="0">
                <a:latin typeface="Book Antiqua" panose="02040602050305030304" pitchFamily="18" charset="0"/>
              </a:rPr>
              <a:t>. </a:t>
            </a:r>
            <a:r>
              <a:rPr lang="en-US" altLang="en-US" sz="1600" dirty="0" err="1">
                <a:latin typeface="Book Antiqua" panose="02040602050305030304" pitchFamily="18" charset="0"/>
              </a:rPr>
              <a:t>interstitialis</a:t>
            </a:r>
            <a:r>
              <a:rPr lang="en-US" altLang="en-US" sz="1600" dirty="0">
                <a:latin typeface="Book Antiqua" panose="02040602050305030304" pitchFamily="18" charset="0"/>
              </a:rPr>
              <a:t> rostralis,</a:t>
            </a:r>
            <a:br>
              <a:rPr lang="en-US" altLang="en-US" sz="1600" dirty="0">
                <a:latin typeface="Book Antiqua" panose="02040602050305030304" pitchFamily="18" charset="0"/>
              </a:rPr>
            </a:br>
            <a:r>
              <a:rPr lang="en-US" altLang="en-US" sz="1600" dirty="0">
                <a:latin typeface="Book Antiqua" panose="02040602050305030304" pitchFamily="18" charset="0"/>
              </a:rPr>
              <a:t>                          </a:t>
            </a:r>
            <a:r>
              <a:rPr lang="en-US" altLang="en-US" sz="1600" dirty="0" err="1">
                <a:latin typeface="Book Antiqua" panose="02040602050305030304" pitchFamily="18" charset="0"/>
              </a:rPr>
              <a:t>nc</a:t>
            </a:r>
            <a:r>
              <a:rPr lang="en-US" altLang="en-US" sz="1600" dirty="0">
                <a:latin typeface="Book Antiqua" panose="02040602050305030304" pitchFamily="18" charset="0"/>
              </a:rPr>
              <a:t>. </a:t>
            </a:r>
            <a:r>
              <a:rPr lang="en-US" altLang="en-US" sz="1600" dirty="0" err="1">
                <a:latin typeface="Book Antiqua" panose="02040602050305030304" pitchFamily="18" charset="0"/>
              </a:rPr>
              <a:t>Darkshewisch</a:t>
            </a:r>
            <a:r>
              <a:rPr lang="en-US" altLang="en-US" sz="1600" dirty="0">
                <a:latin typeface="Book Antiqua" panose="02040602050305030304" pitchFamily="18" charset="0"/>
              </a:rPr>
              <a:t>) – involved in control of eye movement </a:t>
            </a:r>
            <a:br>
              <a:rPr lang="en-US" altLang="en-US" sz="1600" dirty="0">
                <a:latin typeface="Book Antiqua" panose="02040602050305030304" pitchFamily="18" charset="0"/>
              </a:rPr>
            </a:br>
            <a:r>
              <a:rPr lang="en-US" altLang="en-US" sz="1600" dirty="0">
                <a:latin typeface="Book Antiqua" panose="02040602050305030304" pitchFamily="18" charset="0"/>
              </a:rPr>
              <a:t>                       - </a:t>
            </a:r>
            <a:r>
              <a:rPr lang="en-GB" altLang="en-US" sz="1600" dirty="0">
                <a:latin typeface="Book Antiqua" panose="02040602050305030304" pitchFamily="18" charset="0"/>
              </a:rPr>
              <a:t>motor nuclei of 3</a:t>
            </a:r>
            <a:r>
              <a:rPr lang="en-GB" altLang="en-US" sz="1600" baseline="30000" dirty="0">
                <a:latin typeface="Book Antiqua" panose="02040602050305030304" pitchFamily="18" charset="0"/>
              </a:rPr>
              <a:t>rd</a:t>
            </a:r>
            <a:r>
              <a:rPr lang="en-GB" altLang="en-US" sz="1600" dirty="0">
                <a:latin typeface="Book Antiqua" panose="02040602050305030304" pitchFamily="18" charset="0"/>
              </a:rPr>
              <a:t> , 4</a:t>
            </a:r>
            <a:r>
              <a:rPr lang="en-GB" altLang="en-US" sz="1600" baseline="30000" dirty="0">
                <a:latin typeface="Book Antiqua" panose="02040602050305030304" pitchFamily="18" charset="0"/>
              </a:rPr>
              <a:t>th</a:t>
            </a:r>
            <a:r>
              <a:rPr lang="en-GB" altLang="en-US" sz="1600" dirty="0">
                <a:latin typeface="Book Antiqua" panose="02040602050305030304" pitchFamily="18" charset="0"/>
              </a:rPr>
              <a:t> and 6</a:t>
            </a:r>
            <a:r>
              <a:rPr lang="en-GB" altLang="en-US" sz="1600" baseline="30000" dirty="0">
                <a:latin typeface="Book Antiqua" panose="02040602050305030304" pitchFamily="18" charset="0"/>
              </a:rPr>
              <a:t>th</a:t>
            </a:r>
            <a:r>
              <a:rPr lang="en-GB" altLang="en-US" sz="1600" dirty="0">
                <a:latin typeface="Book Antiqua" panose="02040602050305030304" pitchFamily="18" charset="0"/>
              </a:rPr>
              <a:t> cranial nerve</a:t>
            </a:r>
            <a:br>
              <a:rPr lang="en-GB" altLang="en-US" sz="1600" dirty="0">
                <a:latin typeface="Book Antiqua" panose="02040602050305030304" pitchFamily="18" charset="0"/>
              </a:rPr>
            </a:br>
            <a:br>
              <a:rPr lang="en-US" altLang="en-US" sz="1600" dirty="0">
                <a:latin typeface="Book Antiqua" panose="02040602050305030304" pitchFamily="18" charset="0"/>
              </a:rPr>
            </a:br>
            <a:r>
              <a:rPr lang="en-GB" sz="1600" b="0" i="0" dirty="0">
                <a:solidFill>
                  <a:srgbClr val="C00000"/>
                </a:solidFill>
                <a:effectLst/>
                <a:highlight>
                  <a:srgbClr val="FFFFFF"/>
                </a:highlight>
                <a:latin typeface="Constantia" panose="02030602050306030303" pitchFamily="18" charset="0"/>
              </a:rPr>
              <a:t>The medial longitudinal fasciculus plays a role in coordinating conjugate eye movements and associated movements of the head and neck in relation to vestibular stimuli and spatial orientation.</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4" descr="_0009 a">
            <a:extLst>
              <a:ext uri="{FF2B5EF4-FFF2-40B4-BE49-F238E27FC236}">
                <a16:creationId xmlns:a16="http://schemas.microsoft.com/office/drawing/2014/main" id="{D5D7C4C9-7005-DD3E-F410-D4A3D85851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0"/>
            <a:ext cx="51387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a:extLst>
              <a:ext uri="{FF2B5EF4-FFF2-40B4-BE49-F238E27FC236}">
                <a16:creationId xmlns:a16="http://schemas.microsoft.com/office/drawing/2014/main" id="{EFFD1539-3905-7D3A-F20E-3DB2FDA191D5}"/>
              </a:ext>
            </a:extLst>
          </p:cNvPr>
          <p:cNvSpPr txBox="1">
            <a:spLocks noChangeArrowheads="1"/>
          </p:cNvSpPr>
          <p:nvPr/>
        </p:nvSpPr>
        <p:spPr bwMode="auto">
          <a:xfrm>
            <a:off x="285750" y="428625"/>
            <a:ext cx="8572500"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None/>
            </a:pPr>
            <a:r>
              <a:rPr lang="en-US" altLang="en-US" b="1" dirty="0">
                <a:latin typeface="Book Antiqua" panose="02040602050305030304" pitchFamily="18" charset="0"/>
              </a:rPr>
              <a:t>Neuron 3 (third-order neuron):</a:t>
            </a:r>
            <a:r>
              <a:rPr lang="en-US" altLang="en-US" dirty="0">
                <a:latin typeface="Book Antiqua" panose="02040602050305030304" pitchFamily="18" charset="0"/>
              </a:rPr>
              <a:t>   </a:t>
            </a:r>
            <a:br>
              <a:rPr lang="en-US" altLang="en-US" b="1" dirty="0">
                <a:latin typeface="Book Antiqua" panose="02040602050305030304" pitchFamily="18" charset="0"/>
              </a:rPr>
            </a:br>
            <a:r>
              <a:rPr lang="en-US" altLang="en-US" b="1" dirty="0">
                <a:latin typeface="Book Antiqua" panose="02040602050305030304" pitchFamily="18" charset="0"/>
              </a:rPr>
              <a:t>                         - Nc. </a:t>
            </a:r>
            <a:r>
              <a:rPr lang="en-US" altLang="en-US" b="1" dirty="0" err="1">
                <a:latin typeface="Book Antiqua" panose="02040602050305030304" pitchFamily="18" charset="0"/>
              </a:rPr>
              <a:t>Ventralis</a:t>
            </a:r>
            <a:r>
              <a:rPr lang="en-US" altLang="en-US" b="1" dirty="0">
                <a:latin typeface="Book Antiqua" panose="02040602050305030304" pitchFamily="18" charset="0"/>
              </a:rPr>
              <a:t> </a:t>
            </a:r>
            <a:r>
              <a:rPr lang="en-US" altLang="en-US" b="1" dirty="0" err="1">
                <a:latin typeface="Book Antiqua" panose="02040602050305030304" pitchFamily="18" charset="0"/>
              </a:rPr>
              <a:t>posterolateralis</a:t>
            </a: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                     </a:t>
            </a:r>
            <a:r>
              <a:rPr lang="sr-Latn-CS" altLang="en-US" b="1" dirty="0">
                <a:latin typeface="Book Antiqua" panose="02040602050305030304" pitchFamily="18" charset="0"/>
              </a:rPr>
              <a:t>    </a:t>
            </a:r>
            <a:r>
              <a:rPr lang="en-GB" altLang="en-US" b="1" dirty="0">
                <a:latin typeface="Book Antiqua" panose="02040602050305030304" pitchFamily="18" charset="0"/>
              </a:rPr>
              <a:t>- </a:t>
            </a:r>
            <a:r>
              <a:rPr lang="en-US" altLang="en-US" b="1" dirty="0">
                <a:latin typeface="Book Antiqua" panose="02040602050305030304" pitchFamily="18" charset="0"/>
              </a:rPr>
              <a:t>Nc. </a:t>
            </a:r>
            <a:r>
              <a:rPr lang="en-US" altLang="en-US" b="1" dirty="0" err="1">
                <a:latin typeface="Book Antiqua" panose="02040602050305030304" pitchFamily="18" charset="0"/>
              </a:rPr>
              <a:t>Ventralis</a:t>
            </a:r>
            <a:r>
              <a:rPr lang="en-US" altLang="en-US" b="1" dirty="0">
                <a:latin typeface="Book Antiqua" panose="02040602050305030304" pitchFamily="18" charset="0"/>
              </a:rPr>
              <a:t> lateralis thalami</a:t>
            </a:r>
          </a:p>
          <a:p>
            <a:pPr eaLnBrk="1" hangingPunct="1">
              <a:lnSpc>
                <a:spcPct val="150000"/>
              </a:lnSpc>
              <a:buFont typeface="Arial" panose="020B0604020202020204" pitchFamily="34" charset="0"/>
              <a:buNone/>
            </a:pPr>
            <a:r>
              <a:rPr lang="en-US" altLang="en-US" dirty="0">
                <a:latin typeface="Book Antiqua" panose="02040602050305030304" pitchFamily="18" charset="0"/>
              </a:rPr>
              <a:t>  - Axons of these third order neurons of thalamus pass through the pedunculi</a:t>
            </a:r>
            <a:br>
              <a:rPr lang="en-US" altLang="en-US" dirty="0">
                <a:latin typeface="Book Antiqua" panose="02040602050305030304" pitchFamily="18" charset="0"/>
              </a:rPr>
            </a:br>
            <a:r>
              <a:rPr lang="en-US" altLang="en-US" dirty="0">
                <a:latin typeface="Book Antiqua" panose="02040602050305030304" pitchFamily="18" charset="0"/>
              </a:rPr>
              <a:t>    thalami (radiation </a:t>
            </a:r>
            <a:r>
              <a:rPr lang="en-US" altLang="en-US" dirty="0" err="1">
                <a:latin typeface="Book Antiqua" panose="02040602050305030304" pitchFamily="18" charset="0"/>
              </a:rPr>
              <a:t>thalamica</a:t>
            </a:r>
            <a:r>
              <a:rPr lang="en-US" altLang="en-US" dirty="0">
                <a:latin typeface="Book Antiqua" panose="02040602050305030304" pitchFamily="18" charset="0"/>
              </a:rPr>
              <a:t>) to the primary vestibular cerebral cortex -  are</a:t>
            </a:r>
            <a:r>
              <a:rPr lang="sr-Cyrl-RS" altLang="en-US" dirty="0">
                <a:latin typeface="Book Antiqua" panose="02040602050305030304" pitchFamily="18" charset="0"/>
              </a:rPr>
              <a:t>а</a:t>
            </a:r>
            <a:br>
              <a:rPr lang="en-GB" altLang="en-US" dirty="0">
                <a:latin typeface="Book Antiqua" panose="02040602050305030304" pitchFamily="18" charset="0"/>
              </a:rPr>
            </a:br>
            <a:r>
              <a:rPr lang="en-GB" altLang="en-US" dirty="0">
                <a:latin typeface="Book Antiqua" panose="02040602050305030304" pitchFamily="18" charset="0"/>
              </a:rPr>
              <a:t>    </a:t>
            </a:r>
            <a:r>
              <a:rPr lang="en-US" altLang="en-US" dirty="0" err="1">
                <a:latin typeface="Book Antiqua" panose="02040602050305030304" pitchFamily="18" charset="0"/>
              </a:rPr>
              <a:t>vestibularis</a:t>
            </a:r>
            <a:r>
              <a:rPr lang="en-US" altLang="en-US" dirty="0">
                <a:latin typeface="Book Antiqua" panose="02040602050305030304" pitchFamily="18" charset="0"/>
              </a:rPr>
              <a:t> (</a:t>
            </a:r>
            <a:r>
              <a:rPr lang="en-GB" sz="1800" dirty="0">
                <a:effectLst/>
                <a:latin typeface="Book Antiqua" panose="02040602050305030304" pitchFamily="18" charset="0"/>
              </a:rPr>
              <a:t>posterior part of the insula, deep to the lateral sulcus.</a:t>
            </a:r>
            <a:r>
              <a:rPr lang="en-US" sz="1800" dirty="0">
                <a:effectLst/>
                <a:latin typeface="Book Antiqua" panose="02040602050305030304" pitchFamily="18" charset="0"/>
              </a:rPr>
              <a:t>)</a:t>
            </a:r>
            <a:endParaRPr lang="sr-Latn-CS" altLang="en-US" dirty="0">
              <a:latin typeface="Book Antiqua" panose="02040602050305030304" pitchFamily="18"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63A56B-DEE6-73CC-728B-0094D81AE958}"/>
              </a:ext>
            </a:extLst>
          </p:cNvPr>
          <p:cNvPicPr>
            <a:picLocks noChangeAspect="1"/>
          </p:cNvPicPr>
          <p:nvPr/>
        </p:nvPicPr>
        <p:blipFill>
          <a:blip r:embed="rId2"/>
          <a:stretch>
            <a:fillRect/>
          </a:stretch>
        </p:blipFill>
        <p:spPr>
          <a:xfrm>
            <a:off x="720801" y="799870"/>
            <a:ext cx="7702397" cy="5258260"/>
          </a:xfrm>
          <a:prstGeom prst="rect">
            <a:avLst/>
          </a:prstGeom>
        </p:spPr>
      </p:pic>
    </p:spTree>
    <p:extLst>
      <p:ext uri="{BB962C8B-B14F-4D97-AF65-F5344CB8AC3E}">
        <p14:creationId xmlns:p14="http://schemas.microsoft.com/office/powerpoint/2010/main" val="290359583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3">
            <a:extLst>
              <a:ext uri="{FF2B5EF4-FFF2-40B4-BE49-F238E27FC236}">
                <a16:creationId xmlns:a16="http://schemas.microsoft.com/office/drawing/2014/main" id="{A6FB1306-BECF-434E-3716-D302DF7E2FF6}"/>
              </a:ext>
            </a:extLst>
          </p:cNvPr>
          <p:cNvSpPr txBox="1">
            <a:spLocks noChangeArrowheads="1"/>
          </p:cNvSpPr>
          <p:nvPr/>
        </p:nvSpPr>
        <p:spPr bwMode="auto">
          <a:xfrm>
            <a:off x="285750" y="428625"/>
            <a:ext cx="8858250" cy="614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buFont typeface="Arial" panose="020B0604020202020204" pitchFamily="34" charset="0"/>
              <a:buNone/>
            </a:pPr>
            <a:r>
              <a:rPr lang="en-US" altLang="en-US" b="1" dirty="0">
                <a:latin typeface="Book Antiqua" panose="02040602050305030304" pitchFamily="18" charset="0"/>
              </a:rPr>
              <a:t>GUSTATORY PATHWAY</a:t>
            </a:r>
          </a:p>
          <a:p>
            <a:pPr eaLnBrk="1" hangingPunct="1">
              <a:lnSpc>
                <a:spcPct val="150000"/>
              </a:lnSpc>
              <a:buFont typeface="Arial" panose="020B0604020202020204" pitchFamily="34" charset="0"/>
              <a:buNone/>
            </a:pPr>
            <a:r>
              <a:rPr lang="en-US" altLang="en-US" sz="1700" b="1" dirty="0">
                <a:latin typeface="Book Antiqua" panose="02040602050305030304" pitchFamily="18" charset="0"/>
              </a:rPr>
              <a:t>Definition of gustatory system: </a:t>
            </a:r>
            <a:endParaRPr lang="sr-Latn-CS" altLang="en-US" sz="1700"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sz="1700" dirty="0">
                <a:latin typeface="Book Antiqua" panose="02040602050305030304" pitchFamily="18" charset="0"/>
              </a:rPr>
              <a:t>Gustatory system </a:t>
            </a:r>
            <a:r>
              <a:rPr lang="en-GB" sz="1600" b="0" i="0" dirty="0">
                <a:solidFill>
                  <a:srgbClr val="0D0D0D"/>
                </a:solidFill>
                <a:effectLst/>
                <a:highlight>
                  <a:srgbClr val="FFFFFF"/>
                </a:highlight>
                <a:latin typeface="Book Antiqua" panose="02040602050305030304" pitchFamily="18" charset="0"/>
              </a:rPr>
              <a:t>is composed of receptor taste buds and neurons that receive, transmit, </a:t>
            </a:r>
            <a:r>
              <a:rPr lang="en-GB" sz="1600" b="0" i="0" dirty="0" err="1">
                <a:solidFill>
                  <a:srgbClr val="0D0D0D"/>
                </a:solidFill>
                <a:effectLst/>
                <a:highlight>
                  <a:srgbClr val="FFFFFF"/>
                </a:highlight>
                <a:latin typeface="Book Antiqua" panose="02040602050305030304" pitchFamily="18" charset="0"/>
              </a:rPr>
              <a:t>analyze</a:t>
            </a:r>
            <a:r>
              <a:rPr lang="en-GB" sz="1600" b="0" i="0" dirty="0">
                <a:solidFill>
                  <a:srgbClr val="0D0D0D"/>
                </a:solidFill>
                <a:effectLst/>
                <a:highlight>
                  <a:srgbClr val="FFFFFF"/>
                </a:highlight>
                <a:latin typeface="Book Antiqua" panose="02040602050305030304" pitchFamily="18" charset="0"/>
              </a:rPr>
              <a:t>, and recognize gustatory stimuli, through gustatory pathway.</a:t>
            </a:r>
            <a:endParaRPr lang="en-US" altLang="en-US" sz="1700"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sz="1700" b="1" dirty="0">
                <a:latin typeface="Book Antiqua" panose="02040602050305030304" pitchFamily="18" charset="0"/>
              </a:rPr>
              <a:t>Neuron 1 (first-order neurons):</a:t>
            </a:r>
            <a:r>
              <a:rPr lang="en-US" altLang="en-US" sz="1700" dirty="0">
                <a:latin typeface="Book Antiqua" panose="02040602050305030304" pitchFamily="18" charset="0"/>
              </a:rPr>
              <a:t> </a:t>
            </a:r>
            <a:r>
              <a:rPr lang="en-US" altLang="en-US" sz="1700" b="1" dirty="0">
                <a:latin typeface="Book Antiqua" panose="02040602050305030304" pitchFamily="18" charset="0"/>
              </a:rPr>
              <a:t>Gustatory neurons of sensory ganglions 7th, 9th </a:t>
            </a:r>
            <a:r>
              <a:rPr lang="en-GB" altLang="en-US" sz="1700" b="1" dirty="0">
                <a:latin typeface="Book Antiqua" panose="02040602050305030304" pitchFamily="18" charset="0"/>
              </a:rPr>
              <a:t>and 10th</a:t>
            </a:r>
            <a:r>
              <a:rPr lang="en-US" altLang="en-US" sz="1700" b="1" dirty="0">
                <a:latin typeface="Book Antiqua" panose="02040602050305030304" pitchFamily="18" charset="0"/>
              </a:rPr>
              <a:t> cranial nerve.</a:t>
            </a:r>
          </a:p>
          <a:p>
            <a:pPr eaLnBrk="1" hangingPunct="1">
              <a:lnSpc>
                <a:spcPct val="150000"/>
              </a:lnSpc>
              <a:buFont typeface="Arial" panose="020B0604020202020204" pitchFamily="34" charset="0"/>
              <a:buNone/>
            </a:pPr>
            <a:r>
              <a:rPr lang="en-US" altLang="en-US" sz="1700" dirty="0">
                <a:latin typeface="Book Antiqua" panose="02040602050305030304" pitchFamily="18" charset="0"/>
              </a:rPr>
              <a:t>     </a:t>
            </a:r>
            <a:r>
              <a:rPr lang="sr-Latn-CS" altLang="en-US" sz="1700" dirty="0">
                <a:latin typeface="Book Antiqua" panose="02040602050305030304" pitchFamily="18" charset="0"/>
              </a:rPr>
              <a:t>- </a:t>
            </a:r>
            <a:r>
              <a:rPr lang="en-US" altLang="en-US" sz="1700" dirty="0">
                <a:latin typeface="Book Antiqua" panose="02040602050305030304" pitchFamily="18" charset="0"/>
              </a:rPr>
              <a:t>Peripheral processes of these neurons are the parts of 7</a:t>
            </a:r>
            <a:r>
              <a:rPr lang="en-US" altLang="en-US" sz="1700" baseline="30000" dirty="0">
                <a:latin typeface="Book Antiqua" panose="02040602050305030304" pitchFamily="18" charset="0"/>
              </a:rPr>
              <a:t>th</a:t>
            </a:r>
            <a:r>
              <a:rPr lang="en-US" altLang="en-US" sz="1700" dirty="0">
                <a:latin typeface="Book Antiqua" panose="02040602050305030304" pitchFamily="18" charset="0"/>
              </a:rPr>
              <a:t>, 9</a:t>
            </a:r>
            <a:r>
              <a:rPr lang="en-US" altLang="en-US" sz="1700" baseline="30000" dirty="0">
                <a:latin typeface="Book Antiqua" panose="02040602050305030304" pitchFamily="18" charset="0"/>
              </a:rPr>
              <a:t>th</a:t>
            </a:r>
            <a:r>
              <a:rPr lang="en-US" altLang="en-US" sz="1700" dirty="0">
                <a:latin typeface="Book Antiqua" panose="02040602050305030304" pitchFamily="18" charset="0"/>
              </a:rPr>
              <a:t> and 10</a:t>
            </a:r>
            <a:r>
              <a:rPr lang="en-US" altLang="en-US" sz="1700" baseline="30000" dirty="0">
                <a:latin typeface="Book Antiqua" panose="02040602050305030304" pitchFamily="18" charset="0"/>
              </a:rPr>
              <a:t>th</a:t>
            </a:r>
            <a:r>
              <a:rPr lang="en-US" altLang="en-US" sz="1700" dirty="0">
                <a:latin typeface="Book Antiqua" panose="02040602050305030304" pitchFamily="18" charset="0"/>
              </a:rPr>
              <a:t> cranial nerve </a:t>
            </a:r>
            <a:r>
              <a:rPr lang="en-GB" altLang="en-US" sz="1700" dirty="0">
                <a:latin typeface="Book Antiqua" panose="02040602050305030304" pitchFamily="18" charset="0"/>
              </a:rPr>
              <a:t>and</a:t>
            </a:r>
            <a:br>
              <a:rPr lang="en-GB" altLang="en-US" sz="1700" dirty="0">
                <a:latin typeface="Book Antiqua" panose="02040602050305030304" pitchFamily="18" charset="0"/>
              </a:rPr>
            </a:br>
            <a:r>
              <a:rPr lang="en-GB" altLang="en-US" sz="1700" dirty="0">
                <a:latin typeface="Book Antiqua" panose="02040602050305030304" pitchFamily="18" charset="0"/>
              </a:rPr>
              <a:t>        convey gustatory (taste) stimuli from gustatory (taste) buds</a:t>
            </a:r>
            <a:r>
              <a:rPr lang="en-US" altLang="en-US" sz="1700" dirty="0">
                <a:latin typeface="Book Antiqua" panose="02040602050305030304" pitchFamily="18" charset="0"/>
              </a:rPr>
              <a:t>.</a:t>
            </a:r>
          </a:p>
          <a:p>
            <a:pPr eaLnBrk="1" hangingPunct="1">
              <a:lnSpc>
                <a:spcPct val="150000"/>
              </a:lnSpc>
              <a:buFont typeface="Arial" panose="020B0604020202020204" pitchFamily="34" charset="0"/>
              <a:buNone/>
            </a:pPr>
            <a:r>
              <a:rPr lang="en-US" altLang="en-US" sz="1700" dirty="0">
                <a:latin typeface="Book Antiqua" panose="02040602050305030304" pitchFamily="18" charset="0"/>
              </a:rPr>
              <a:t>   </a:t>
            </a:r>
            <a:r>
              <a:rPr lang="en-GB" altLang="en-US" sz="1700" dirty="0">
                <a:latin typeface="Book Antiqua" panose="02040602050305030304" pitchFamily="18" charset="0"/>
              </a:rPr>
              <a:t>7</a:t>
            </a:r>
            <a:r>
              <a:rPr lang="en-GB" altLang="en-US" sz="1700" baseline="30000" dirty="0">
                <a:latin typeface="Book Antiqua" panose="02040602050305030304" pitchFamily="18" charset="0"/>
              </a:rPr>
              <a:t>th</a:t>
            </a:r>
            <a:r>
              <a:rPr lang="en-GB" altLang="en-US" sz="1700" dirty="0">
                <a:latin typeface="Book Antiqua" panose="02040602050305030304" pitchFamily="18" charset="0"/>
              </a:rPr>
              <a:t> cranial nerve - </a:t>
            </a:r>
            <a:r>
              <a:rPr lang="en-US" altLang="en-US" sz="1700" u="sng" dirty="0">
                <a:latin typeface="Book Antiqua" panose="02040602050305030304" pitchFamily="18" charset="0"/>
              </a:rPr>
              <a:t>n. facialis </a:t>
            </a:r>
            <a:r>
              <a:rPr lang="en-US" altLang="en-US" sz="1700" dirty="0">
                <a:latin typeface="Book Antiqua" panose="02040602050305030304" pitchFamily="18" charset="0"/>
              </a:rPr>
              <a:t>– from anterior 2/3rds of tongue </a:t>
            </a:r>
            <a:r>
              <a:rPr lang="en-US" altLang="en-US" sz="1700" dirty="0">
                <a:latin typeface="Book Antiqua" panose="02040602050305030304" pitchFamily="18" charset="0"/>
                <a:sym typeface="Wingdings" panose="05000000000000000000" pitchFamily="2" charset="2"/>
              </a:rPr>
              <a:t>(from</a:t>
            </a:r>
            <a:r>
              <a:rPr lang="en-US" altLang="en-US" sz="1700" dirty="0">
                <a:latin typeface="Book Antiqua" panose="02040602050305030304" pitchFamily="18" charset="0"/>
              </a:rPr>
              <a:t> papillae </a:t>
            </a:r>
            <a:r>
              <a:rPr lang="en-US" altLang="en-US" sz="1700" dirty="0" err="1">
                <a:latin typeface="Book Antiqua" panose="02040602050305030304" pitchFamily="18" charset="0"/>
              </a:rPr>
              <a:t>fungiformes</a:t>
            </a:r>
            <a:r>
              <a:rPr lang="en-US" altLang="en-US" sz="1700" dirty="0">
                <a:latin typeface="Book Antiqua" panose="02040602050305030304" pitchFamily="18" charset="0"/>
              </a:rPr>
              <a:t>)</a:t>
            </a:r>
            <a:br>
              <a:rPr lang="sr-Latn-CS" altLang="en-US" sz="1700" dirty="0">
                <a:latin typeface="Book Antiqua" panose="02040602050305030304" pitchFamily="18" charset="0"/>
              </a:rPr>
            </a:br>
            <a:r>
              <a:rPr lang="sr-Latn-CS" altLang="en-US" sz="1700" dirty="0">
                <a:latin typeface="Book Antiqua" panose="02040602050305030304" pitchFamily="18" charset="0"/>
              </a:rPr>
              <a:t>		 </a:t>
            </a:r>
            <a:r>
              <a:rPr lang="en-US" altLang="en-US" sz="1700" dirty="0">
                <a:latin typeface="Book Antiqua" panose="02040602050305030304" pitchFamily="18" charset="0"/>
                <a:sym typeface="Wingdings" panose="05000000000000000000" pitchFamily="2" charset="2"/>
              </a:rPr>
              <a:t>by </a:t>
            </a:r>
            <a:r>
              <a:rPr lang="en-US" altLang="en-US" sz="1700" dirty="0">
                <a:latin typeface="Book Antiqua" panose="02040602050305030304" pitchFamily="18" charset="0"/>
              </a:rPr>
              <a:t>chorda timpani (branch of facial nerve nerve)</a:t>
            </a:r>
          </a:p>
          <a:p>
            <a:pPr eaLnBrk="1" hangingPunct="1">
              <a:lnSpc>
                <a:spcPct val="150000"/>
              </a:lnSpc>
              <a:buFont typeface="Arial" panose="020B0604020202020204" pitchFamily="34" charset="0"/>
              <a:buNone/>
            </a:pPr>
            <a:r>
              <a:rPr lang="en-US" altLang="en-US" sz="1700" dirty="0">
                <a:latin typeface="Book Antiqua" panose="02040602050305030304" pitchFamily="18" charset="0"/>
              </a:rPr>
              <a:t>   </a:t>
            </a:r>
            <a:r>
              <a:rPr lang="en-GB" altLang="en-US" sz="1700" dirty="0">
                <a:latin typeface="Book Antiqua" panose="02040602050305030304" pitchFamily="18" charset="0"/>
              </a:rPr>
              <a:t>9</a:t>
            </a:r>
            <a:r>
              <a:rPr lang="en-GB" altLang="en-US" sz="1700" baseline="30000" dirty="0">
                <a:latin typeface="Book Antiqua" panose="02040602050305030304" pitchFamily="18" charset="0"/>
              </a:rPr>
              <a:t>th</a:t>
            </a:r>
            <a:r>
              <a:rPr lang="en-GB" altLang="en-US" sz="1700" dirty="0">
                <a:latin typeface="Book Antiqua" panose="02040602050305030304" pitchFamily="18" charset="0"/>
              </a:rPr>
              <a:t> cranial nerve</a:t>
            </a:r>
            <a:r>
              <a:rPr lang="en-US" altLang="en-US" sz="1700" dirty="0">
                <a:latin typeface="Book Antiqua" panose="02040602050305030304" pitchFamily="18" charset="0"/>
              </a:rPr>
              <a:t> -</a:t>
            </a:r>
            <a:r>
              <a:rPr lang="sr-Latn-CS" altLang="en-US" sz="1700" dirty="0">
                <a:latin typeface="Book Antiqua" panose="02040602050305030304" pitchFamily="18" charset="0"/>
              </a:rPr>
              <a:t>	</a:t>
            </a:r>
            <a:r>
              <a:rPr lang="en-US" altLang="en-US" sz="1700" u="sng" dirty="0">
                <a:latin typeface="Book Antiqua" panose="02040602050305030304" pitchFamily="18" charset="0"/>
              </a:rPr>
              <a:t>n. </a:t>
            </a:r>
            <a:r>
              <a:rPr lang="en-US" altLang="en-US" sz="1700" u="sng" dirty="0" err="1">
                <a:latin typeface="Book Antiqua" panose="02040602050305030304" pitchFamily="18" charset="0"/>
              </a:rPr>
              <a:t>glossopharyngeus</a:t>
            </a:r>
            <a:r>
              <a:rPr lang="en-US" altLang="en-US" sz="1700" u="sng" dirty="0">
                <a:latin typeface="Book Antiqua" panose="02040602050305030304" pitchFamily="18" charset="0"/>
              </a:rPr>
              <a:t> </a:t>
            </a:r>
            <a:r>
              <a:rPr lang="en-US" altLang="en-US" sz="1700" dirty="0">
                <a:latin typeface="Book Antiqua" panose="02040602050305030304" pitchFamily="18" charset="0"/>
              </a:rPr>
              <a:t>– from posterior 1/3rd of tongue</a:t>
            </a:r>
            <a:r>
              <a:rPr lang="en-US" altLang="en-US" sz="1700" dirty="0">
                <a:latin typeface="Book Antiqua" panose="02040602050305030304" pitchFamily="18" charset="0"/>
                <a:sym typeface="Wingdings" panose="05000000000000000000" pitchFamily="2" charset="2"/>
              </a:rPr>
              <a:t> from papillae</a:t>
            </a:r>
            <a:br>
              <a:rPr lang="en-US" altLang="en-US" sz="1700" dirty="0">
                <a:latin typeface="Book Antiqua" panose="02040602050305030304" pitchFamily="18" charset="0"/>
                <a:sym typeface="Wingdings" panose="05000000000000000000" pitchFamily="2" charset="2"/>
              </a:rPr>
            </a:br>
            <a:r>
              <a:rPr lang="en-US" altLang="en-US" sz="1700" dirty="0">
                <a:latin typeface="Book Antiqua" panose="02040602050305030304" pitchFamily="18" charset="0"/>
                <a:sym typeface="Wingdings" panose="05000000000000000000" pitchFamily="2" charset="2"/>
              </a:rPr>
              <a:t>        vallate and foliate of the tongue by </a:t>
            </a:r>
            <a:r>
              <a:rPr lang="en-US" altLang="en-US" sz="1700" dirty="0" err="1">
                <a:latin typeface="Book Antiqua" panose="02040602050305030304" pitchFamily="18" charset="0"/>
                <a:sym typeface="Wingdings" panose="05000000000000000000" pitchFamily="2" charset="2"/>
              </a:rPr>
              <a:t>ligual</a:t>
            </a:r>
            <a:r>
              <a:rPr lang="en-US" altLang="en-US" sz="1700" dirty="0">
                <a:latin typeface="Book Antiqua" panose="02040602050305030304" pitchFamily="18" charset="0"/>
                <a:sym typeface="Wingdings" panose="05000000000000000000" pitchFamily="2" charset="2"/>
              </a:rPr>
              <a:t> branches of glossopharyngeal nerve</a:t>
            </a:r>
            <a:endParaRPr lang="en-US" altLang="en-US" sz="1700" dirty="0">
              <a:latin typeface="Book Antiqua" panose="02040602050305030304" pitchFamily="18" charset="0"/>
            </a:endParaRPr>
          </a:p>
          <a:p>
            <a:pPr eaLnBrk="1" hangingPunct="1">
              <a:lnSpc>
                <a:spcPct val="150000"/>
              </a:lnSpc>
              <a:buFont typeface="Arial" panose="020B0604020202020204" pitchFamily="34" charset="0"/>
              <a:buNone/>
            </a:pPr>
            <a:r>
              <a:rPr lang="en-US" altLang="en-US" sz="1700" dirty="0">
                <a:latin typeface="Book Antiqua" panose="02040602050305030304" pitchFamily="18" charset="0"/>
              </a:rPr>
              <a:t>   </a:t>
            </a:r>
            <a:r>
              <a:rPr lang="en-GB" altLang="en-US" sz="1700" dirty="0">
                <a:latin typeface="Book Antiqua" panose="02040602050305030304" pitchFamily="18" charset="0"/>
              </a:rPr>
              <a:t>10</a:t>
            </a:r>
            <a:r>
              <a:rPr lang="en-GB" altLang="en-US" sz="1700" baseline="30000" dirty="0">
                <a:latin typeface="Book Antiqua" panose="02040602050305030304" pitchFamily="18" charset="0"/>
              </a:rPr>
              <a:t>th</a:t>
            </a:r>
            <a:r>
              <a:rPr lang="en-GB" altLang="en-US" sz="1700" dirty="0">
                <a:latin typeface="Book Antiqua" panose="02040602050305030304" pitchFamily="18" charset="0"/>
              </a:rPr>
              <a:t> cranial nerve - </a:t>
            </a:r>
            <a:r>
              <a:rPr lang="en-US" altLang="en-US" sz="1700" u="sng" dirty="0" err="1">
                <a:latin typeface="Book Antiqua" panose="02040602050305030304" pitchFamily="18" charset="0"/>
              </a:rPr>
              <a:t>n.vagus</a:t>
            </a:r>
            <a:r>
              <a:rPr lang="en-US" altLang="en-US" sz="1700" dirty="0">
                <a:latin typeface="Book Antiqua" panose="02040602050305030304" pitchFamily="18" charset="0"/>
              </a:rPr>
              <a:t> – from mucosa of pharynx, larynx and upper esophagus</a:t>
            </a:r>
          </a:p>
          <a:p>
            <a:pPr eaLnBrk="1" hangingPunct="1">
              <a:lnSpc>
                <a:spcPct val="150000"/>
              </a:lnSpc>
              <a:buFont typeface="Arial" panose="020B0604020202020204" pitchFamily="34" charset="0"/>
              <a:buNone/>
            </a:pPr>
            <a:r>
              <a:rPr lang="en-US" altLang="en-US" sz="1700" dirty="0">
                <a:latin typeface="Book Antiqua" panose="02040602050305030304" pitchFamily="18" charset="0"/>
              </a:rPr>
              <a:t> </a:t>
            </a:r>
            <a:r>
              <a:rPr lang="sr-Latn-CS" altLang="en-US" sz="1700" dirty="0">
                <a:latin typeface="Book Antiqua" panose="02040602050305030304" pitchFamily="18" charset="0"/>
              </a:rPr>
              <a:t>   - </a:t>
            </a:r>
            <a:r>
              <a:rPr lang="en-US" altLang="en-US" sz="1700" dirty="0">
                <a:latin typeface="Book Antiqua" panose="02040602050305030304" pitchFamily="18" charset="0"/>
              </a:rPr>
              <a:t>Central processes (axons) of these first - order neurons (of all of these sensory</a:t>
            </a:r>
            <a:br>
              <a:rPr lang="en-US" altLang="en-US" sz="1700" dirty="0">
                <a:latin typeface="Book Antiqua" panose="02040602050305030304" pitchFamily="18" charset="0"/>
              </a:rPr>
            </a:br>
            <a:r>
              <a:rPr lang="en-US" altLang="en-US" sz="1700" dirty="0">
                <a:latin typeface="Book Antiqua" panose="02040602050305030304" pitchFamily="18" charset="0"/>
              </a:rPr>
              <a:t>       ganglions) terminate in </a:t>
            </a:r>
            <a:r>
              <a:rPr lang="en-US" altLang="en-US" sz="1700" b="1" i="1" dirty="0" err="1">
                <a:latin typeface="Book Antiqua" panose="02040602050305030304" pitchFamily="18" charset="0"/>
              </a:rPr>
              <a:t>nc</a:t>
            </a:r>
            <a:r>
              <a:rPr lang="en-US" altLang="en-US" sz="1700" b="1" i="1" dirty="0">
                <a:latin typeface="Book Antiqua" panose="02040602050305030304" pitchFamily="18" charset="0"/>
              </a:rPr>
              <a:t>.</a:t>
            </a:r>
            <a:r>
              <a:rPr lang="sr-Latn-CS" altLang="en-US" sz="1700" b="1" i="1" dirty="0">
                <a:latin typeface="Book Antiqua" panose="02040602050305030304" pitchFamily="18" charset="0"/>
              </a:rPr>
              <a:t> </a:t>
            </a:r>
            <a:r>
              <a:rPr lang="en-GB" altLang="en-US" sz="1700" b="1" i="1" dirty="0" err="1">
                <a:latin typeface="Book Antiqua" panose="02040602050305030304" pitchFamily="18" charset="0"/>
              </a:rPr>
              <a:t>gustatorius</a:t>
            </a:r>
            <a:r>
              <a:rPr lang="en-GB" altLang="en-US" sz="1700" b="1" i="1" dirty="0">
                <a:latin typeface="Book Antiqua" panose="02040602050305030304" pitchFamily="18" charset="0"/>
              </a:rPr>
              <a:t> as the upper part of </a:t>
            </a:r>
            <a:r>
              <a:rPr lang="sr-Latn-CS" altLang="en-US" sz="1700" b="1" i="1" dirty="0" err="1">
                <a:latin typeface="Book Antiqua" panose="02040602050305030304" pitchFamily="18" charset="0"/>
              </a:rPr>
              <a:t>nc</a:t>
            </a:r>
            <a:r>
              <a:rPr lang="sr-Latn-CS" altLang="en-US" sz="1700" b="1" i="1" dirty="0">
                <a:latin typeface="Book Antiqua" panose="02040602050305030304" pitchFamily="18" charset="0"/>
              </a:rPr>
              <a:t>. </a:t>
            </a:r>
            <a:r>
              <a:rPr lang="en-GB" altLang="en-US" sz="1700" b="1" i="1" dirty="0">
                <a:latin typeface="Book Antiqua" panose="02040602050305030304" pitchFamily="18" charset="0"/>
              </a:rPr>
              <a:t>solitarius of brainstem</a:t>
            </a:r>
            <a:endParaRPr lang="en-US" altLang="en-US" sz="1700" b="1" dirty="0">
              <a:latin typeface="Book Antiqua" panose="0204060205030503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descr="Picture6">
            <a:extLst>
              <a:ext uri="{FF2B5EF4-FFF2-40B4-BE49-F238E27FC236}">
                <a16:creationId xmlns:a16="http://schemas.microsoft.com/office/drawing/2014/main" id="{590C80E5-43A4-D6AF-BCBB-A1C637A645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8" y="52388"/>
            <a:ext cx="9075737" cy="675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4" descr="_0003 a">
            <a:extLst>
              <a:ext uri="{FF2B5EF4-FFF2-40B4-BE49-F238E27FC236}">
                <a16:creationId xmlns:a16="http://schemas.microsoft.com/office/drawing/2014/main" id="{141A6641-B8E3-D494-A13B-14C4687875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0"/>
            <a:ext cx="5226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3">
            <a:extLst>
              <a:ext uri="{FF2B5EF4-FFF2-40B4-BE49-F238E27FC236}">
                <a16:creationId xmlns:a16="http://schemas.microsoft.com/office/drawing/2014/main" id="{24F15A87-75B3-37DA-A8A7-DF785A8F34C2}"/>
              </a:ext>
            </a:extLst>
          </p:cNvPr>
          <p:cNvSpPr txBox="1">
            <a:spLocks noChangeArrowheads="1"/>
          </p:cNvSpPr>
          <p:nvPr/>
        </p:nvSpPr>
        <p:spPr bwMode="auto">
          <a:xfrm>
            <a:off x="285750" y="428625"/>
            <a:ext cx="8858250" cy="614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buFont typeface="Arial" panose="020B0604020202020204" pitchFamily="34" charset="0"/>
              <a:buNone/>
            </a:pP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Neuron 2 (second-order neurons):</a:t>
            </a:r>
            <a:r>
              <a:rPr lang="en-US" altLang="en-US" dirty="0">
                <a:latin typeface="Book Antiqua" panose="02040602050305030304" pitchFamily="18" charset="0"/>
              </a:rPr>
              <a:t> </a:t>
            </a:r>
            <a:r>
              <a:rPr lang="en-US" altLang="en-US" b="1" dirty="0">
                <a:latin typeface="Book Antiqua" panose="02040602050305030304" pitchFamily="18" charset="0"/>
              </a:rPr>
              <a:t>Neurons of </a:t>
            </a:r>
            <a:r>
              <a:rPr lang="en-US" altLang="en-US" b="1" dirty="0" err="1">
                <a:latin typeface="Book Antiqua" panose="02040602050305030304" pitchFamily="18" charset="0"/>
              </a:rPr>
              <a:t>nc</a:t>
            </a:r>
            <a:r>
              <a:rPr lang="en-US" altLang="en-US" b="1" dirty="0">
                <a:latin typeface="Book Antiqua" panose="02040602050305030304" pitchFamily="18" charset="0"/>
              </a:rPr>
              <a:t>. </a:t>
            </a:r>
            <a:r>
              <a:rPr lang="sr-Latn-CS" altLang="en-US" b="1" dirty="0">
                <a:latin typeface="Book Antiqua" panose="02040602050305030304" pitchFamily="18" charset="0"/>
              </a:rPr>
              <a:t>g</a:t>
            </a:r>
            <a:r>
              <a:rPr lang="en-US" altLang="en-US" b="1" dirty="0" err="1">
                <a:latin typeface="Book Antiqua" panose="02040602050305030304" pitchFamily="18" charset="0"/>
              </a:rPr>
              <a:t>ustatorius</a:t>
            </a:r>
            <a:r>
              <a:rPr lang="en-US" altLang="en-US" b="1" dirty="0">
                <a:latin typeface="Book Antiqua" panose="02040602050305030304" pitchFamily="18" charset="0"/>
              </a:rPr>
              <a:t> (gustatory part of</a:t>
            </a:r>
            <a:br>
              <a:rPr lang="en-US" altLang="en-US" b="1" dirty="0">
                <a:latin typeface="Book Antiqua" panose="02040602050305030304" pitchFamily="18" charset="0"/>
              </a:rPr>
            </a:br>
            <a:r>
              <a:rPr lang="en-US" altLang="en-US" b="1" dirty="0">
                <a:latin typeface="Book Antiqua" panose="02040602050305030304" pitchFamily="18" charset="0"/>
              </a:rPr>
              <a:t>                                                              </a:t>
            </a:r>
            <a:r>
              <a:rPr lang="en-US" altLang="en-US" b="1" dirty="0" err="1">
                <a:latin typeface="Book Antiqua" panose="02040602050305030304" pitchFamily="18" charset="0"/>
              </a:rPr>
              <a:t>nc</a:t>
            </a:r>
            <a:r>
              <a:rPr lang="en-US" altLang="en-US" b="1" dirty="0">
                <a:latin typeface="Book Antiqua" panose="02040602050305030304" pitchFamily="18" charset="0"/>
              </a:rPr>
              <a:t>. </a:t>
            </a:r>
            <a:r>
              <a:rPr lang="sr-Latn-CS" altLang="en-US" b="1" dirty="0" err="1">
                <a:latin typeface="Book Antiqua" panose="02040602050305030304" pitchFamily="18" charset="0"/>
              </a:rPr>
              <a:t>solitarius</a:t>
            </a:r>
            <a:r>
              <a:rPr lang="sr-Latn-CS" altLang="en-US" b="1" dirty="0">
                <a:latin typeface="Book Antiqua" panose="02040602050305030304" pitchFamily="18" charset="0"/>
              </a:rPr>
              <a:t>-a</a:t>
            </a:r>
            <a:r>
              <a:rPr lang="en-US" altLang="en-US" b="1" dirty="0">
                <a:latin typeface="Book Antiqua" panose="02040602050305030304" pitchFamily="18" charset="0"/>
              </a:rPr>
              <a:t>)</a:t>
            </a: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None/>
            </a:pPr>
            <a:endParaRPr lang="sr-Latn-CS" altLang="en-US" dirty="0">
              <a:latin typeface="Book Antiqua" panose="02040602050305030304" pitchFamily="18" charset="0"/>
            </a:endParaRPr>
          </a:p>
          <a:p>
            <a:pPr eaLnBrk="1" hangingPunct="1">
              <a:lnSpc>
                <a:spcPct val="150000"/>
              </a:lnSpc>
              <a:buFont typeface="Arial" panose="020B0604020202020204" pitchFamily="34" charset="0"/>
              <a:buNone/>
            </a:pPr>
            <a:r>
              <a:rPr lang="en-GB" altLang="en-US" dirty="0">
                <a:latin typeface="Book Antiqua" panose="02040602050305030304" pitchFamily="18" charset="0"/>
              </a:rPr>
              <a:t>- Axons of n</a:t>
            </a:r>
            <a:r>
              <a:rPr lang="sr-Latn-CS" altLang="en-US" dirty="0">
                <a:latin typeface="Book Antiqua" panose="02040602050305030304" pitchFamily="18" charset="0"/>
              </a:rPr>
              <a:t>c. </a:t>
            </a:r>
            <a:r>
              <a:rPr lang="en-GB" altLang="en-US" dirty="0">
                <a:latin typeface="Book Antiqua" panose="02040602050305030304" pitchFamily="18" charset="0"/>
              </a:rPr>
              <a:t>g</a:t>
            </a:r>
            <a:r>
              <a:rPr lang="sr-Latn-CS" altLang="en-US" dirty="0" err="1">
                <a:latin typeface="Book Antiqua" panose="02040602050305030304" pitchFamily="18" charset="0"/>
              </a:rPr>
              <a:t>ustatorius</a:t>
            </a:r>
            <a:r>
              <a:rPr lang="en-GB" altLang="en-US" dirty="0">
                <a:latin typeface="Book Antiqua" panose="02040602050305030304" pitchFamily="18" charset="0"/>
              </a:rPr>
              <a:t> </a:t>
            </a:r>
            <a:r>
              <a:rPr lang="sr-Latn-CS" altLang="en-US" dirty="0">
                <a:latin typeface="Book Antiqua" panose="02040602050305030304" pitchFamily="18" charset="0"/>
              </a:rPr>
              <a:t> </a:t>
            </a:r>
            <a:r>
              <a:rPr lang="en-GB" altLang="en-US" dirty="0">
                <a:latin typeface="Book Antiqua" panose="02040602050305030304" pitchFamily="18" charset="0"/>
              </a:rPr>
              <a:t>run toward </a:t>
            </a:r>
            <a:r>
              <a:rPr lang="en-GB" altLang="en-US" dirty="0" err="1">
                <a:latin typeface="Book Antiqua" panose="02040602050305030304" pitchFamily="18" charset="0"/>
              </a:rPr>
              <a:t>nc</a:t>
            </a:r>
            <a:r>
              <a:rPr lang="en-GB" altLang="en-US" dirty="0">
                <a:latin typeface="Book Antiqua" panose="02040602050305030304" pitchFamily="18" charset="0"/>
              </a:rPr>
              <a:t>. posteromedial nucleus of thalamus (as one</a:t>
            </a:r>
            <a:br>
              <a:rPr lang="en-GB" altLang="en-US" dirty="0">
                <a:latin typeface="Book Antiqua" panose="02040602050305030304" pitchFamily="18" charset="0"/>
              </a:rPr>
            </a:br>
            <a:r>
              <a:rPr lang="en-GB" altLang="en-US" dirty="0">
                <a:latin typeface="Book Antiqua" panose="02040602050305030304" pitchFamily="18" charset="0"/>
              </a:rPr>
              <a:t>   of the sensory relay nuclei of thalamus) </a:t>
            </a:r>
            <a:br>
              <a:rPr lang="en-GB" altLang="en-US" dirty="0">
                <a:latin typeface="Book Antiqua" panose="02040602050305030304" pitchFamily="18" charset="0"/>
              </a:rPr>
            </a:br>
            <a:r>
              <a:rPr lang="en-GB" altLang="en-US" dirty="0">
                <a:latin typeface="Book Antiqua" panose="02040602050305030304" pitchFamily="18" charset="0"/>
              </a:rPr>
              <a:t> - Nc. </a:t>
            </a:r>
            <a:r>
              <a:rPr lang="en-GB" altLang="en-US" dirty="0" err="1">
                <a:latin typeface="Book Antiqua" panose="02040602050305030304" pitchFamily="18" charset="0"/>
              </a:rPr>
              <a:t>gustatorius</a:t>
            </a:r>
            <a:r>
              <a:rPr lang="en-GB" altLang="en-US" dirty="0">
                <a:latin typeface="Book Antiqua" panose="02040602050305030304" pitchFamily="18" charset="0"/>
              </a:rPr>
              <a:t> is also connected with the limbic system – important for </a:t>
            </a:r>
            <a:r>
              <a:rPr lang="en-GB" b="0" i="0" dirty="0">
                <a:solidFill>
                  <a:srgbClr val="0D0D0D"/>
                </a:solidFill>
                <a:effectLst/>
                <a:latin typeface="Book Antiqua" panose="02040602050305030304" pitchFamily="18" charset="0"/>
              </a:rPr>
              <a:t>the</a:t>
            </a:r>
            <a:br>
              <a:rPr lang="en-GB" b="0" i="0" dirty="0">
                <a:solidFill>
                  <a:srgbClr val="0D0D0D"/>
                </a:solidFill>
                <a:effectLst/>
                <a:latin typeface="Book Antiqua" panose="02040602050305030304" pitchFamily="18" charset="0"/>
              </a:rPr>
            </a:br>
            <a:r>
              <a:rPr lang="en-GB" b="0" i="0" dirty="0">
                <a:solidFill>
                  <a:srgbClr val="0D0D0D"/>
                </a:solidFill>
                <a:effectLst/>
                <a:latin typeface="Book Antiqua" panose="02040602050305030304" pitchFamily="18" charset="0"/>
              </a:rPr>
              <a:t>    affective actions related to gustatory perception.</a:t>
            </a:r>
            <a:endParaRPr lang="sr-Latn-CS" altLang="en-US" dirty="0">
              <a:latin typeface="Book Antiqua" panose="02040602050305030304" pitchFamily="18" charset="0"/>
            </a:endParaRPr>
          </a:p>
          <a:p>
            <a:pPr eaLnBrk="1" hangingPunct="1">
              <a:lnSpc>
                <a:spcPct val="150000"/>
              </a:lnSpc>
              <a:buFont typeface="Arial" panose="020B0604020202020204" pitchFamily="34" charset="0"/>
              <a:buNone/>
            </a:pP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None/>
            </a:pP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Neuron 3 (third-order neurons):</a:t>
            </a:r>
            <a:r>
              <a:rPr lang="en-US" altLang="en-US" dirty="0">
                <a:latin typeface="Book Antiqua" panose="02040602050305030304" pitchFamily="18" charset="0"/>
              </a:rPr>
              <a:t>  </a:t>
            </a:r>
            <a:r>
              <a:rPr lang="en-US" altLang="en-US" b="1" dirty="0">
                <a:latin typeface="Book Antiqua" panose="02040602050305030304" pitchFamily="18" charset="0"/>
              </a:rPr>
              <a:t>Neurons of </a:t>
            </a:r>
            <a:r>
              <a:rPr lang="en-US" altLang="en-US" b="1" dirty="0" err="1">
                <a:latin typeface="Book Antiqua" panose="02040602050305030304" pitchFamily="18" charset="0"/>
              </a:rPr>
              <a:t>nc</a:t>
            </a:r>
            <a:r>
              <a:rPr lang="en-US" altLang="en-US" b="1" dirty="0">
                <a:latin typeface="Book Antiqua" panose="02040602050305030304" pitchFamily="18" charset="0"/>
              </a:rPr>
              <a:t>. </a:t>
            </a:r>
            <a:r>
              <a:rPr lang="en-US" altLang="en-US" b="1" dirty="0" err="1">
                <a:latin typeface="Book Antiqua" panose="02040602050305030304" pitchFamily="18" charset="0"/>
              </a:rPr>
              <a:t>ventralis</a:t>
            </a:r>
            <a:r>
              <a:rPr lang="en-US" altLang="en-US" b="1" dirty="0">
                <a:latin typeface="Book Antiqua" panose="02040602050305030304" pitchFamily="18" charset="0"/>
              </a:rPr>
              <a:t> </a:t>
            </a:r>
            <a:r>
              <a:rPr lang="en-US" altLang="en-US" b="1" dirty="0" err="1">
                <a:latin typeface="Book Antiqua" panose="02040602050305030304" pitchFamily="18" charset="0"/>
              </a:rPr>
              <a:t>posteromedialis</a:t>
            </a:r>
            <a:r>
              <a:rPr lang="en-US" altLang="en-US" b="1" dirty="0">
                <a:latin typeface="Book Antiqua" panose="02040602050305030304" pitchFamily="18" charset="0"/>
              </a:rPr>
              <a:t> thalami</a:t>
            </a:r>
          </a:p>
          <a:p>
            <a:pPr eaLnBrk="1" hangingPunct="1">
              <a:lnSpc>
                <a:spcPct val="150000"/>
              </a:lnSpc>
              <a:buFont typeface="Arial" panose="020B0604020202020204" pitchFamily="34" charset="0"/>
              <a:buNone/>
            </a:pPr>
            <a:r>
              <a:rPr lang="en-US" altLang="en-US" dirty="0">
                <a:latin typeface="Book Antiqua" panose="02040602050305030304" pitchFamily="18" charset="0"/>
              </a:rPr>
              <a:t>    Axons of the third-order neurons pass through the posterior limb of internal capsula and terminate in </a:t>
            </a:r>
            <a:r>
              <a:rPr lang="en-US" altLang="en-US" b="1" dirty="0">
                <a:latin typeface="Book Antiqua" panose="02040602050305030304" pitchFamily="18" charset="0"/>
              </a:rPr>
              <a:t>gustatory cortex - </a:t>
            </a:r>
            <a:r>
              <a:rPr lang="en-US" altLang="en-US" dirty="0">
                <a:latin typeface="Book Antiqua" panose="02040602050305030304" pitchFamily="18" charset="0"/>
              </a:rPr>
              <a:t>anterior insular cortex and partly in frontal operculum.</a:t>
            </a:r>
            <a:endParaRPr lang="en-US" altLang="en-US" b="1" dirty="0">
              <a:latin typeface="Book Antiqua" panose="02040602050305030304" pitchFamily="18"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3">
            <a:extLst>
              <a:ext uri="{FF2B5EF4-FFF2-40B4-BE49-F238E27FC236}">
                <a16:creationId xmlns:a16="http://schemas.microsoft.com/office/drawing/2014/main" id="{1DACBD73-E4DB-12B4-109B-DFC184BAC108}"/>
              </a:ext>
            </a:extLst>
          </p:cNvPr>
          <p:cNvSpPr txBox="1">
            <a:spLocks noChangeArrowheads="1"/>
          </p:cNvSpPr>
          <p:nvPr/>
        </p:nvSpPr>
        <p:spPr bwMode="auto">
          <a:xfrm>
            <a:off x="285750" y="357188"/>
            <a:ext cx="8858250" cy="614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buFont typeface="Arial" panose="020B0604020202020204" pitchFamily="34" charset="0"/>
              <a:buNone/>
            </a:pPr>
            <a:r>
              <a:rPr lang="en-US" altLang="en-US" b="1" dirty="0">
                <a:latin typeface="Book Antiqua" panose="02040602050305030304" pitchFamily="18" charset="0"/>
              </a:rPr>
              <a:t>OLFACTORY PATHWAY</a:t>
            </a:r>
          </a:p>
          <a:p>
            <a:pPr eaLnBrk="1" hangingPunct="1">
              <a:lnSpc>
                <a:spcPct val="150000"/>
              </a:lnSpc>
              <a:buFont typeface="Arial" panose="020B0604020202020204" pitchFamily="34" charset="0"/>
              <a:buNone/>
            </a:pP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Definition of olfactory system: </a:t>
            </a:r>
            <a:endParaRPr lang="sr-Latn-CS" altLang="en-US" b="1" dirty="0">
              <a:latin typeface="Book Antiqua" panose="02040602050305030304" pitchFamily="18" charset="0"/>
            </a:endParaRPr>
          </a:p>
          <a:p>
            <a:pPr eaLnBrk="1" hangingPunct="1">
              <a:lnSpc>
                <a:spcPct val="150000"/>
              </a:lnSpc>
              <a:buFont typeface="Arial" panose="020B0604020202020204" pitchFamily="34" charset="0"/>
              <a:buNone/>
            </a:pPr>
            <a:r>
              <a:rPr lang="en-GB" dirty="0">
                <a:latin typeface="Book Antiqua" panose="02040602050305030304" pitchFamily="18" charset="0"/>
              </a:rPr>
              <a:t>Olfaction (the sense of smell) is phylogenetically one of the oldest senses. The olfactory system constitutes an important input to the limbic system, which is also phylogenetically old.</a:t>
            </a:r>
            <a:r>
              <a:rPr lang="en-US" altLang="en-US" dirty="0">
                <a:latin typeface="Book Antiqua" panose="02040602050305030304" pitchFamily="18" charset="0"/>
              </a:rPr>
              <a:t>.</a:t>
            </a:r>
            <a:endParaRPr lang="sr-Latn-CS" altLang="en-US" dirty="0">
              <a:latin typeface="Book Antiqua" panose="02040602050305030304" pitchFamily="18" charset="0"/>
            </a:endParaRPr>
          </a:p>
          <a:p>
            <a:pPr eaLnBrk="1" hangingPunct="1">
              <a:lnSpc>
                <a:spcPct val="150000"/>
              </a:lnSpc>
              <a:buFont typeface="Arial" panose="020B0604020202020204" pitchFamily="34" charset="0"/>
              <a:buNone/>
            </a:pPr>
            <a:endParaRPr lang="en-US" altLang="en-US" b="1" i="1" dirty="0">
              <a:latin typeface="Book Antiqua" panose="02040602050305030304" pitchFamily="18" charset="0"/>
            </a:endParaRPr>
          </a:p>
          <a:p>
            <a:pPr eaLnBrk="1" hangingPunct="1">
              <a:lnSpc>
                <a:spcPct val="150000"/>
              </a:lnSpc>
              <a:buFont typeface="Arial" panose="020B0604020202020204" pitchFamily="34" charset="0"/>
              <a:buNone/>
            </a:pPr>
            <a:r>
              <a:rPr lang="en-US" altLang="en-US" b="1" dirty="0">
                <a:latin typeface="Book Antiqua" panose="02040602050305030304" pitchFamily="18" charset="0"/>
              </a:rPr>
              <a:t>The main part of olfactory system of humans </a:t>
            </a:r>
            <a:r>
              <a:rPr lang="en-GB" altLang="en-US" b="1" dirty="0">
                <a:latin typeface="Book Antiqua" panose="02040602050305030304" pitchFamily="18" charset="0"/>
              </a:rPr>
              <a:t>consists of:</a:t>
            </a: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b="1" dirty="0">
                <a:latin typeface="Book Antiqua" panose="02040602050305030304" pitchFamily="18" charset="0"/>
              </a:rPr>
              <a:t>	- </a:t>
            </a:r>
            <a:r>
              <a:rPr lang="en-US" altLang="en-US" b="1" dirty="0">
                <a:latin typeface="Book Antiqua" panose="02040602050305030304" pitchFamily="18" charset="0"/>
              </a:rPr>
              <a:t>Olfactory epithelium (area </a:t>
            </a:r>
            <a:r>
              <a:rPr lang="en-US" altLang="en-US" b="1" dirty="0" err="1">
                <a:latin typeface="Book Antiqua" panose="02040602050305030304" pitchFamily="18" charset="0"/>
              </a:rPr>
              <a:t>olfactoria</a:t>
            </a:r>
            <a:r>
              <a:rPr lang="en-US" altLang="en-US" b="1" dirty="0">
                <a:latin typeface="Book Antiqua" panose="02040602050305030304" pitchFamily="18" charset="0"/>
              </a:rPr>
              <a:t>) – olfactory nasal mucosa</a:t>
            </a:r>
          </a:p>
          <a:p>
            <a:pPr eaLnBrk="1" hangingPunct="1">
              <a:lnSpc>
                <a:spcPct val="150000"/>
              </a:lnSpc>
              <a:buFont typeface="Arial" panose="020B0604020202020204" pitchFamily="34" charset="0"/>
              <a:buNone/>
            </a:pPr>
            <a:r>
              <a:rPr lang="sr-Latn-CS" altLang="en-US" b="1" dirty="0">
                <a:latin typeface="Book Antiqua" panose="02040602050305030304" pitchFamily="18" charset="0"/>
              </a:rPr>
              <a:t>	- </a:t>
            </a:r>
            <a:r>
              <a:rPr lang="en-US" altLang="en-US" b="1" dirty="0">
                <a:latin typeface="Book Antiqua" panose="02040602050305030304" pitchFamily="18" charset="0"/>
              </a:rPr>
              <a:t>Olfactory bulb (bulbus </a:t>
            </a:r>
            <a:r>
              <a:rPr lang="en-US" altLang="en-US" b="1" dirty="0" err="1">
                <a:latin typeface="Book Antiqua" panose="02040602050305030304" pitchFamily="18" charset="0"/>
              </a:rPr>
              <a:t>olfactorius</a:t>
            </a:r>
            <a:r>
              <a:rPr lang="en-US" altLang="en-US" b="1" dirty="0">
                <a:latin typeface="Book Antiqua" panose="02040602050305030304" pitchFamily="18" charset="0"/>
              </a:rPr>
              <a:t>)</a:t>
            </a:r>
          </a:p>
          <a:p>
            <a:pPr eaLnBrk="1" hangingPunct="1">
              <a:lnSpc>
                <a:spcPct val="150000"/>
              </a:lnSpc>
              <a:buFont typeface="Arial" panose="020B0604020202020204" pitchFamily="34" charset="0"/>
              <a:buNone/>
            </a:pPr>
            <a:r>
              <a:rPr lang="sr-Latn-CS" altLang="en-US" b="1" dirty="0">
                <a:latin typeface="Book Antiqua" panose="02040602050305030304" pitchFamily="18" charset="0"/>
              </a:rPr>
              <a:t>	- </a:t>
            </a:r>
            <a:r>
              <a:rPr lang="en-US" altLang="en-US" b="1" dirty="0">
                <a:latin typeface="Book Antiqua" panose="02040602050305030304" pitchFamily="18" charset="0"/>
              </a:rPr>
              <a:t>Olfactory tract (tractus </a:t>
            </a:r>
            <a:r>
              <a:rPr lang="en-US" altLang="en-US" b="1" dirty="0" err="1">
                <a:latin typeface="Book Antiqua" panose="02040602050305030304" pitchFamily="18" charset="0"/>
              </a:rPr>
              <a:t>olfactorius</a:t>
            </a:r>
            <a:r>
              <a:rPr lang="en-US" altLang="en-US" b="1" dirty="0">
                <a:latin typeface="Book Antiqua" panose="02040602050305030304" pitchFamily="18" charset="0"/>
              </a:rPr>
              <a:t>)</a:t>
            </a:r>
          </a:p>
          <a:p>
            <a:pPr eaLnBrk="1" hangingPunct="1">
              <a:lnSpc>
                <a:spcPct val="150000"/>
              </a:lnSpc>
              <a:buFont typeface="Arial" panose="020B0604020202020204" pitchFamily="34" charset="0"/>
              <a:buNone/>
            </a:pPr>
            <a:r>
              <a:rPr lang="sr-Latn-CS" altLang="en-US" b="1" dirty="0">
                <a:latin typeface="Book Antiqua" panose="02040602050305030304" pitchFamily="18" charset="0"/>
              </a:rPr>
              <a:t>	- </a:t>
            </a:r>
            <a:r>
              <a:rPr lang="en-US" altLang="en-US" b="1" dirty="0">
                <a:latin typeface="Book Antiqua" panose="02040602050305030304" pitchFamily="18" charset="0"/>
              </a:rPr>
              <a:t>Nc. </a:t>
            </a:r>
            <a:r>
              <a:rPr lang="sr-Latn-CS" altLang="en-US" b="1" dirty="0">
                <a:latin typeface="Book Antiqua" panose="02040602050305030304" pitchFamily="18" charset="0"/>
              </a:rPr>
              <a:t>o</a:t>
            </a:r>
            <a:r>
              <a:rPr lang="en-US" altLang="en-US" b="1" dirty="0" err="1">
                <a:latin typeface="Book Antiqua" panose="02040602050305030304" pitchFamily="18" charset="0"/>
              </a:rPr>
              <a:t>lfactorius</a:t>
            </a:r>
            <a:r>
              <a:rPr lang="en-US" altLang="en-US" b="1" dirty="0">
                <a:latin typeface="Book Antiqua" panose="02040602050305030304" pitchFamily="18" charset="0"/>
              </a:rPr>
              <a:t> anterior</a:t>
            </a:r>
            <a:br>
              <a:rPr lang="sr-Latn-CS" altLang="en-US" b="1" dirty="0">
                <a:latin typeface="Book Antiqua" panose="02040602050305030304" pitchFamily="18" charset="0"/>
              </a:rPr>
            </a:br>
            <a:r>
              <a:rPr lang="sr-Latn-CS" altLang="en-US" b="1" dirty="0">
                <a:latin typeface="Book Antiqua" panose="02040602050305030304" pitchFamily="18" charset="0"/>
              </a:rPr>
              <a:t>	- S</a:t>
            </a:r>
            <a:r>
              <a:rPr lang="en-US" altLang="en-US" b="1" dirty="0" err="1">
                <a:latin typeface="Book Antiqua" panose="02040602050305030304" pitchFamily="18" charset="0"/>
              </a:rPr>
              <a:t>tria</a:t>
            </a:r>
            <a:r>
              <a:rPr lang="en-US" altLang="en-US" b="1" dirty="0">
                <a:latin typeface="Book Antiqua" panose="02040602050305030304" pitchFamily="18" charset="0"/>
              </a:rPr>
              <a:t> </a:t>
            </a:r>
            <a:r>
              <a:rPr lang="en-US" altLang="en-US" b="1" dirty="0" err="1">
                <a:latin typeface="Book Antiqua" panose="02040602050305030304" pitchFamily="18" charset="0"/>
              </a:rPr>
              <a:t>olfactoria</a:t>
            </a:r>
            <a:r>
              <a:rPr lang="en-US" altLang="en-US" b="1" dirty="0">
                <a:latin typeface="Book Antiqua" panose="02040602050305030304" pitchFamily="18" charset="0"/>
              </a:rPr>
              <a:t> lateralis </a:t>
            </a:r>
            <a:br>
              <a:rPr lang="sr-Latn-CS" altLang="en-US" b="1" dirty="0">
                <a:latin typeface="Book Antiqua" panose="02040602050305030304" pitchFamily="18" charset="0"/>
              </a:rPr>
            </a:br>
            <a:r>
              <a:rPr lang="sr-Latn-CS" altLang="en-US" b="1" dirty="0">
                <a:latin typeface="Book Antiqua" panose="02040602050305030304" pitchFamily="18" charset="0"/>
              </a:rPr>
              <a:t>	- </a:t>
            </a:r>
            <a:r>
              <a:rPr lang="en-GB" altLang="en-US" b="1" dirty="0">
                <a:latin typeface="Book Antiqua" panose="02040602050305030304" pitchFamily="18" charset="0"/>
              </a:rPr>
              <a:t>Olfactory cortex</a:t>
            </a: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endParaRPr lang="en-US" altLang="en-US" b="1" dirty="0">
              <a:latin typeface="Book Antiqua" panose="02040602050305030304" pitchFamily="18"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a:extLst>
              <a:ext uri="{FF2B5EF4-FFF2-40B4-BE49-F238E27FC236}">
                <a16:creationId xmlns:a16="http://schemas.microsoft.com/office/drawing/2014/main" id="{33145492-E00D-B917-F1CC-58F76475758F}"/>
              </a:ext>
            </a:extLst>
          </p:cNvPr>
          <p:cNvSpPr txBox="1">
            <a:spLocks noChangeArrowheads="1"/>
          </p:cNvSpPr>
          <p:nvPr/>
        </p:nvSpPr>
        <p:spPr bwMode="auto">
          <a:xfrm>
            <a:off x="285750" y="357188"/>
            <a:ext cx="8858250" cy="614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buFont typeface="Arial" panose="020B0604020202020204" pitchFamily="34" charset="0"/>
              <a:buNone/>
            </a:pPr>
            <a:r>
              <a:rPr lang="en-US" altLang="en-US" b="1" dirty="0">
                <a:latin typeface="Book Antiqua" panose="02040602050305030304" pitchFamily="18" charset="0"/>
              </a:rPr>
              <a:t>OLFACTORY PATHWAY</a:t>
            </a:r>
          </a:p>
          <a:p>
            <a:pPr eaLnBrk="1" hangingPunct="1">
              <a:lnSpc>
                <a:spcPct val="150000"/>
              </a:lnSpc>
              <a:buFont typeface="Arial" panose="020B0604020202020204" pitchFamily="34" charset="0"/>
              <a:buNone/>
            </a:pP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en-GB" altLang="en-US" b="1" dirty="0">
                <a:latin typeface="Book Antiqua" panose="02040602050305030304" pitchFamily="18" charset="0"/>
              </a:rPr>
              <a:t>In complex functions of olfactory system are also included</a:t>
            </a:r>
            <a:r>
              <a:rPr lang="en-US" altLang="en-US" b="1" dirty="0">
                <a:latin typeface="Book Antiqua" panose="02040602050305030304" pitchFamily="18" charset="0"/>
              </a:rPr>
              <a:t>: </a:t>
            </a:r>
          </a:p>
          <a:p>
            <a:pPr eaLnBrk="1" hangingPunct="1">
              <a:lnSpc>
                <a:spcPct val="150000"/>
              </a:lnSpc>
              <a:buFont typeface="Arial" panose="020B0604020202020204" pitchFamily="34" charset="0"/>
              <a:buNone/>
            </a:pPr>
            <a:r>
              <a:rPr lang="sr-Latn-CS" altLang="en-US" b="1" dirty="0">
                <a:latin typeface="Book Antiqua" panose="02040602050305030304" pitchFamily="18" charset="0"/>
              </a:rPr>
              <a:t>	- S</a:t>
            </a:r>
            <a:r>
              <a:rPr lang="en-US" altLang="en-US" b="1" dirty="0" err="1">
                <a:latin typeface="Book Antiqua" panose="02040602050305030304" pitchFamily="18" charset="0"/>
              </a:rPr>
              <a:t>tria</a:t>
            </a:r>
            <a:r>
              <a:rPr lang="en-US" altLang="en-US" b="1" dirty="0">
                <a:latin typeface="Book Antiqua" panose="02040602050305030304" pitchFamily="18" charset="0"/>
              </a:rPr>
              <a:t> </a:t>
            </a:r>
            <a:r>
              <a:rPr lang="en-US" altLang="en-US" b="1" dirty="0" err="1">
                <a:latin typeface="Book Antiqua" panose="02040602050305030304" pitchFamily="18" charset="0"/>
              </a:rPr>
              <a:t>olfactoria</a:t>
            </a:r>
            <a:r>
              <a:rPr lang="en-US" altLang="en-US" b="1" dirty="0">
                <a:latin typeface="Book Antiqua" panose="02040602050305030304" pitchFamily="18" charset="0"/>
              </a:rPr>
              <a:t> </a:t>
            </a:r>
            <a:r>
              <a:rPr lang="sr-Latn-CS" altLang="en-US" b="1" dirty="0">
                <a:latin typeface="Book Antiqua" panose="02040602050305030304" pitchFamily="18" charset="0"/>
              </a:rPr>
              <a:t>medi</a:t>
            </a:r>
            <a:r>
              <a:rPr lang="en-US" altLang="en-US" b="1" dirty="0" err="1">
                <a:latin typeface="Book Antiqua" panose="02040602050305030304" pitchFamily="18" charset="0"/>
              </a:rPr>
              <a:t>alis</a:t>
            </a:r>
            <a:r>
              <a:rPr lang="en-US" altLang="en-US" b="1" dirty="0">
                <a:latin typeface="Book Antiqua" panose="02040602050305030304" pitchFamily="18" charset="0"/>
              </a:rPr>
              <a:t> </a:t>
            </a:r>
          </a:p>
          <a:p>
            <a:pPr eaLnBrk="1" hangingPunct="1">
              <a:lnSpc>
                <a:spcPct val="150000"/>
              </a:lnSpc>
              <a:buFont typeface="Arial" panose="020B0604020202020204" pitchFamily="34" charset="0"/>
              <a:buNone/>
            </a:pPr>
            <a:r>
              <a:rPr lang="sr-Latn-CS" altLang="en-US" b="1" dirty="0">
                <a:latin typeface="Book Antiqua" panose="02040602050305030304" pitchFamily="18" charset="0"/>
              </a:rPr>
              <a:t>	- </a:t>
            </a:r>
            <a:r>
              <a:rPr lang="sr-Latn-CS" altLang="en-US" b="1" dirty="0" err="1">
                <a:latin typeface="Book Antiqua" panose="02040602050305030304" pitchFamily="18" charset="0"/>
              </a:rPr>
              <a:t>Tuberculum</a:t>
            </a:r>
            <a:r>
              <a:rPr lang="sr-Latn-CS" altLang="en-US" b="1" dirty="0">
                <a:latin typeface="Book Antiqua" panose="02040602050305030304" pitchFamily="18" charset="0"/>
              </a:rPr>
              <a:t> </a:t>
            </a:r>
            <a:r>
              <a:rPr lang="sr-Latn-CS" altLang="en-US" b="1" dirty="0" err="1">
                <a:latin typeface="Book Antiqua" panose="02040602050305030304" pitchFamily="18" charset="0"/>
              </a:rPr>
              <a:t>olfactorium</a:t>
            </a: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b="1" dirty="0">
                <a:latin typeface="Book Antiqua" panose="02040602050305030304" pitchFamily="18" charset="0"/>
              </a:rPr>
              <a:t>	- </a:t>
            </a:r>
            <a:r>
              <a:rPr lang="sr-Latn-CS" altLang="en-US" b="1" dirty="0" err="1">
                <a:latin typeface="Book Antiqua" panose="02040602050305030304" pitchFamily="18" charset="0"/>
              </a:rPr>
              <a:t>Trigonum</a:t>
            </a:r>
            <a:r>
              <a:rPr lang="sr-Latn-CS" altLang="en-US" b="1" dirty="0">
                <a:latin typeface="Book Antiqua" panose="02040602050305030304" pitchFamily="18" charset="0"/>
              </a:rPr>
              <a:t> </a:t>
            </a:r>
            <a:r>
              <a:rPr lang="sr-Latn-CS" altLang="en-US" b="1" dirty="0" err="1">
                <a:latin typeface="Book Antiqua" panose="02040602050305030304" pitchFamily="18" charset="0"/>
              </a:rPr>
              <a:t>olfactorium</a:t>
            </a:r>
            <a:br>
              <a:rPr lang="sr-Latn-CS" altLang="en-US" b="1" dirty="0">
                <a:latin typeface="Book Antiqua" panose="02040602050305030304" pitchFamily="18" charset="0"/>
              </a:rPr>
            </a:br>
            <a:r>
              <a:rPr lang="sr-Latn-CS" altLang="en-US" b="1" dirty="0">
                <a:latin typeface="Book Antiqua" panose="02040602050305030304" pitchFamily="18" charset="0"/>
              </a:rPr>
              <a:t>	- </a:t>
            </a:r>
            <a:r>
              <a:rPr lang="sr-Latn-CS" altLang="en-US" b="1" dirty="0" err="1">
                <a:latin typeface="Book Antiqua" panose="02040602050305030304" pitchFamily="18" charset="0"/>
              </a:rPr>
              <a:t>Corpus</a:t>
            </a:r>
            <a:r>
              <a:rPr lang="sr-Latn-CS" altLang="en-US" b="1" dirty="0">
                <a:latin typeface="Book Antiqua" panose="02040602050305030304" pitchFamily="18" charset="0"/>
              </a:rPr>
              <a:t> </a:t>
            </a:r>
            <a:r>
              <a:rPr lang="sr-Latn-CS" altLang="en-US" b="1" dirty="0" err="1">
                <a:latin typeface="Book Antiqua" panose="02040602050305030304" pitchFamily="18" charset="0"/>
              </a:rPr>
              <a:t>amygdaloideum</a:t>
            </a:r>
            <a:r>
              <a:rPr lang="en-US" altLang="en-US" b="1" dirty="0">
                <a:latin typeface="Book Antiqua" panose="02040602050305030304" pitchFamily="18" charset="0"/>
              </a:rPr>
              <a:t> </a:t>
            </a:r>
            <a:br>
              <a:rPr lang="sr-Latn-CS" altLang="en-US" b="1" dirty="0">
                <a:latin typeface="Book Antiqua" panose="02040602050305030304" pitchFamily="18" charset="0"/>
              </a:rPr>
            </a:br>
            <a:r>
              <a:rPr lang="sr-Latn-CS" altLang="en-US" b="1" dirty="0">
                <a:latin typeface="Book Antiqua" panose="02040602050305030304" pitchFamily="18" charset="0"/>
              </a:rPr>
              <a:t>	- </a:t>
            </a:r>
            <a:r>
              <a:rPr lang="sr-Latn-CS" altLang="en-US" b="1" dirty="0" err="1">
                <a:latin typeface="Book Antiqua" panose="02040602050305030304" pitchFamily="18" charset="0"/>
              </a:rPr>
              <a:t>Gyrus</a:t>
            </a:r>
            <a:r>
              <a:rPr lang="sr-Latn-CS" altLang="en-US" b="1" dirty="0">
                <a:latin typeface="Book Antiqua" panose="02040602050305030304" pitchFamily="18" charset="0"/>
              </a:rPr>
              <a:t> </a:t>
            </a:r>
            <a:r>
              <a:rPr lang="sr-Latn-CS" altLang="en-US" b="1" dirty="0" err="1">
                <a:latin typeface="Book Antiqua" panose="02040602050305030304" pitchFamily="18" charset="0"/>
              </a:rPr>
              <a:t>paraterminalis</a:t>
            </a:r>
            <a:endParaRPr lang="en-US" altLang="en-US" b="1" dirty="0">
              <a:latin typeface="Book Antiqua" panose="02040602050305030304" pitchFamily="18" charset="0"/>
            </a:endParaRPr>
          </a:p>
          <a:p>
            <a:pPr eaLnBrk="1" hangingPunct="1">
              <a:lnSpc>
                <a:spcPct val="150000"/>
              </a:lnSpc>
              <a:buFont typeface="Arial" panose="020B0604020202020204" pitchFamily="34" charset="0"/>
              <a:buNone/>
            </a:pPr>
            <a:endParaRPr lang="en-US" altLang="en-US" b="1" dirty="0">
              <a:latin typeface="Book Antiqua" panose="02040602050305030304" pitchFamily="18"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3">
            <a:extLst>
              <a:ext uri="{FF2B5EF4-FFF2-40B4-BE49-F238E27FC236}">
                <a16:creationId xmlns:a16="http://schemas.microsoft.com/office/drawing/2014/main" id="{9D822D16-B042-AD26-4E37-3131CD849CFD}"/>
              </a:ext>
            </a:extLst>
          </p:cNvPr>
          <p:cNvSpPr txBox="1">
            <a:spLocks noChangeArrowheads="1"/>
          </p:cNvSpPr>
          <p:nvPr/>
        </p:nvSpPr>
        <p:spPr bwMode="auto">
          <a:xfrm>
            <a:off x="285750" y="357188"/>
            <a:ext cx="8858250" cy="614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None/>
            </a:pPr>
            <a:r>
              <a:rPr lang="en-US" altLang="en-US" sz="1700" b="1" dirty="0">
                <a:latin typeface="Book Antiqua" panose="02040602050305030304" pitchFamily="18" charset="0"/>
              </a:rPr>
              <a:t>Neuron 1 (first-order neurons)</a:t>
            </a:r>
            <a:r>
              <a:rPr lang="en-US" altLang="en-US" sz="1700" dirty="0">
                <a:latin typeface="Book Antiqua" panose="02040602050305030304" pitchFamily="18" charset="0"/>
              </a:rPr>
              <a:t>: </a:t>
            </a:r>
            <a:r>
              <a:rPr lang="en-US" altLang="en-US" sz="1700" b="1" dirty="0">
                <a:latin typeface="Book Antiqua" panose="02040602050305030304" pitchFamily="18" charset="0"/>
              </a:rPr>
              <a:t>Bipolar neurons of olfactory nasal mucosa</a:t>
            </a:r>
            <a:endParaRPr lang="sr-Latn-CS" altLang="en-US" sz="1700" b="1"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sz="1700" dirty="0">
                <a:latin typeface="Book Antiqua" panose="02040602050305030304" pitchFamily="18" charset="0"/>
              </a:rPr>
              <a:t>	- </a:t>
            </a:r>
            <a:r>
              <a:rPr lang="en-US" altLang="en-US" sz="1700" dirty="0">
                <a:latin typeface="Book Antiqua" panose="02040602050305030304" pitchFamily="18" charset="0"/>
              </a:rPr>
              <a:t>Dendrites of these neurons have receptors for olfactory stimuli (for smell). </a:t>
            </a:r>
            <a:r>
              <a:rPr lang="sr-Latn-CS" altLang="en-US" sz="1700" dirty="0">
                <a:latin typeface="Book Antiqua" panose="02040602050305030304" pitchFamily="18" charset="0"/>
              </a:rPr>
              <a:t>	</a:t>
            </a:r>
            <a:br>
              <a:rPr lang="sr-Latn-CS" altLang="en-US" sz="1700" dirty="0">
                <a:latin typeface="Book Antiqua" panose="02040602050305030304" pitchFamily="18" charset="0"/>
              </a:rPr>
            </a:br>
            <a:r>
              <a:rPr lang="sr-Latn-CS" altLang="en-US" sz="1700" dirty="0">
                <a:latin typeface="Book Antiqua" panose="02040602050305030304" pitchFamily="18" charset="0"/>
              </a:rPr>
              <a:t>                 - </a:t>
            </a:r>
            <a:r>
              <a:rPr lang="en-US" altLang="en-US" sz="1700" dirty="0">
                <a:latin typeface="Book Antiqua" panose="02040602050305030304" pitchFamily="18" charset="0"/>
              </a:rPr>
              <a:t>Axons of these neurons form </a:t>
            </a:r>
            <a:r>
              <a:rPr lang="en-US" altLang="en-US" sz="1700" dirty="0" err="1">
                <a:latin typeface="Book Antiqua" panose="02040602050305030304" pitchFamily="18" charset="0"/>
              </a:rPr>
              <a:t>nn</a:t>
            </a:r>
            <a:r>
              <a:rPr lang="en-US" altLang="en-US" sz="1700" dirty="0">
                <a:latin typeface="Book Antiqua" panose="02040602050305030304" pitchFamily="18" charset="0"/>
              </a:rPr>
              <a:t>. </a:t>
            </a:r>
            <a:r>
              <a:rPr lang="en-US" altLang="en-US" sz="1700" dirty="0" err="1">
                <a:latin typeface="Book Antiqua" panose="02040602050305030304" pitchFamily="18" charset="0"/>
              </a:rPr>
              <a:t>olfactori</a:t>
            </a:r>
            <a:r>
              <a:rPr lang="en-US" altLang="en-US" sz="1700" dirty="0">
                <a:latin typeface="Book Antiqua" panose="02040602050305030304" pitchFamily="18" charset="0"/>
              </a:rPr>
              <a:t> (1st cranial nerve), exit nasal cavity</a:t>
            </a:r>
            <a:br>
              <a:rPr lang="en-US" altLang="en-US" sz="1700" dirty="0">
                <a:latin typeface="Book Antiqua" panose="02040602050305030304" pitchFamily="18" charset="0"/>
              </a:rPr>
            </a:br>
            <a:r>
              <a:rPr lang="en-US" altLang="en-US" sz="1700" dirty="0">
                <a:latin typeface="Book Antiqua" panose="02040602050305030304" pitchFamily="18" charset="0"/>
              </a:rPr>
              <a:t>                   through </a:t>
            </a:r>
            <a:r>
              <a:rPr lang="en-US" altLang="en-US" sz="1700" b="1" i="1" dirty="0">
                <a:latin typeface="Book Antiqua" panose="02040602050305030304" pitchFamily="18" charset="0"/>
              </a:rPr>
              <a:t>cribriform plate (lamina cribrosa) of ethmoid bone, </a:t>
            </a:r>
            <a:r>
              <a:rPr lang="en-US" altLang="en-US" sz="1700" dirty="0">
                <a:latin typeface="Book Antiqua" panose="02040602050305030304" pitchFamily="18" charset="0"/>
              </a:rPr>
              <a:t>enters the anterior</a:t>
            </a:r>
            <a:br>
              <a:rPr lang="en-US" altLang="en-US" sz="1700" dirty="0">
                <a:latin typeface="Book Antiqua" panose="02040602050305030304" pitchFamily="18" charset="0"/>
              </a:rPr>
            </a:br>
            <a:r>
              <a:rPr lang="en-US" altLang="en-US" sz="1700" dirty="0">
                <a:latin typeface="Book Antiqua" panose="02040602050305030304" pitchFamily="18" charset="0"/>
              </a:rPr>
              <a:t>                    cranial fossa and terminate in olfactory bulb</a:t>
            </a:r>
            <a:r>
              <a:rPr lang="en-US" altLang="en-US" sz="1700" b="1" i="1" dirty="0">
                <a:latin typeface="Book Antiqua" panose="02040602050305030304" pitchFamily="18" charset="0"/>
              </a:rPr>
              <a:t> (</a:t>
            </a:r>
            <a:r>
              <a:rPr lang="en-US" altLang="en-US" sz="1700" dirty="0">
                <a:latin typeface="Book Antiqua" panose="02040602050305030304" pitchFamily="18" charset="0"/>
              </a:rPr>
              <a:t>bulbus </a:t>
            </a:r>
            <a:r>
              <a:rPr lang="en-US" altLang="en-US" sz="1700" dirty="0" err="1">
                <a:latin typeface="Book Antiqua" panose="02040602050305030304" pitchFamily="18" charset="0"/>
              </a:rPr>
              <a:t>olfactorius</a:t>
            </a:r>
            <a:r>
              <a:rPr lang="en-US" altLang="en-US" sz="1700" dirty="0">
                <a:latin typeface="Book Antiqua" panose="02040602050305030304" pitchFamily="18" charset="0"/>
              </a:rPr>
              <a:t>)</a:t>
            </a:r>
          </a:p>
          <a:p>
            <a:pPr eaLnBrk="1" hangingPunct="1">
              <a:lnSpc>
                <a:spcPct val="150000"/>
              </a:lnSpc>
              <a:buFont typeface="Arial" panose="020B0604020202020204" pitchFamily="34" charset="0"/>
              <a:buNone/>
            </a:pPr>
            <a:endParaRPr lang="en-US" altLang="en-US" sz="1000" b="1" dirty="0">
              <a:latin typeface="Book Antiqua" panose="02040602050305030304" pitchFamily="18" charset="0"/>
            </a:endParaRPr>
          </a:p>
          <a:p>
            <a:pPr eaLnBrk="1" hangingPunct="1">
              <a:lnSpc>
                <a:spcPct val="150000"/>
              </a:lnSpc>
              <a:buFont typeface="Arial" panose="020B0604020202020204" pitchFamily="34" charset="0"/>
              <a:buNone/>
            </a:pPr>
            <a:r>
              <a:rPr lang="en-US" altLang="en-US" sz="1700" b="1" dirty="0">
                <a:latin typeface="Book Antiqua" panose="02040602050305030304" pitchFamily="18" charset="0"/>
              </a:rPr>
              <a:t>Neuron 2 (second-order neurons):</a:t>
            </a:r>
            <a:r>
              <a:rPr lang="en-US" altLang="en-US" sz="1700" dirty="0">
                <a:latin typeface="Book Antiqua" panose="02040602050305030304" pitchFamily="18" charset="0"/>
              </a:rPr>
              <a:t> </a:t>
            </a:r>
            <a:r>
              <a:rPr lang="en-GB" altLang="en-US" sz="1700" b="1" dirty="0">
                <a:latin typeface="Book Antiqua" panose="02040602050305030304" pitchFamily="18" charset="0"/>
              </a:rPr>
              <a:t>Mitral cells of olfactory bulb (</a:t>
            </a:r>
            <a:r>
              <a:rPr lang="sr-Latn-CS" altLang="en-US" sz="1700" b="1" dirty="0" err="1">
                <a:latin typeface="Book Antiqua" panose="02040602050305030304" pitchFamily="18" charset="0"/>
              </a:rPr>
              <a:t>bulbus</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olfactorius</a:t>
            </a:r>
            <a:r>
              <a:rPr lang="en-GB" altLang="en-US" sz="1700" b="1" dirty="0">
                <a:latin typeface="Book Antiqua" panose="02040602050305030304" pitchFamily="18" charset="0"/>
              </a:rPr>
              <a:t>)</a:t>
            </a:r>
            <a:endParaRPr lang="sr-Latn-CS" altLang="en-US" sz="1700" b="1"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sz="1700" dirty="0">
                <a:latin typeface="Book Antiqua" panose="02040602050305030304" pitchFamily="18" charset="0"/>
              </a:rPr>
              <a:t>- </a:t>
            </a:r>
            <a:r>
              <a:rPr lang="en-GB" altLang="en-US" sz="1700" dirty="0">
                <a:latin typeface="Book Antiqua" panose="02040602050305030304" pitchFamily="18" charset="0"/>
              </a:rPr>
              <a:t>Axons of these cells form </a:t>
            </a:r>
            <a:r>
              <a:rPr lang="en-GB" altLang="en-US" sz="1700" b="1" dirty="0">
                <a:latin typeface="Book Antiqua" panose="02040602050305030304" pitchFamily="18" charset="0"/>
              </a:rPr>
              <a:t>olfactory tract (</a:t>
            </a:r>
            <a:r>
              <a:rPr lang="sr-Latn-CS" altLang="en-US" sz="1700" b="1" dirty="0" err="1">
                <a:latin typeface="Book Antiqua" panose="02040602050305030304" pitchFamily="18" charset="0"/>
              </a:rPr>
              <a:t>tractus</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olfactorius</a:t>
            </a:r>
            <a:r>
              <a:rPr lang="en-GB" altLang="en-US" sz="1700" b="1" dirty="0">
                <a:latin typeface="Book Antiqua" panose="02040602050305030304" pitchFamily="18" charset="0"/>
              </a:rPr>
              <a:t>)</a:t>
            </a:r>
            <a:r>
              <a:rPr lang="sr-Latn-CS" altLang="en-US" sz="1700" dirty="0">
                <a:latin typeface="Book Antiqua" panose="02040602050305030304" pitchFamily="18" charset="0"/>
              </a:rPr>
              <a:t>, </a:t>
            </a:r>
            <a:r>
              <a:rPr lang="en-GB" altLang="en-US" sz="1700" dirty="0">
                <a:latin typeface="Book Antiqua" panose="02040602050305030304" pitchFamily="18" charset="0"/>
              </a:rPr>
              <a:t>which also contains axons</a:t>
            </a:r>
            <a:br>
              <a:rPr lang="en-GB" altLang="en-US" sz="1700" dirty="0">
                <a:latin typeface="Book Antiqua" panose="02040602050305030304" pitchFamily="18" charset="0"/>
              </a:rPr>
            </a:br>
            <a:r>
              <a:rPr lang="en-GB" altLang="en-US" sz="1700" dirty="0">
                <a:latin typeface="Book Antiqua" panose="02040602050305030304" pitchFamily="18" charset="0"/>
              </a:rPr>
              <a:t>   from </a:t>
            </a:r>
            <a:r>
              <a:rPr lang="sr-Latn-CS" altLang="en-US" sz="1700" dirty="0" err="1">
                <a:latin typeface="Book Antiqua" panose="02040602050305030304" pitchFamily="18" charset="0"/>
              </a:rPr>
              <a:t>nucleus</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olfactorius</a:t>
            </a:r>
            <a:r>
              <a:rPr lang="sr-Latn-CS" altLang="en-US" sz="1700" dirty="0">
                <a:latin typeface="Book Antiqua" panose="02040602050305030304" pitchFamily="18" charset="0"/>
              </a:rPr>
              <a:t> </a:t>
            </a:r>
            <a:r>
              <a:rPr lang="sr-Latn-CS" altLang="en-US" sz="1700" dirty="0" err="1">
                <a:latin typeface="Book Antiqua" panose="02040602050305030304" pitchFamily="18" charset="0"/>
              </a:rPr>
              <a:t>anterior</a:t>
            </a:r>
            <a:r>
              <a:rPr lang="en-GB" altLang="en-US" sz="1700" dirty="0">
                <a:latin typeface="Book Antiqua" panose="02040602050305030304" pitchFamily="18" charset="0"/>
              </a:rPr>
              <a:t> (some of the axons of this nucleus cross to the opposite</a:t>
            </a:r>
            <a:br>
              <a:rPr lang="en-GB" altLang="en-US" sz="1700" dirty="0">
                <a:latin typeface="Book Antiqua" panose="02040602050305030304" pitchFamily="18" charset="0"/>
              </a:rPr>
            </a:br>
            <a:r>
              <a:rPr lang="en-GB" altLang="en-US" sz="1700" dirty="0">
                <a:latin typeface="Book Antiqua" panose="02040602050305030304" pitchFamily="18" charset="0"/>
              </a:rPr>
              <a:t>   side through anterior commissure). </a:t>
            </a:r>
            <a:r>
              <a:rPr lang="en-GB" sz="1600" dirty="0">
                <a:latin typeface="Book Antiqua" panose="02040602050305030304" pitchFamily="18" charset="0"/>
              </a:rPr>
              <a:t>The olfactory bulb and olfactory tract lie in the</a:t>
            </a:r>
            <a:br>
              <a:rPr lang="en-GB" sz="1600" dirty="0">
                <a:latin typeface="Book Antiqua" panose="02040602050305030304" pitchFamily="18" charset="0"/>
              </a:rPr>
            </a:br>
            <a:r>
              <a:rPr lang="en-GB" sz="1600" dirty="0">
                <a:latin typeface="Book Antiqua" panose="02040602050305030304" pitchFamily="18" charset="0"/>
              </a:rPr>
              <a:t>   olfactory groove (sulcus </a:t>
            </a:r>
            <a:r>
              <a:rPr lang="en-GB" sz="1600" dirty="0" err="1">
                <a:latin typeface="Book Antiqua" panose="02040602050305030304" pitchFamily="18" charset="0"/>
              </a:rPr>
              <a:t>olfactorius</a:t>
            </a:r>
            <a:r>
              <a:rPr lang="en-GB" sz="1600" dirty="0">
                <a:latin typeface="Book Antiqua" panose="02040602050305030304" pitchFamily="18" charset="0"/>
              </a:rPr>
              <a:t>) on the orbital surface of the frontal lobe.</a:t>
            </a:r>
            <a:endParaRPr lang="en-US" altLang="en-US" sz="1700" dirty="0">
              <a:latin typeface="Book Antiqua" panose="02040602050305030304" pitchFamily="18" charset="0"/>
            </a:endParaRPr>
          </a:p>
          <a:p>
            <a:pPr eaLnBrk="1" hangingPunct="1">
              <a:lnSpc>
                <a:spcPct val="150000"/>
              </a:lnSpc>
              <a:buFont typeface="Arial" panose="020B0604020202020204" pitchFamily="34" charset="0"/>
              <a:buNone/>
            </a:pPr>
            <a:r>
              <a:rPr lang="sr-Latn-CS" altLang="en-US" sz="1700" dirty="0">
                <a:latin typeface="Book Antiqua" panose="02040602050305030304" pitchFamily="18" charset="0"/>
              </a:rPr>
              <a:t>-</a:t>
            </a:r>
            <a:r>
              <a:rPr lang="en-GB" altLang="en-US" sz="1700" dirty="0">
                <a:latin typeface="Book Antiqua" panose="02040602050305030304" pitchFamily="18" charset="0"/>
              </a:rPr>
              <a:t> As the</a:t>
            </a:r>
            <a:r>
              <a:rPr lang="sr-Latn-CS" altLang="en-US" sz="1700" dirty="0">
                <a:latin typeface="Book Antiqua" panose="02040602050305030304" pitchFamily="18" charset="0"/>
              </a:rPr>
              <a:t> </a:t>
            </a:r>
            <a:r>
              <a:rPr lang="en-GB" altLang="en-US" sz="1700" dirty="0">
                <a:latin typeface="Book Antiqua" panose="02040602050305030304" pitchFamily="18" charset="0"/>
              </a:rPr>
              <a:t>olfactory tract pass posteriorly it divides into </a:t>
            </a:r>
            <a:r>
              <a:rPr lang="en-US" altLang="en-US" sz="1700" dirty="0">
                <a:latin typeface="Book Antiqua" panose="02040602050305030304" pitchFamily="18" charset="0"/>
              </a:rPr>
              <a:t>lateral and medial olfactory stria</a:t>
            </a:r>
          </a:p>
          <a:p>
            <a:pPr eaLnBrk="1" hangingPunct="1">
              <a:lnSpc>
                <a:spcPct val="150000"/>
              </a:lnSpc>
              <a:buFont typeface="Arial" panose="020B0604020202020204" pitchFamily="34" charset="0"/>
              <a:buNone/>
            </a:pPr>
            <a:r>
              <a:rPr lang="en-GB" sz="1600" dirty="0">
                <a:latin typeface="Book Antiqua" panose="02040602050305030304" pitchFamily="18" charset="0"/>
              </a:rPr>
              <a:t>The </a:t>
            </a:r>
            <a:r>
              <a:rPr lang="en-GB" sz="1600" b="1" dirty="0">
                <a:latin typeface="Book Antiqua" panose="02040602050305030304" pitchFamily="18" charset="0"/>
              </a:rPr>
              <a:t>lateral olfactory stria </a:t>
            </a:r>
            <a:r>
              <a:rPr lang="en-GB" sz="1600" dirty="0">
                <a:latin typeface="Book Antiqua" panose="02040602050305030304" pitchFamily="18" charset="0"/>
              </a:rPr>
              <a:t>is the projection bundle of </a:t>
            </a:r>
            <a:r>
              <a:rPr lang="en-GB" sz="1600" dirty="0" err="1">
                <a:latin typeface="Book Antiqua" panose="02040602050305030304" pitchFamily="18" charset="0"/>
              </a:rPr>
              <a:t>fibers</a:t>
            </a:r>
            <a:r>
              <a:rPr lang="en-GB" sz="1600" dirty="0">
                <a:latin typeface="Book Antiqua" panose="02040602050305030304" pitchFamily="18" charset="0"/>
              </a:rPr>
              <a:t> that passes laterally along the inferior surface frontal lobe which partly consists of olfactory cortex and enters the olfactory cortex near the uncus of the temporal lobe</a:t>
            </a:r>
            <a:r>
              <a:rPr lang="en-US" sz="1700" dirty="0">
                <a:latin typeface="Book Antiqua" panose="02040602050305030304" pitchFamily="18" charset="0"/>
              </a:rPr>
              <a:t> (these cortical parts of frontal and temporal lobe </a:t>
            </a:r>
            <a:r>
              <a:rPr lang="en-GB" altLang="en-US" sz="1700" dirty="0">
                <a:latin typeface="Book Antiqua" panose="02040602050305030304" pitchFamily="18" charset="0"/>
              </a:rPr>
              <a:t>are part of olfactory cortex – </a:t>
            </a:r>
            <a:r>
              <a:rPr lang="en-GB" altLang="en-US" sz="1700" dirty="0" err="1">
                <a:latin typeface="Book Antiqua" panose="02040602050305030304" pitchFamily="18" charset="0"/>
              </a:rPr>
              <a:t>prepyriform</a:t>
            </a:r>
            <a:r>
              <a:rPr lang="en-GB" altLang="en-US" sz="1700" dirty="0">
                <a:latin typeface="Book Antiqua" panose="02040602050305030304" pitchFamily="18" charset="0"/>
              </a:rPr>
              <a:t> cortex</a:t>
            </a:r>
            <a:r>
              <a:rPr lang="en-US" altLang="en-US" sz="1700" dirty="0">
                <a:latin typeface="Book Antiqua" panose="02040602050305030304" pitchFamily="18" charset="0"/>
              </a:rPr>
              <a:t>)</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4" descr="_0005 a">
            <a:extLst>
              <a:ext uri="{FF2B5EF4-FFF2-40B4-BE49-F238E27FC236}">
                <a16:creationId xmlns:a16="http://schemas.microsoft.com/office/drawing/2014/main" id="{6C2EFC8A-070C-E510-40D3-F91B75D871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0"/>
            <a:ext cx="5016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1" descr="Picture21">
            <a:extLst>
              <a:ext uri="{FF2B5EF4-FFF2-40B4-BE49-F238E27FC236}">
                <a16:creationId xmlns:a16="http://schemas.microsoft.com/office/drawing/2014/main" id="{1586692C-A6D3-7E0A-3DAC-2F1AEDC7E0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709613"/>
            <a:ext cx="6934200" cy="543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a:extLst>
              <a:ext uri="{FF2B5EF4-FFF2-40B4-BE49-F238E27FC236}">
                <a16:creationId xmlns:a16="http://schemas.microsoft.com/office/drawing/2014/main" id="{063C6455-60B6-710F-03E7-2583E102BD8A}"/>
              </a:ext>
            </a:extLst>
          </p:cNvPr>
          <p:cNvSpPr txBox="1">
            <a:spLocks noChangeArrowheads="1"/>
          </p:cNvSpPr>
          <p:nvPr/>
        </p:nvSpPr>
        <p:spPr bwMode="auto">
          <a:xfrm>
            <a:off x="285750" y="357188"/>
            <a:ext cx="8858250" cy="614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buFont typeface="Arial" panose="020B0604020202020204" pitchFamily="34" charset="0"/>
              <a:buChar char="-"/>
            </a:pPr>
            <a:endParaRPr lang="sr-Latn-CS" altLang="en-US" dirty="0">
              <a:latin typeface="Book Antiqua" panose="02040602050305030304" pitchFamily="18" charset="0"/>
            </a:endParaRPr>
          </a:p>
          <a:p>
            <a:pPr eaLnBrk="1" hangingPunct="1">
              <a:lnSpc>
                <a:spcPct val="150000"/>
              </a:lnSpc>
              <a:buFont typeface="Arial" panose="020B0604020202020204" pitchFamily="34" charset="0"/>
              <a:buChar char="-"/>
            </a:pPr>
            <a:r>
              <a:rPr lang="en-GB" altLang="en-US" sz="1700" dirty="0">
                <a:latin typeface="Book Antiqua" panose="02040602050305030304" pitchFamily="18" charset="0"/>
              </a:rPr>
              <a:t> </a:t>
            </a:r>
            <a:r>
              <a:rPr lang="en-GB" altLang="en-US" sz="1700" b="1" dirty="0">
                <a:latin typeface="Book Antiqua" panose="02040602050305030304" pitchFamily="18" charset="0"/>
              </a:rPr>
              <a:t>The greatest part of lateral olfactory stria terminates in</a:t>
            </a:r>
            <a:r>
              <a:rPr lang="sr-Cyrl-CS" altLang="en-US" sz="1700" b="1" dirty="0">
                <a:latin typeface="Book Antiqua" panose="02040602050305030304" pitchFamily="18" charset="0"/>
              </a:rPr>
              <a:t> </a:t>
            </a:r>
            <a:r>
              <a:rPr lang="en-GB" altLang="en-US" sz="1700" b="1" dirty="0" err="1">
                <a:latin typeface="Book Antiqua" panose="02040602050305030304" pitchFamily="18" charset="0"/>
              </a:rPr>
              <a:t>prepyriform</a:t>
            </a:r>
            <a:r>
              <a:rPr lang="en-GB" altLang="en-US" sz="1700" b="1" dirty="0">
                <a:latin typeface="Book Antiqua" panose="02040602050305030304" pitchFamily="18" charset="0"/>
              </a:rPr>
              <a:t> cortex</a:t>
            </a:r>
            <a:endParaRPr lang="sr-Latn-CS" altLang="en-US" sz="1700" b="1" dirty="0">
              <a:latin typeface="Book Antiqua" panose="02040602050305030304" pitchFamily="18" charset="0"/>
            </a:endParaRPr>
          </a:p>
          <a:p>
            <a:pPr eaLnBrk="1" hangingPunct="1">
              <a:lnSpc>
                <a:spcPct val="150000"/>
              </a:lnSpc>
              <a:buFont typeface="Arial" panose="020B0604020202020204" pitchFamily="34" charset="0"/>
              <a:buChar char="-"/>
            </a:pPr>
            <a:r>
              <a:rPr lang="en-GB" altLang="en-US" sz="1700" dirty="0">
                <a:latin typeface="Book Antiqua" panose="02040602050305030304" pitchFamily="18" charset="0"/>
              </a:rPr>
              <a:t> Medial olfactory stria terminates in corpus amygdaloideum (amygdala) and adjacent</a:t>
            </a:r>
            <a:br>
              <a:rPr lang="en-GB" altLang="en-US" sz="1700" dirty="0">
                <a:latin typeface="Book Antiqua" panose="02040602050305030304" pitchFamily="18" charset="0"/>
              </a:rPr>
            </a:br>
            <a:r>
              <a:rPr lang="en-GB" altLang="en-US" sz="1700" dirty="0">
                <a:latin typeface="Book Antiqua" panose="02040602050305030304" pitchFamily="18" charset="0"/>
              </a:rPr>
              <a:t>  </a:t>
            </a:r>
            <a:r>
              <a:rPr lang="en-GB" altLang="en-US" sz="1700" dirty="0" err="1">
                <a:latin typeface="Book Antiqua" panose="02040602050305030304" pitchFamily="18" charset="0"/>
              </a:rPr>
              <a:t>periamygdaloid</a:t>
            </a:r>
            <a:r>
              <a:rPr lang="en-GB" altLang="en-US" sz="1700" dirty="0">
                <a:latin typeface="Book Antiqua" panose="02040602050305030304" pitchFamily="18" charset="0"/>
              </a:rPr>
              <a:t> cortex of temporal lobe</a:t>
            </a:r>
            <a:endParaRPr lang="en-US" altLang="en-US" sz="1700" dirty="0">
              <a:latin typeface="Book Antiqua" panose="02040602050305030304" pitchFamily="18" charset="0"/>
            </a:endParaRPr>
          </a:p>
          <a:p>
            <a:pPr eaLnBrk="1" hangingPunct="1">
              <a:lnSpc>
                <a:spcPct val="150000"/>
              </a:lnSpc>
              <a:buFont typeface="Arial" panose="020B0604020202020204" pitchFamily="34" charset="0"/>
              <a:buNone/>
            </a:pPr>
            <a:endParaRPr lang="en-US" altLang="en-US" sz="1700" b="1" dirty="0">
              <a:latin typeface="Book Antiqua" panose="02040602050305030304" pitchFamily="18" charset="0"/>
            </a:endParaRPr>
          </a:p>
          <a:p>
            <a:pPr eaLnBrk="1" hangingPunct="1">
              <a:lnSpc>
                <a:spcPct val="150000"/>
              </a:lnSpc>
              <a:buFont typeface="Arial" panose="020B0604020202020204" pitchFamily="34" charset="0"/>
              <a:buNone/>
            </a:pPr>
            <a:r>
              <a:rPr lang="en-GB" altLang="en-US" sz="1700" b="1" dirty="0">
                <a:latin typeface="Book Antiqua" panose="02040602050305030304" pitchFamily="18" charset="0"/>
              </a:rPr>
              <a:t>Primary olfactory cortex – pyriform cortex  </a:t>
            </a:r>
            <a:r>
              <a:rPr lang="en-US" altLang="en-US" sz="1700" b="1" dirty="0">
                <a:latin typeface="Book Antiqua" panose="02040602050305030304" pitchFamily="18" charset="0"/>
              </a:rPr>
              <a:t>(</a:t>
            </a:r>
            <a:r>
              <a:rPr lang="en-GB" altLang="en-US" sz="1700" b="1" dirty="0" err="1">
                <a:latin typeface="Book Antiqua" panose="02040602050305030304" pitchFamily="18" charset="0"/>
              </a:rPr>
              <a:t>prepyriform</a:t>
            </a:r>
            <a:r>
              <a:rPr lang="en-GB" altLang="en-US" sz="1700" b="1" dirty="0">
                <a:latin typeface="Book Antiqua" panose="02040602050305030304" pitchFamily="18" charset="0"/>
              </a:rPr>
              <a:t> and </a:t>
            </a:r>
            <a:r>
              <a:rPr lang="en-GB" altLang="en-US" sz="1700" b="1" dirty="0" err="1">
                <a:latin typeface="Book Antiqua" panose="02040602050305030304" pitchFamily="18" charset="0"/>
              </a:rPr>
              <a:t>periamygdaloid</a:t>
            </a:r>
            <a:r>
              <a:rPr lang="en-GB" altLang="en-US" sz="1700" b="1" dirty="0">
                <a:latin typeface="Book Antiqua" panose="02040602050305030304" pitchFamily="18" charset="0"/>
              </a:rPr>
              <a:t> cortex</a:t>
            </a:r>
            <a:r>
              <a:rPr lang="en-US" altLang="en-US" sz="1700" b="1" dirty="0">
                <a:latin typeface="Book Antiqua" panose="02040602050305030304" pitchFamily="18" charset="0"/>
              </a:rPr>
              <a:t>) –</a:t>
            </a:r>
            <a:r>
              <a:rPr lang="sr-Latn-CS" altLang="en-US" sz="1700" dirty="0">
                <a:latin typeface="Book Antiqua" panose="02040602050305030304" pitchFamily="18" charset="0"/>
              </a:rPr>
              <a:t>- </a:t>
            </a:r>
            <a:r>
              <a:rPr lang="en-GB" altLang="en-US" sz="1700" dirty="0">
                <a:latin typeface="Book Antiqua" panose="02040602050305030304" pitchFamily="18" charset="0"/>
              </a:rPr>
              <a:t>Axons of these neurons runs toward and terminate in entorhinal area (part of cortex of</a:t>
            </a:r>
            <a:br>
              <a:rPr lang="en-GB" altLang="en-US" sz="1700" dirty="0">
                <a:latin typeface="Book Antiqua" panose="02040602050305030304" pitchFamily="18" charset="0"/>
              </a:rPr>
            </a:br>
            <a:r>
              <a:rPr lang="en-GB" altLang="en-US" sz="1700" dirty="0">
                <a:latin typeface="Book Antiqua" panose="02040602050305030304" pitchFamily="18" charset="0"/>
              </a:rPr>
              <a:t>   </a:t>
            </a:r>
            <a:r>
              <a:rPr lang="en-GB" altLang="en-US" sz="1700" dirty="0" err="1">
                <a:latin typeface="Book Antiqua" panose="02040602050305030304" pitchFamily="18" charset="0"/>
              </a:rPr>
              <a:t>parahippocampal</a:t>
            </a:r>
            <a:r>
              <a:rPr lang="en-GB" altLang="en-US" sz="1700" dirty="0">
                <a:latin typeface="Book Antiqua" panose="02040602050305030304" pitchFamily="18" charset="0"/>
              </a:rPr>
              <a:t> gyrus)</a:t>
            </a:r>
            <a:r>
              <a:rPr lang="en-US" altLang="en-US" sz="1700" dirty="0">
                <a:latin typeface="Book Antiqua" panose="02040602050305030304" pitchFamily="18" charset="0"/>
              </a:rPr>
              <a:t>.</a:t>
            </a:r>
            <a:br>
              <a:rPr lang="sr-Cyrl-CS" altLang="en-US" sz="1700" dirty="0">
                <a:latin typeface="Book Antiqua" panose="02040602050305030304" pitchFamily="18" charset="0"/>
              </a:rPr>
            </a:br>
            <a:r>
              <a:rPr lang="sr-Cyrl-CS" altLang="en-US" sz="1700" dirty="0">
                <a:latin typeface="Book Antiqua" panose="02040602050305030304" pitchFamily="18" charset="0"/>
              </a:rPr>
              <a:t>- </a:t>
            </a:r>
            <a:r>
              <a:rPr lang="en-GB" altLang="en-US" sz="1700" dirty="0">
                <a:latin typeface="Book Antiqua" panose="02040602050305030304" pitchFamily="18" charset="0"/>
              </a:rPr>
              <a:t>Entorhinal area is secondary (associative) olfactory cortex and </a:t>
            </a:r>
            <a:r>
              <a:rPr lang="sr-Cyrl-CS" altLang="en-US" sz="1700" dirty="0">
                <a:latin typeface="Book Antiqua" panose="02040602050305030304" pitchFamily="18" charset="0"/>
              </a:rPr>
              <a:t> </a:t>
            </a:r>
            <a:r>
              <a:rPr lang="en-GB" altLang="en-US" sz="1700" dirty="0">
                <a:latin typeface="Book Antiqua" panose="02040602050305030304" pitchFamily="18" charset="0"/>
              </a:rPr>
              <a:t>sends </a:t>
            </a:r>
            <a:r>
              <a:rPr lang="en-GB" altLang="en-US" sz="1700" dirty="0" err="1">
                <a:latin typeface="Book Antiqua" panose="02040602050305030304" pitchFamily="18" charset="0"/>
              </a:rPr>
              <a:t>fibers</a:t>
            </a:r>
            <a:r>
              <a:rPr lang="en-GB" altLang="en-US" sz="1700" dirty="0">
                <a:latin typeface="Book Antiqua" panose="02040602050305030304" pitchFamily="18" charset="0"/>
              </a:rPr>
              <a:t> via </a:t>
            </a:r>
            <a:r>
              <a:rPr lang="sr-Latn-CS" altLang="en-US" sz="1700" dirty="0" err="1">
                <a:latin typeface="Book Antiqua" panose="02040602050305030304" pitchFamily="18" charset="0"/>
              </a:rPr>
              <a:t>fa</a:t>
            </a:r>
            <a:r>
              <a:rPr lang="en-GB" altLang="en-US" sz="1700" dirty="0">
                <a:latin typeface="Book Antiqua" panose="02040602050305030304" pitchFamily="18" charset="0"/>
              </a:rPr>
              <a:t>s</a:t>
            </a:r>
            <a:r>
              <a:rPr lang="sr-Latn-CS" altLang="en-US" sz="1700" dirty="0" err="1">
                <a:latin typeface="Book Antiqua" panose="02040602050305030304" pitchFamily="18" charset="0"/>
              </a:rPr>
              <a:t>ciculus</a:t>
            </a:r>
            <a:br>
              <a:rPr lang="en-GB" altLang="en-US" sz="1700" dirty="0">
                <a:latin typeface="Book Antiqua" panose="02040602050305030304" pitchFamily="18" charset="0"/>
              </a:rPr>
            </a:br>
            <a:r>
              <a:rPr lang="en-GB" altLang="en-US" sz="1700" dirty="0">
                <a:latin typeface="Book Antiqua" panose="02040602050305030304" pitchFamily="18" charset="0"/>
              </a:rPr>
              <a:t>   </a:t>
            </a:r>
            <a:r>
              <a:rPr lang="sr-Latn-CS" altLang="en-US" sz="1700" dirty="0" err="1">
                <a:latin typeface="Book Antiqua" panose="02040602050305030304" pitchFamily="18" charset="0"/>
              </a:rPr>
              <a:t>uncinatus</a:t>
            </a:r>
            <a:r>
              <a:rPr lang="sr-Latn-CS" altLang="en-US" sz="1700" dirty="0">
                <a:latin typeface="Book Antiqua" panose="02040602050305030304" pitchFamily="18" charset="0"/>
              </a:rPr>
              <a:t> </a:t>
            </a:r>
            <a:r>
              <a:rPr lang="en-GB" altLang="en-US" sz="1700" dirty="0">
                <a:latin typeface="Book Antiqua" panose="02040602050305030304" pitchFamily="18" charset="0"/>
              </a:rPr>
              <a:t>toward the orbitofrontal (limbic associative) cortex </a:t>
            </a:r>
            <a:r>
              <a:rPr lang="en-GB" sz="1700" dirty="0">
                <a:latin typeface="Book Antiqua" panose="02040602050305030304" pitchFamily="18" charset="0"/>
              </a:rPr>
              <a:t>where conscious</a:t>
            </a:r>
            <a:br>
              <a:rPr lang="en-GB" sz="1700" dirty="0">
                <a:latin typeface="Book Antiqua" panose="02040602050305030304" pitchFamily="18" charset="0"/>
              </a:rPr>
            </a:br>
            <a:r>
              <a:rPr lang="en-GB" sz="1700" dirty="0">
                <a:latin typeface="Book Antiqua" panose="02040602050305030304" pitchFamily="18" charset="0"/>
              </a:rPr>
              <a:t>   discrimination of </a:t>
            </a:r>
            <a:r>
              <a:rPr lang="en-GB" sz="1700" dirty="0" err="1">
                <a:latin typeface="Book Antiqua" panose="02040602050305030304" pitchFamily="18" charset="0"/>
              </a:rPr>
              <a:t>odors</a:t>
            </a:r>
            <a:r>
              <a:rPr lang="en-GB" sz="1700" dirty="0">
                <a:latin typeface="Book Antiqua" panose="02040602050305030304" pitchFamily="18" charset="0"/>
              </a:rPr>
              <a:t> (smell) presumably occurs.</a:t>
            </a:r>
            <a:endParaRPr lang="en-US" altLang="en-US" sz="1700" b="1" dirty="0">
              <a:latin typeface="Book Antiqua" panose="02040602050305030304" pitchFamily="18"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1" descr="Picture22">
            <a:extLst>
              <a:ext uri="{FF2B5EF4-FFF2-40B4-BE49-F238E27FC236}">
                <a16:creationId xmlns:a16="http://schemas.microsoft.com/office/drawing/2014/main" id="{61F01A03-AF77-E28E-573C-924512A99A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113" y="390525"/>
            <a:ext cx="6581775" cy="607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Aspect">
  <a:themeElements>
    <a:clrScheme name="">
      <a:dk1>
        <a:srgbClr val="000000"/>
      </a:dk1>
      <a:lt1>
        <a:srgbClr val="FFFFFF"/>
      </a:lt1>
      <a:dk2>
        <a:srgbClr val="4E5B6F"/>
      </a:dk2>
      <a:lt2>
        <a:srgbClr val="D6ECFF"/>
      </a:lt2>
      <a:accent1>
        <a:srgbClr val="7FD13B"/>
      </a:accent1>
      <a:accent2>
        <a:srgbClr val="EA157A"/>
      </a:accent2>
      <a:accent3>
        <a:srgbClr val="FFFFFF"/>
      </a:accent3>
      <a:accent4>
        <a:srgbClr val="000000"/>
      </a:accent4>
      <a:accent5>
        <a:srgbClr val="C0E4AF"/>
      </a:accent5>
      <a:accent6>
        <a:srgbClr val="D2126D"/>
      </a:accent6>
      <a:hlink>
        <a:srgbClr val="EB8803"/>
      </a:hlink>
      <a:folHlink>
        <a:srgbClr val="5F7791"/>
      </a:folHlink>
    </a:clrScheme>
    <a:fontScheme nam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Aspect 1">
        <a:dk1>
          <a:srgbClr val="000000"/>
        </a:dk1>
        <a:lt1>
          <a:srgbClr val="FFFFFF"/>
        </a:lt1>
        <a:dk2>
          <a:srgbClr val="4E5B6F"/>
        </a:dk2>
        <a:lt2>
          <a:srgbClr val="D6ECFF"/>
        </a:lt2>
        <a:accent1>
          <a:srgbClr val="7FD13B"/>
        </a:accent1>
        <a:accent2>
          <a:srgbClr val="EA157A"/>
        </a:accent2>
        <a:accent3>
          <a:srgbClr val="FFFFFF"/>
        </a:accent3>
        <a:accent4>
          <a:srgbClr val="000000"/>
        </a:accent4>
        <a:accent5>
          <a:srgbClr val="C0E5AF"/>
        </a:accent5>
        <a:accent6>
          <a:srgbClr val="D4126E"/>
        </a:accent6>
        <a:hlink>
          <a:srgbClr val="EB8803"/>
        </a:hlink>
        <a:folHlink>
          <a:srgbClr val="5F779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spect">
  <a:themeElements>
    <a:clrScheme name="">
      <a:dk1>
        <a:srgbClr val="000000"/>
      </a:dk1>
      <a:lt1>
        <a:srgbClr val="FFFFFF"/>
      </a:lt1>
      <a:dk2>
        <a:srgbClr val="4E5B6F"/>
      </a:dk2>
      <a:lt2>
        <a:srgbClr val="D6ECFF"/>
      </a:lt2>
      <a:accent1>
        <a:srgbClr val="7FD13B"/>
      </a:accent1>
      <a:accent2>
        <a:srgbClr val="EA157A"/>
      </a:accent2>
      <a:accent3>
        <a:srgbClr val="FFFFFF"/>
      </a:accent3>
      <a:accent4>
        <a:srgbClr val="000000"/>
      </a:accent4>
      <a:accent5>
        <a:srgbClr val="C0E4AF"/>
      </a:accent5>
      <a:accent6>
        <a:srgbClr val="D2126D"/>
      </a:accent6>
      <a:hlink>
        <a:srgbClr val="EB8803"/>
      </a:hlink>
      <a:folHlink>
        <a:srgbClr val="5F7791"/>
      </a:folHlink>
    </a:clrScheme>
    <a:fontScheme nam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Aspect 1">
        <a:dk1>
          <a:srgbClr val="000000"/>
        </a:dk1>
        <a:lt1>
          <a:srgbClr val="FFFFFF"/>
        </a:lt1>
        <a:dk2>
          <a:srgbClr val="4E5B6F"/>
        </a:dk2>
        <a:lt2>
          <a:srgbClr val="D6ECFF"/>
        </a:lt2>
        <a:accent1>
          <a:srgbClr val="7FD13B"/>
        </a:accent1>
        <a:accent2>
          <a:srgbClr val="EA157A"/>
        </a:accent2>
        <a:accent3>
          <a:srgbClr val="FFFFFF"/>
        </a:accent3>
        <a:accent4>
          <a:srgbClr val="000000"/>
        </a:accent4>
        <a:accent5>
          <a:srgbClr val="C0E5AF"/>
        </a:accent5>
        <a:accent6>
          <a:srgbClr val="D4126E"/>
        </a:accent6>
        <a:hlink>
          <a:srgbClr val="EB8803"/>
        </a:hlink>
        <a:folHlink>
          <a:srgbClr val="5F779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Aspect">
  <a:themeElements>
    <a:clrScheme name="">
      <a:dk1>
        <a:srgbClr val="000000"/>
      </a:dk1>
      <a:lt1>
        <a:srgbClr val="FFFFFF"/>
      </a:lt1>
      <a:dk2>
        <a:srgbClr val="4E5B6F"/>
      </a:dk2>
      <a:lt2>
        <a:srgbClr val="D6ECFF"/>
      </a:lt2>
      <a:accent1>
        <a:srgbClr val="7FD13B"/>
      </a:accent1>
      <a:accent2>
        <a:srgbClr val="EA157A"/>
      </a:accent2>
      <a:accent3>
        <a:srgbClr val="FFFFFF"/>
      </a:accent3>
      <a:accent4>
        <a:srgbClr val="000000"/>
      </a:accent4>
      <a:accent5>
        <a:srgbClr val="C0E4AF"/>
      </a:accent5>
      <a:accent6>
        <a:srgbClr val="D2126D"/>
      </a:accent6>
      <a:hlink>
        <a:srgbClr val="EB8803"/>
      </a:hlink>
      <a:folHlink>
        <a:srgbClr val="5F7791"/>
      </a:folHlink>
    </a:clrScheme>
    <a:fontScheme nam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2_Aspect 1">
        <a:dk1>
          <a:srgbClr val="000000"/>
        </a:dk1>
        <a:lt1>
          <a:srgbClr val="FFFFFF"/>
        </a:lt1>
        <a:dk2>
          <a:srgbClr val="4E5B6F"/>
        </a:dk2>
        <a:lt2>
          <a:srgbClr val="D6ECFF"/>
        </a:lt2>
        <a:accent1>
          <a:srgbClr val="7FD13B"/>
        </a:accent1>
        <a:accent2>
          <a:srgbClr val="EA157A"/>
        </a:accent2>
        <a:accent3>
          <a:srgbClr val="FFFFFF"/>
        </a:accent3>
        <a:accent4>
          <a:srgbClr val="000000"/>
        </a:accent4>
        <a:accent5>
          <a:srgbClr val="C0E5AF"/>
        </a:accent5>
        <a:accent6>
          <a:srgbClr val="D4126E"/>
        </a:accent6>
        <a:hlink>
          <a:srgbClr val="EB8803"/>
        </a:hlink>
        <a:folHlink>
          <a:srgbClr val="5F779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Aspect">
  <a:themeElements>
    <a:clrScheme name="">
      <a:dk1>
        <a:srgbClr val="000000"/>
      </a:dk1>
      <a:lt1>
        <a:srgbClr val="FFFFFF"/>
      </a:lt1>
      <a:dk2>
        <a:srgbClr val="4E5B6F"/>
      </a:dk2>
      <a:lt2>
        <a:srgbClr val="D6ECFF"/>
      </a:lt2>
      <a:accent1>
        <a:srgbClr val="7FD13B"/>
      </a:accent1>
      <a:accent2>
        <a:srgbClr val="EA157A"/>
      </a:accent2>
      <a:accent3>
        <a:srgbClr val="FFFFFF"/>
      </a:accent3>
      <a:accent4>
        <a:srgbClr val="000000"/>
      </a:accent4>
      <a:accent5>
        <a:srgbClr val="C0E4AF"/>
      </a:accent5>
      <a:accent6>
        <a:srgbClr val="D2126D"/>
      </a:accent6>
      <a:hlink>
        <a:srgbClr val="EB8803"/>
      </a:hlink>
      <a:folHlink>
        <a:srgbClr val="5F7791"/>
      </a:folHlink>
    </a:clrScheme>
    <a:fontScheme nam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3_Aspect 1">
        <a:dk1>
          <a:srgbClr val="000000"/>
        </a:dk1>
        <a:lt1>
          <a:srgbClr val="FFFFFF"/>
        </a:lt1>
        <a:dk2>
          <a:srgbClr val="4E5B6F"/>
        </a:dk2>
        <a:lt2>
          <a:srgbClr val="D6ECFF"/>
        </a:lt2>
        <a:accent1>
          <a:srgbClr val="7FD13B"/>
        </a:accent1>
        <a:accent2>
          <a:srgbClr val="EA157A"/>
        </a:accent2>
        <a:accent3>
          <a:srgbClr val="FFFFFF"/>
        </a:accent3>
        <a:accent4>
          <a:srgbClr val="000000"/>
        </a:accent4>
        <a:accent5>
          <a:srgbClr val="C0E5AF"/>
        </a:accent5>
        <a:accent6>
          <a:srgbClr val="D4126E"/>
        </a:accent6>
        <a:hlink>
          <a:srgbClr val="EB8803"/>
        </a:hlink>
        <a:folHlink>
          <a:srgbClr val="5F779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Aspect">
  <a:themeElements>
    <a:clrScheme name="">
      <a:dk1>
        <a:srgbClr val="000000"/>
      </a:dk1>
      <a:lt1>
        <a:srgbClr val="FFFFFF"/>
      </a:lt1>
      <a:dk2>
        <a:srgbClr val="4E5B6F"/>
      </a:dk2>
      <a:lt2>
        <a:srgbClr val="D6ECFF"/>
      </a:lt2>
      <a:accent1>
        <a:srgbClr val="7FD13B"/>
      </a:accent1>
      <a:accent2>
        <a:srgbClr val="EA157A"/>
      </a:accent2>
      <a:accent3>
        <a:srgbClr val="FFFFFF"/>
      </a:accent3>
      <a:accent4>
        <a:srgbClr val="000000"/>
      </a:accent4>
      <a:accent5>
        <a:srgbClr val="C0E4AF"/>
      </a:accent5>
      <a:accent6>
        <a:srgbClr val="D2126D"/>
      </a:accent6>
      <a:hlink>
        <a:srgbClr val="EB8803"/>
      </a:hlink>
      <a:folHlink>
        <a:srgbClr val="5F7791"/>
      </a:folHlink>
    </a:clrScheme>
    <a:fontScheme nam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4_Aspect 1">
        <a:dk1>
          <a:srgbClr val="000000"/>
        </a:dk1>
        <a:lt1>
          <a:srgbClr val="FFFFFF"/>
        </a:lt1>
        <a:dk2>
          <a:srgbClr val="4E5B6F"/>
        </a:dk2>
        <a:lt2>
          <a:srgbClr val="D6ECFF"/>
        </a:lt2>
        <a:accent1>
          <a:srgbClr val="7FD13B"/>
        </a:accent1>
        <a:accent2>
          <a:srgbClr val="EA157A"/>
        </a:accent2>
        <a:accent3>
          <a:srgbClr val="FFFFFF"/>
        </a:accent3>
        <a:accent4>
          <a:srgbClr val="000000"/>
        </a:accent4>
        <a:accent5>
          <a:srgbClr val="C0E5AF"/>
        </a:accent5>
        <a:accent6>
          <a:srgbClr val="D4126E"/>
        </a:accent6>
        <a:hlink>
          <a:srgbClr val="EB8803"/>
        </a:hlink>
        <a:folHlink>
          <a:srgbClr val="5F779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Aspect</Template>
  <TotalTime>4213</TotalTime>
  <Pages>0</Pages>
  <Words>8455</Words>
  <Characters>0</Characters>
  <Application>Microsoft Office PowerPoint</Application>
  <DocSecurity>0</DocSecurity>
  <PresentationFormat>On-screen Show (4:3)</PresentationFormat>
  <Lines>0</Lines>
  <Paragraphs>412</Paragraphs>
  <Slides>98</Slides>
  <Notes>9</Notes>
  <HiddenSlides>0</HiddenSlides>
  <MMClips>0</MMClips>
  <ScaleCrop>false</ScaleCrop>
  <HeadingPairs>
    <vt:vector size="8" baseType="variant">
      <vt:variant>
        <vt:lpstr>Fonts Used</vt:lpstr>
      </vt:variant>
      <vt:variant>
        <vt:i4>10</vt:i4>
      </vt:variant>
      <vt:variant>
        <vt:lpstr>Theme</vt:lpstr>
      </vt:variant>
      <vt:variant>
        <vt:i4>5</vt:i4>
      </vt:variant>
      <vt:variant>
        <vt:lpstr>Embedded OLE Servers</vt:lpstr>
      </vt:variant>
      <vt:variant>
        <vt:i4>1</vt:i4>
      </vt:variant>
      <vt:variant>
        <vt:lpstr>Slide Titles</vt:lpstr>
      </vt:variant>
      <vt:variant>
        <vt:i4>98</vt:i4>
      </vt:variant>
    </vt:vector>
  </HeadingPairs>
  <TitlesOfParts>
    <vt:vector size="114" baseType="lpstr">
      <vt:lpstr>Arial</vt:lpstr>
      <vt:lpstr>Book Antiqua</vt:lpstr>
      <vt:lpstr>Calibri</vt:lpstr>
      <vt:lpstr>Comic Sans MS</vt:lpstr>
      <vt:lpstr>Constantia</vt:lpstr>
      <vt:lpstr>Times New Roman</vt:lpstr>
      <vt:lpstr>ui-sans-serif</vt:lpstr>
      <vt:lpstr>Verdana</vt:lpstr>
      <vt:lpstr>Wingdings</vt:lpstr>
      <vt:lpstr>Wingdings 2</vt:lpstr>
      <vt:lpstr>Aspect</vt:lpstr>
      <vt:lpstr>1_Aspect</vt:lpstr>
      <vt:lpstr>2_Aspect</vt:lpstr>
      <vt:lpstr>3_Aspect</vt:lpstr>
      <vt:lpstr>4_Aspect</vt:lpstr>
      <vt:lpstr>Paintbrush Picture</vt:lpstr>
      <vt:lpstr>Motor and sensory pathways of cerebrum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Vista</dc:creator>
  <cp:keywords/>
  <dc:description/>
  <cp:lastModifiedBy>ivanaanatom ivanaanatom</cp:lastModifiedBy>
  <cp:revision>131</cp:revision>
  <dcterms:created xsi:type="dcterms:W3CDTF">2013-05-14T19:33:44Z</dcterms:created>
  <dcterms:modified xsi:type="dcterms:W3CDTF">2024-06-01T22:39:49Z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1033-10.2.0.5811</vt:lpwstr>
  </property>
</Properties>
</file>